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Proxima Nova"/>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ProximaNova-bold.fntdata"/><Relationship Id="rId21" Type="http://schemas.openxmlformats.org/officeDocument/2006/relationships/slide" Target="slides/slide15.xml"/><Relationship Id="rId43" Type="http://schemas.openxmlformats.org/officeDocument/2006/relationships/font" Target="fonts/ProximaNova-regular.fntdata"/><Relationship Id="rId24" Type="http://schemas.openxmlformats.org/officeDocument/2006/relationships/slide" Target="slides/slide18.xml"/><Relationship Id="rId46" Type="http://schemas.openxmlformats.org/officeDocument/2006/relationships/font" Target="fonts/ProximaNova-boldItalic.fntdata"/><Relationship Id="rId23" Type="http://schemas.openxmlformats.org/officeDocument/2006/relationships/slide" Target="slides/slide17.xml"/><Relationship Id="rId45" Type="http://schemas.openxmlformats.org/officeDocument/2006/relationships/font" Target="fonts/ProximaNova-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5f7ad509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5f7ad509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4828d3684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828d3684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45f7ad509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5f7ad509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45f7ad509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5f7ad509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45f7ad509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5f7ad509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45f7ad509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5f7ad509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45f7ad509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5f7ad509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45f7ad509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5f7ad509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45f7ad509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5f7ad509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45f7ad50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5f7ad50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45f7ad509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5f7ad509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45f7ad509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5f7ad509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45f7ad509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5f7ad509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45f7ad509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5f7ad509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45f7ad509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5f7ad509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45f7ad509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5f7ad509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45f7ad509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5f7ad509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45f7ad509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5f7ad509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45f7ad509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5f7ad509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45f7ad509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5f7ad509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45f7ad509f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5f7ad509f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45f7ad509f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5f7ad509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45f7ad509f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5f7ad509f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4400e736_2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4400e73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4828d3684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4828d3684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45f7ad509f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45f7ad509f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45f7ad50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5f7ad50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45f7ad509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5f7ad509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45f7ad509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5f7ad509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4400e7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4400e7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5f7ad509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5f7ad509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100" name="Shape 100"/>
        <p:cNvGrpSpPr/>
        <p:nvPr/>
      </p:nvGrpSpPr>
      <p:grpSpPr>
        <a:xfrm>
          <a:off x="0" y="0"/>
          <a:ext cx="0" cy="0"/>
          <a:chOff x="0" y="0"/>
          <a:chExt cx="0" cy="0"/>
        </a:xfrm>
      </p:grpSpPr>
      <p:sp>
        <p:nvSpPr>
          <p:cNvPr id="101" name="Google Shape;101;p25"/>
          <p:cNvSpPr/>
          <p:nvPr/>
        </p:nvSpPr>
        <p:spPr>
          <a:xfrm>
            <a:off x="-100" y="-125"/>
            <a:ext cx="9144000" cy="5143500"/>
          </a:xfrm>
          <a:prstGeom prst="rect">
            <a:avLst/>
          </a:prstGeom>
          <a:gradFill>
            <a:gsLst>
              <a:gs pos="0">
                <a:srgbClr val="696969"/>
              </a:gs>
              <a:gs pos="100000">
                <a:srgbClr val="1D1D1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5"/>
          <p:cNvSpPr/>
          <p:nvPr/>
        </p:nvSpPr>
        <p:spPr>
          <a:xfrm>
            <a:off x="0" y="0"/>
            <a:ext cx="3789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txBox="1"/>
          <p:nvPr>
            <p:ph type="title"/>
          </p:nvPr>
        </p:nvSpPr>
        <p:spPr>
          <a:xfrm>
            <a:off x="265500" y="316700"/>
            <a:ext cx="3163500" cy="26076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p:txBody>
      </p:sp>
      <p:sp>
        <p:nvSpPr>
          <p:cNvPr id="104" name="Google Shape;104;p25"/>
          <p:cNvSpPr txBox="1"/>
          <p:nvPr>
            <p:ph idx="1" type="subTitle"/>
          </p:nvPr>
        </p:nvSpPr>
        <p:spPr>
          <a:xfrm>
            <a:off x="265500" y="3009000"/>
            <a:ext cx="3163500" cy="12351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400"/>
              <a:buNone/>
              <a:defRPr sz="1400">
                <a:solidFill>
                  <a:srgbClr val="FFFFFF"/>
                </a:solidFill>
              </a:defRPr>
            </a:lvl1pPr>
            <a:lvl2pPr lvl="1" algn="l">
              <a:lnSpc>
                <a:spcPct val="100000"/>
              </a:lnSpc>
              <a:spcBef>
                <a:spcPts val="0"/>
              </a:spcBef>
              <a:spcAft>
                <a:spcPts val="0"/>
              </a:spcAft>
              <a:buClr>
                <a:srgbClr val="FFFFFF"/>
              </a:buClr>
              <a:buSzPts val="1400"/>
              <a:buNone/>
              <a:defRPr sz="1400">
                <a:solidFill>
                  <a:srgbClr val="FFFFFF"/>
                </a:solidFill>
              </a:defRPr>
            </a:lvl2pPr>
            <a:lvl3pPr lvl="2" algn="l">
              <a:lnSpc>
                <a:spcPct val="100000"/>
              </a:lnSpc>
              <a:spcBef>
                <a:spcPts val="0"/>
              </a:spcBef>
              <a:spcAft>
                <a:spcPts val="0"/>
              </a:spcAft>
              <a:buClr>
                <a:srgbClr val="FFFFFF"/>
              </a:buClr>
              <a:buSzPts val="1400"/>
              <a:buNone/>
              <a:defRPr sz="1400">
                <a:solidFill>
                  <a:srgbClr val="FFFFFF"/>
                </a:solidFill>
              </a:defRPr>
            </a:lvl3pPr>
            <a:lvl4pPr lvl="3" algn="l">
              <a:lnSpc>
                <a:spcPct val="100000"/>
              </a:lnSpc>
              <a:spcBef>
                <a:spcPts val="0"/>
              </a:spcBef>
              <a:spcAft>
                <a:spcPts val="0"/>
              </a:spcAft>
              <a:buClr>
                <a:srgbClr val="FFFFFF"/>
              </a:buClr>
              <a:buSzPts val="1400"/>
              <a:buNone/>
              <a:defRPr sz="1400">
                <a:solidFill>
                  <a:srgbClr val="FFFFFF"/>
                </a:solidFill>
              </a:defRPr>
            </a:lvl4pPr>
            <a:lvl5pPr lvl="4" algn="l">
              <a:lnSpc>
                <a:spcPct val="100000"/>
              </a:lnSpc>
              <a:spcBef>
                <a:spcPts val="0"/>
              </a:spcBef>
              <a:spcAft>
                <a:spcPts val="0"/>
              </a:spcAft>
              <a:buClr>
                <a:srgbClr val="FFFFFF"/>
              </a:buClr>
              <a:buSzPts val="1400"/>
              <a:buNone/>
              <a:defRPr sz="1400">
                <a:solidFill>
                  <a:srgbClr val="FFFFFF"/>
                </a:solidFill>
              </a:defRPr>
            </a:lvl5pPr>
            <a:lvl6pPr lvl="5" algn="l">
              <a:lnSpc>
                <a:spcPct val="100000"/>
              </a:lnSpc>
              <a:spcBef>
                <a:spcPts val="0"/>
              </a:spcBef>
              <a:spcAft>
                <a:spcPts val="0"/>
              </a:spcAft>
              <a:buClr>
                <a:srgbClr val="FFFFFF"/>
              </a:buClr>
              <a:buSzPts val="1400"/>
              <a:buNone/>
              <a:defRPr sz="1400">
                <a:solidFill>
                  <a:srgbClr val="FFFFFF"/>
                </a:solidFill>
              </a:defRPr>
            </a:lvl6pPr>
            <a:lvl7pPr lvl="6" algn="l">
              <a:lnSpc>
                <a:spcPct val="100000"/>
              </a:lnSpc>
              <a:spcBef>
                <a:spcPts val="0"/>
              </a:spcBef>
              <a:spcAft>
                <a:spcPts val="0"/>
              </a:spcAft>
              <a:buClr>
                <a:srgbClr val="FFFFFF"/>
              </a:buClr>
              <a:buSzPts val="1400"/>
              <a:buNone/>
              <a:defRPr sz="1400">
                <a:solidFill>
                  <a:srgbClr val="FFFFFF"/>
                </a:solidFill>
              </a:defRPr>
            </a:lvl7pPr>
            <a:lvl8pPr lvl="7" algn="l">
              <a:lnSpc>
                <a:spcPct val="100000"/>
              </a:lnSpc>
              <a:spcBef>
                <a:spcPts val="0"/>
              </a:spcBef>
              <a:spcAft>
                <a:spcPts val="0"/>
              </a:spcAft>
              <a:buClr>
                <a:srgbClr val="FFFFFF"/>
              </a:buClr>
              <a:buSzPts val="1400"/>
              <a:buNone/>
              <a:defRPr sz="1400">
                <a:solidFill>
                  <a:srgbClr val="FFFFFF"/>
                </a:solidFill>
              </a:defRPr>
            </a:lvl8pPr>
            <a:lvl9pPr lvl="8" algn="l">
              <a:lnSpc>
                <a:spcPct val="100000"/>
              </a:lnSpc>
              <a:spcBef>
                <a:spcPts val="0"/>
              </a:spcBef>
              <a:spcAft>
                <a:spcPts val="0"/>
              </a:spcAft>
              <a:buClr>
                <a:srgbClr val="FFFFFF"/>
              </a:buClr>
              <a:buSzPts val="1400"/>
              <a:buNone/>
              <a:defRPr sz="1400">
                <a:solidFill>
                  <a:srgbClr val="FFFFFF"/>
                </a:solidFill>
              </a:defRPr>
            </a:lvl9pPr>
          </a:lstStyle>
          <a:p/>
        </p:txBody>
      </p:sp>
      <p:sp>
        <p:nvSpPr>
          <p:cNvPr id="105" name="Google Shape;105;p25"/>
          <p:cNvSpPr txBox="1"/>
          <p:nvPr>
            <p:ph idx="2" type="body"/>
          </p:nvPr>
        </p:nvSpPr>
        <p:spPr>
          <a:xfrm>
            <a:off x="4283675" y="992575"/>
            <a:ext cx="4407300" cy="3158100"/>
          </a:xfrm>
          <a:prstGeom prst="rect">
            <a:avLst/>
          </a:prstGeom>
          <a:noFill/>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rgbClr val="FFFFFF"/>
              </a:buClr>
              <a:buSzPts val="1800"/>
              <a:buChar char="●"/>
              <a:defRPr sz="18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106" name="Google Shape;106;p2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9.jp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3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2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36.jpg"/><Relationship Id="rId4" Type="http://schemas.openxmlformats.org/officeDocument/2006/relationships/image" Target="../media/image3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9.jpg"/><Relationship Id="rId4" Type="http://schemas.openxmlformats.org/officeDocument/2006/relationships/image" Target="../media/image3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3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6"/>
          <p:cNvPicPr preferRelativeResize="0"/>
          <p:nvPr/>
        </p:nvPicPr>
        <p:blipFill rotWithShape="1">
          <a:blip r:embed="rId3">
            <a:alphaModFix/>
          </a:blip>
          <a:srcRect b="7734" l="0" r="0" t="7734"/>
          <a:stretch/>
        </p:blipFill>
        <p:spPr>
          <a:xfrm>
            <a:off x="0" y="0"/>
            <a:ext cx="9144001" cy="5143500"/>
          </a:xfrm>
          <a:prstGeom prst="rect">
            <a:avLst/>
          </a:prstGeom>
          <a:noFill/>
          <a:ln>
            <a:noFill/>
          </a:ln>
        </p:spPr>
      </p:pic>
      <p:sp>
        <p:nvSpPr>
          <p:cNvPr id="112" name="Google Shape;112;p26"/>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Dorsal Veins Cancelable Biometric Authentication System</a:t>
            </a:r>
            <a:endParaRPr sz="6000"/>
          </a:p>
        </p:txBody>
      </p:sp>
      <p:sp>
        <p:nvSpPr>
          <p:cNvPr id="113" name="Google Shape;113;p26"/>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Faizanur Rahman</a:t>
            </a:r>
            <a:endParaRPr/>
          </a:p>
          <a:p>
            <a:pPr indent="0" lvl="0" marL="0" rtl="0" algn="l">
              <a:spcBef>
                <a:spcPts val="0"/>
              </a:spcBef>
              <a:spcAft>
                <a:spcPts val="0"/>
              </a:spcAft>
              <a:buNone/>
            </a:pPr>
            <a:r>
              <a:rPr lang="en"/>
              <a:t>Manish Kumar Vyas</a:t>
            </a:r>
            <a:endParaRPr/>
          </a:p>
        </p:txBody>
      </p:sp>
      <p:sp>
        <p:nvSpPr>
          <p:cNvPr id="114" name="Google Shape;114;p26"/>
          <p:cNvSpPr txBox="1"/>
          <p:nvPr>
            <p:ph idx="1" type="subTitle"/>
          </p:nvPr>
        </p:nvSpPr>
        <p:spPr>
          <a:xfrm>
            <a:off x="510450" y="4370773"/>
            <a:ext cx="81231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20/ Nov/2018</a:t>
            </a:r>
            <a:endParaRPr sz="1800"/>
          </a:p>
        </p:txBody>
      </p:sp>
      <p:cxnSp>
        <p:nvCxnSpPr>
          <p:cNvPr id="115" name="Google Shape;115;p26"/>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Proposed Solution for the Authentication System</a:t>
            </a:r>
            <a:endParaRPr b="1"/>
          </a:p>
        </p:txBody>
      </p:sp>
      <p:sp>
        <p:nvSpPr>
          <p:cNvPr id="175" name="Google Shape;17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cxnSp>
        <p:nvCxnSpPr>
          <p:cNvPr id="176" name="Google Shape;176;p35"/>
          <p:cNvCxnSpPr>
            <a:stCxn id="177" idx="3"/>
            <a:endCxn id="178" idx="1"/>
          </p:cNvCxnSpPr>
          <p:nvPr/>
        </p:nvCxnSpPr>
        <p:spPr>
          <a:xfrm>
            <a:off x="2955400" y="1619925"/>
            <a:ext cx="502800" cy="150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79" name="Google Shape;179;p35"/>
          <p:cNvCxnSpPr>
            <a:stCxn id="178" idx="3"/>
            <a:endCxn id="180" idx="1"/>
          </p:cNvCxnSpPr>
          <p:nvPr/>
        </p:nvCxnSpPr>
        <p:spPr>
          <a:xfrm>
            <a:off x="5847775" y="1634950"/>
            <a:ext cx="452700" cy="273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81" name="Google Shape;181;p35"/>
          <p:cNvCxnSpPr>
            <a:endCxn id="178" idx="1"/>
          </p:cNvCxnSpPr>
          <p:nvPr/>
        </p:nvCxnSpPr>
        <p:spPr>
          <a:xfrm>
            <a:off x="2992950" y="1622225"/>
            <a:ext cx="465300" cy="12600"/>
          </a:xfrm>
          <a:prstGeom prst="straightConnector1">
            <a:avLst/>
          </a:prstGeom>
          <a:noFill/>
          <a:ln cap="flat" cmpd="sng" w="9525">
            <a:solidFill>
              <a:schemeClr val="dk2"/>
            </a:solidFill>
            <a:prstDash val="solid"/>
            <a:round/>
            <a:headEnd len="med" w="med" type="none"/>
            <a:tailEnd len="med" w="med" type="none"/>
          </a:ln>
        </p:spPr>
      </p:cxnSp>
      <p:pic>
        <p:nvPicPr>
          <p:cNvPr id="182" name="Google Shape;182;p35"/>
          <p:cNvPicPr preferRelativeResize="0"/>
          <p:nvPr/>
        </p:nvPicPr>
        <p:blipFill>
          <a:blip r:embed="rId3">
            <a:alphaModFix/>
          </a:blip>
          <a:stretch>
            <a:fillRect/>
          </a:stretch>
        </p:blipFill>
        <p:spPr>
          <a:xfrm>
            <a:off x="457200" y="1314450"/>
            <a:ext cx="8301049" cy="3676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Infomation About the Dataset</a:t>
            </a:r>
            <a:endParaRPr b="1">
              <a:latin typeface="Comic Sans MS"/>
              <a:ea typeface="Comic Sans MS"/>
              <a:cs typeface="Comic Sans MS"/>
              <a:sym typeface="Comic Sans MS"/>
            </a:endParaRPr>
          </a:p>
        </p:txBody>
      </p:sp>
      <p:pic>
        <p:nvPicPr>
          <p:cNvPr id="188" name="Google Shape;188;p36"/>
          <p:cNvPicPr preferRelativeResize="0"/>
          <p:nvPr/>
        </p:nvPicPr>
        <p:blipFill>
          <a:blip r:embed="rId3">
            <a:alphaModFix/>
          </a:blip>
          <a:stretch>
            <a:fillRect/>
          </a:stretch>
        </p:blipFill>
        <p:spPr>
          <a:xfrm>
            <a:off x="5351700" y="1252538"/>
            <a:ext cx="3276600" cy="2638425"/>
          </a:xfrm>
          <a:prstGeom prst="rect">
            <a:avLst/>
          </a:prstGeom>
          <a:noFill/>
          <a:ln>
            <a:noFill/>
          </a:ln>
        </p:spPr>
      </p:pic>
      <p:sp>
        <p:nvSpPr>
          <p:cNvPr id="189" name="Google Shape;189;p36"/>
          <p:cNvSpPr txBox="1"/>
          <p:nvPr/>
        </p:nvSpPr>
        <p:spPr>
          <a:xfrm>
            <a:off x="490450" y="1383325"/>
            <a:ext cx="3508800" cy="3231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rgbClr val="000000"/>
              </a:buClr>
              <a:buSzPts val="1100"/>
              <a:buFont typeface="Arial"/>
              <a:buNone/>
            </a:pPr>
            <a:r>
              <a:rPr lang="en" sz="1800"/>
              <a:t>We have used high-resolution data set contains images of 400 × 400 pixels, with 850 images split into 85 classes, giving a total of 10 samples per class. This data set contain of thermal image of dorsal hand vein image.</a:t>
            </a:r>
            <a:endParaRPr sz="1800"/>
          </a:p>
          <a:p>
            <a:pPr indent="0" lvl="0" marL="0" rtl="0" algn="just">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Dorsal Vein Extraction Methods</a:t>
            </a:r>
            <a:endParaRPr/>
          </a:p>
        </p:txBody>
      </p:sp>
      <p:sp>
        <p:nvSpPr>
          <p:cNvPr id="195" name="Google Shape;195;p37"/>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Vein extraction is performed to get the features from the biological information.</a:t>
            </a:r>
            <a:endParaRPr>
              <a:solidFill>
                <a:srgbClr val="000000"/>
              </a:solidFill>
            </a:endParaRPr>
          </a:p>
        </p:txBody>
      </p:sp>
      <p:sp>
        <p:nvSpPr>
          <p:cNvPr id="196" name="Google Shape;196;p3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have used various methods for Vein Extraction</a:t>
            </a:r>
            <a:endParaRPr/>
          </a:p>
          <a:p>
            <a:pPr indent="-342900" lvl="0" marL="457200" rtl="0" algn="l">
              <a:spcBef>
                <a:spcPts val="1600"/>
              </a:spcBef>
              <a:spcAft>
                <a:spcPts val="0"/>
              </a:spcAft>
              <a:buSzPts val="1800"/>
              <a:buAutoNum type="arabicPeriod"/>
            </a:pPr>
            <a:r>
              <a:rPr lang="en"/>
              <a:t>Image Segmentation Using Statistical Approach</a:t>
            </a:r>
            <a:endParaRPr/>
          </a:p>
          <a:p>
            <a:pPr indent="-342900" lvl="0" marL="457200" rtl="0" algn="l">
              <a:spcBef>
                <a:spcPts val="0"/>
              </a:spcBef>
              <a:spcAft>
                <a:spcPts val="0"/>
              </a:spcAft>
              <a:buSzPts val="1800"/>
              <a:buAutoNum type="arabicPeriod"/>
            </a:pPr>
            <a:r>
              <a:rPr lang="en"/>
              <a:t>Finding Edge Method</a:t>
            </a:r>
            <a:endParaRPr/>
          </a:p>
          <a:p>
            <a:pPr indent="-342900" lvl="0" marL="457200" rtl="0" algn="l">
              <a:spcBef>
                <a:spcPts val="0"/>
              </a:spcBef>
              <a:spcAft>
                <a:spcPts val="0"/>
              </a:spcAft>
              <a:buSzPts val="1800"/>
              <a:buAutoNum type="arabicPeriod"/>
            </a:pPr>
            <a:r>
              <a:rPr lang="en"/>
              <a:t>Maximum Curvature Method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Image Segmentation Using Statistical Approach</a:t>
            </a:r>
            <a:endParaRPr sz="3600"/>
          </a:p>
        </p:txBody>
      </p:sp>
      <p:sp>
        <p:nvSpPr>
          <p:cNvPr id="202" name="Google Shape;202;p38"/>
          <p:cNvSpPr txBox="1"/>
          <p:nvPr>
            <p:ph idx="1" type="body"/>
          </p:nvPr>
        </p:nvSpPr>
        <p:spPr>
          <a:xfrm>
            <a:off x="311700" y="1647425"/>
            <a:ext cx="8520600" cy="29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In hand image have 3 region. skin, dorsal veins and hairs. For detecting these three segment we have to calculate the conditional probability of each region.</a:t>
            </a:r>
            <a:endParaRPr sz="1400">
              <a:solidFill>
                <a:schemeClr val="dk1"/>
              </a:solidFill>
            </a:endParaRPr>
          </a:p>
          <a:p>
            <a:pPr indent="0" lvl="0" marL="0" rtl="0" algn="l">
              <a:spcBef>
                <a:spcPts val="1600"/>
              </a:spcBef>
              <a:spcAft>
                <a:spcPts val="1600"/>
              </a:spcAft>
              <a:buNone/>
            </a:pPr>
            <a:r>
              <a:rPr lang="en" sz="1400">
                <a:solidFill>
                  <a:schemeClr val="dk1"/>
                </a:solidFill>
              </a:rPr>
              <a:t>Since our image data-sets have uni-model distribution of gray level, so parzen estimated conditional probability of these three segments is overlap. Due to overlapping zones in the conditional densities the classifier error rate is unacceptable large.</a:t>
            </a: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Grey Level Thresholding</a:t>
            </a:r>
            <a:endParaRPr/>
          </a:p>
        </p:txBody>
      </p:sp>
      <p:sp>
        <p:nvSpPr>
          <p:cNvPr id="208" name="Google Shape;20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LcParenBoth"/>
            </a:pPr>
            <a:r>
              <a:rPr lang="en"/>
              <a:t>Original Image						(b) Applied Grey level Thresholding</a:t>
            </a:r>
            <a:endParaRPr/>
          </a:p>
        </p:txBody>
      </p:sp>
      <p:pic>
        <p:nvPicPr>
          <p:cNvPr id="209" name="Google Shape;209;p39"/>
          <p:cNvPicPr preferRelativeResize="0"/>
          <p:nvPr/>
        </p:nvPicPr>
        <p:blipFill>
          <a:blip r:embed="rId3">
            <a:alphaModFix/>
          </a:blip>
          <a:stretch>
            <a:fillRect/>
          </a:stretch>
        </p:blipFill>
        <p:spPr>
          <a:xfrm>
            <a:off x="529125" y="1702525"/>
            <a:ext cx="3344225" cy="2866350"/>
          </a:xfrm>
          <a:prstGeom prst="rect">
            <a:avLst/>
          </a:prstGeom>
          <a:noFill/>
          <a:ln>
            <a:noFill/>
          </a:ln>
        </p:spPr>
      </p:pic>
      <p:pic>
        <p:nvPicPr>
          <p:cNvPr id="210" name="Google Shape;210;p39"/>
          <p:cNvPicPr preferRelativeResize="0"/>
          <p:nvPr/>
        </p:nvPicPr>
        <p:blipFill>
          <a:blip r:embed="rId4">
            <a:alphaModFix/>
          </a:blip>
          <a:stretch>
            <a:fillRect/>
          </a:stretch>
        </p:blipFill>
        <p:spPr>
          <a:xfrm>
            <a:off x="5168650" y="1702525"/>
            <a:ext cx="3597150" cy="286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Adaptive Thresholding</a:t>
            </a:r>
            <a:endParaRPr/>
          </a:p>
          <a:p>
            <a:pPr indent="0" lvl="0" marL="0" rtl="0" algn="l">
              <a:spcBef>
                <a:spcPts val="0"/>
              </a:spcBef>
              <a:spcAft>
                <a:spcPts val="0"/>
              </a:spcAft>
              <a:buNone/>
            </a:pPr>
            <a:r>
              <a:t/>
            </a:r>
            <a:endParaRPr/>
          </a:p>
        </p:txBody>
      </p:sp>
      <p:sp>
        <p:nvSpPr>
          <p:cNvPr id="216" name="Google Shape;216;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LcParenBoth"/>
            </a:pPr>
            <a:r>
              <a:rPr lang="en"/>
              <a:t>Original Image						(b) Applied Adaptive Thresholding</a:t>
            </a:r>
            <a:endParaRPr/>
          </a:p>
        </p:txBody>
      </p:sp>
      <p:pic>
        <p:nvPicPr>
          <p:cNvPr id="217" name="Google Shape;217;p40"/>
          <p:cNvPicPr preferRelativeResize="0"/>
          <p:nvPr/>
        </p:nvPicPr>
        <p:blipFill>
          <a:blip r:embed="rId3">
            <a:alphaModFix/>
          </a:blip>
          <a:stretch>
            <a:fillRect/>
          </a:stretch>
        </p:blipFill>
        <p:spPr>
          <a:xfrm>
            <a:off x="805775" y="1585250"/>
            <a:ext cx="3143025" cy="2904075"/>
          </a:xfrm>
          <a:prstGeom prst="rect">
            <a:avLst/>
          </a:prstGeom>
          <a:noFill/>
          <a:ln>
            <a:noFill/>
          </a:ln>
        </p:spPr>
      </p:pic>
      <p:pic>
        <p:nvPicPr>
          <p:cNvPr id="218" name="Google Shape;218;p40"/>
          <p:cNvPicPr preferRelativeResize="0"/>
          <p:nvPr/>
        </p:nvPicPr>
        <p:blipFill>
          <a:blip r:embed="rId4">
            <a:alphaModFix/>
          </a:blip>
          <a:stretch>
            <a:fillRect/>
          </a:stretch>
        </p:blipFill>
        <p:spPr>
          <a:xfrm>
            <a:off x="5144900" y="1585250"/>
            <a:ext cx="3143025" cy="2904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Vein Extraction Using Finding Edge</a:t>
            </a:r>
            <a:endParaRPr/>
          </a:p>
        </p:txBody>
      </p:sp>
      <p:sp>
        <p:nvSpPr>
          <p:cNvPr id="224" name="Google Shape;22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This method of edge detection is same as the line detection</a:t>
            </a:r>
            <a:endParaRPr>
              <a:solidFill>
                <a:srgbClr val="000000"/>
              </a:solidFill>
            </a:endParaRPr>
          </a:p>
          <a:p>
            <a:pPr indent="0" lvl="0" marL="0" rtl="0" algn="l">
              <a:spcBef>
                <a:spcPts val="1600"/>
              </a:spcBef>
              <a:spcAft>
                <a:spcPts val="0"/>
              </a:spcAft>
              <a:buNone/>
            </a:pPr>
            <a:r>
              <a:rPr lang="en">
                <a:solidFill>
                  <a:srgbClr val="000000"/>
                </a:solidFill>
              </a:rPr>
              <a:t>We </a:t>
            </a:r>
            <a:r>
              <a:rPr lang="en">
                <a:solidFill>
                  <a:srgbClr val="000000"/>
                </a:solidFill>
              </a:rPr>
              <a:t>locate points in the image plane where the image data is significant discontinuous.</a:t>
            </a:r>
            <a:endParaRPr>
              <a:solidFill>
                <a:srgbClr val="000000"/>
              </a:solidFill>
            </a:endParaRPr>
          </a:p>
          <a:p>
            <a:pPr indent="0" lvl="0" marL="0" rtl="0" algn="l">
              <a:spcBef>
                <a:spcPts val="1600"/>
              </a:spcBef>
              <a:spcAft>
                <a:spcPts val="0"/>
              </a:spcAft>
              <a:buNone/>
            </a:pPr>
            <a:r>
              <a:rPr lang="en">
                <a:solidFill>
                  <a:srgbClr val="000000"/>
                </a:solidFill>
              </a:rPr>
              <a:t>Points of these locations are called edges or edge elements.</a:t>
            </a:r>
            <a:endParaRPr>
              <a:solidFill>
                <a:srgbClr val="000000"/>
              </a:solidFill>
            </a:endParaRPr>
          </a:p>
          <a:p>
            <a:pPr indent="0" lvl="0" marL="0" rtl="0" algn="l">
              <a:spcBef>
                <a:spcPts val="1600"/>
              </a:spcBef>
              <a:spcAft>
                <a:spcPts val="1600"/>
              </a:spcAft>
              <a:buNone/>
            </a:pPr>
            <a:r>
              <a:rPr lang="en">
                <a:solidFill>
                  <a:srgbClr val="000000"/>
                </a:solidFill>
              </a:rPr>
              <a:t>ine detection in which each operator consists of two or more templates with which the input image is convolved</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Finding Edge Method</a:t>
            </a:r>
            <a:endParaRPr/>
          </a:p>
          <a:p>
            <a:pPr indent="0" lvl="0" marL="0" rtl="0" algn="l">
              <a:spcBef>
                <a:spcPts val="0"/>
              </a:spcBef>
              <a:spcAft>
                <a:spcPts val="0"/>
              </a:spcAft>
              <a:buNone/>
            </a:pPr>
            <a:r>
              <a:t/>
            </a:r>
            <a:endParaRPr/>
          </a:p>
        </p:txBody>
      </p:sp>
      <p:sp>
        <p:nvSpPr>
          <p:cNvPr id="230" name="Google Shape;230;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LcParenBoth"/>
            </a:pPr>
            <a:r>
              <a:rPr lang="en"/>
              <a:t>Original Image						(b) Applied Finding edge Method</a:t>
            </a:r>
            <a:endParaRPr/>
          </a:p>
        </p:txBody>
      </p:sp>
      <p:pic>
        <p:nvPicPr>
          <p:cNvPr id="231" name="Google Shape;231;p42"/>
          <p:cNvPicPr preferRelativeResize="0"/>
          <p:nvPr/>
        </p:nvPicPr>
        <p:blipFill>
          <a:blip r:embed="rId3">
            <a:alphaModFix/>
          </a:blip>
          <a:stretch>
            <a:fillRect/>
          </a:stretch>
        </p:blipFill>
        <p:spPr>
          <a:xfrm>
            <a:off x="311700" y="1961825"/>
            <a:ext cx="3810000" cy="2929925"/>
          </a:xfrm>
          <a:prstGeom prst="rect">
            <a:avLst/>
          </a:prstGeom>
          <a:noFill/>
          <a:ln>
            <a:noFill/>
          </a:ln>
        </p:spPr>
      </p:pic>
      <p:pic>
        <p:nvPicPr>
          <p:cNvPr id="232" name="Google Shape;232;p42"/>
          <p:cNvPicPr preferRelativeResize="0"/>
          <p:nvPr/>
        </p:nvPicPr>
        <p:blipFill>
          <a:blip r:embed="rId4">
            <a:alphaModFix/>
          </a:blip>
          <a:stretch>
            <a:fillRect/>
          </a:stretch>
        </p:blipFill>
        <p:spPr>
          <a:xfrm>
            <a:off x="5022300" y="1898950"/>
            <a:ext cx="3810000" cy="2929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Preprocessing:</a:t>
            </a:r>
            <a:r>
              <a:rPr b="1" lang="en">
                <a:latin typeface="Comic Sans MS"/>
                <a:ea typeface="Comic Sans MS"/>
                <a:cs typeface="Comic Sans MS"/>
                <a:sym typeface="Comic Sans MS"/>
              </a:rPr>
              <a:t>Hair Removal</a:t>
            </a:r>
            <a:endParaRPr b="1">
              <a:latin typeface="Comic Sans MS"/>
              <a:ea typeface="Comic Sans MS"/>
              <a:cs typeface="Comic Sans MS"/>
              <a:sym typeface="Comic Sans MS"/>
            </a:endParaRPr>
          </a:p>
        </p:txBody>
      </p:sp>
      <p:sp>
        <p:nvSpPr>
          <p:cNvPr id="238" name="Google Shape;23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Above two method didn’t extract the proper pattern dorsal vein pattern, because of the presence of the hairs. We performed the hair removal step on the original image to get good pattern of veins.</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We performed image smoothening by using mexican hat filter for the hair removal process. Which given a very good results as shown in images.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This plugin applies a Laplacian of Gaussian (Mexican Hat) filter to a 2D image.</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Preprocessing </a:t>
            </a:r>
            <a:endParaRPr/>
          </a:p>
        </p:txBody>
      </p:sp>
      <p:sp>
        <p:nvSpPr>
          <p:cNvPr id="244" name="Google Shape;244;p44"/>
          <p:cNvSpPr txBox="1"/>
          <p:nvPr>
            <p:ph idx="1" type="body"/>
          </p:nvPr>
        </p:nvSpPr>
        <p:spPr>
          <a:xfrm>
            <a:off x="311700" y="1152475"/>
            <a:ext cx="8520600" cy="38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lphaLcParenR"/>
            </a:pPr>
            <a:r>
              <a:rPr lang="en"/>
              <a:t>Hair	image       b) Removed hair image</a:t>
            </a:r>
            <a:endParaRPr/>
          </a:p>
        </p:txBody>
      </p:sp>
      <p:pic>
        <p:nvPicPr>
          <p:cNvPr id="245" name="Google Shape;245;p44"/>
          <p:cNvPicPr preferRelativeResize="0"/>
          <p:nvPr/>
        </p:nvPicPr>
        <p:blipFill>
          <a:blip r:embed="rId3">
            <a:alphaModFix/>
          </a:blip>
          <a:stretch>
            <a:fillRect/>
          </a:stretch>
        </p:blipFill>
        <p:spPr>
          <a:xfrm>
            <a:off x="311700" y="1152475"/>
            <a:ext cx="2104650" cy="2104650"/>
          </a:xfrm>
          <a:prstGeom prst="rect">
            <a:avLst/>
          </a:prstGeom>
          <a:noFill/>
          <a:ln>
            <a:noFill/>
          </a:ln>
        </p:spPr>
      </p:pic>
      <p:pic>
        <p:nvPicPr>
          <p:cNvPr id="246" name="Google Shape;246;p44"/>
          <p:cNvPicPr preferRelativeResize="0"/>
          <p:nvPr/>
        </p:nvPicPr>
        <p:blipFill>
          <a:blip r:embed="rId4">
            <a:alphaModFix/>
          </a:blip>
          <a:stretch>
            <a:fillRect/>
          </a:stretch>
        </p:blipFill>
        <p:spPr>
          <a:xfrm>
            <a:off x="2416350" y="1152475"/>
            <a:ext cx="2272240" cy="2104650"/>
          </a:xfrm>
          <a:prstGeom prst="rect">
            <a:avLst/>
          </a:prstGeom>
          <a:noFill/>
          <a:ln>
            <a:noFill/>
          </a:ln>
        </p:spPr>
      </p:pic>
      <p:pic>
        <p:nvPicPr>
          <p:cNvPr id="247" name="Google Shape;247;p44"/>
          <p:cNvPicPr preferRelativeResize="0"/>
          <p:nvPr/>
        </p:nvPicPr>
        <p:blipFill>
          <a:blip r:embed="rId5">
            <a:alphaModFix/>
          </a:blip>
          <a:stretch>
            <a:fillRect/>
          </a:stretch>
        </p:blipFill>
        <p:spPr>
          <a:xfrm>
            <a:off x="4688600" y="2801700"/>
            <a:ext cx="2341800" cy="2203375"/>
          </a:xfrm>
          <a:prstGeom prst="rect">
            <a:avLst/>
          </a:prstGeom>
          <a:noFill/>
          <a:ln>
            <a:noFill/>
          </a:ln>
        </p:spPr>
      </p:pic>
      <p:pic>
        <p:nvPicPr>
          <p:cNvPr id="248" name="Google Shape;248;p44"/>
          <p:cNvPicPr preferRelativeResize="0"/>
          <p:nvPr/>
        </p:nvPicPr>
        <p:blipFill>
          <a:blip r:embed="rId6">
            <a:alphaModFix/>
          </a:blip>
          <a:stretch>
            <a:fillRect/>
          </a:stretch>
        </p:blipFill>
        <p:spPr>
          <a:xfrm>
            <a:off x="7030400" y="2801700"/>
            <a:ext cx="2104650" cy="220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121" name="Google Shape;12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Introduction To Biometric Authentication System</a:t>
            </a:r>
            <a:endParaRPr/>
          </a:p>
          <a:p>
            <a:pPr indent="-317500" lvl="1" marL="914400" rtl="0" algn="l">
              <a:spcBef>
                <a:spcPts val="0"/>
              </a:spcBef>
              <a:spcAft>
                <a:spcPts val="0"/>
              </a:spcAft>
              <a:buSzPts val="1400"/>
              <a:buChar char="➢"/>
            </a:pPr>
            <a:r>
              <a:rPr lang="en"/>
              <a:t>Existing System and Their Limitations.</a:t>
            </a:r>
            <a:endParaRPr/>
          </a:p>
          <a:p>
            <a:pPr indent="-317500" lvl="1" marL="914400" rtl="0" algn="l">
              <a:spcBef>
                <a:spcPts val="0"/>
              </a:spcBef>
              <a:spcAft>
                <a:spcPts val="0"/>
              </a:spcAft>
              <a:buSzPts val="1400"/>
              <a:buChar char="➢"/>
            </a:pPr>
            <a:r>
              <a:rPr lang="en"/>
              <a:t>Why We Chosen Dorsal Veins</a:t>
            </a:r>
            <a:endParaRPr/>
          </a:p>
          <a:p>
            <a:pPr indent="-342900" lvl="0" marL="457200" rtl="0" algn="l">
              <a:spcBef>
                <a:spcPts val="0"/>
              </a:spcBef>
              <a:spcAft>
                <a:spcPts val="0"/>
              </a:spcAft>
              <a:buSzPts val="1800"/>
              <a:buChar char="❖"/>
            </a:pPr>
            <a:r>
              <a:rPr lang="en"/>
              <a:t>Dorsal Hand Vein Extraction</a:t>
            </a:r>
            <a:endParaRPr/>
          </a:p>
          <a:p>
            <a:pPr indent="-317500" lvl="1" marL="914400" rtl="0" algn="l">
              <a:spcBef>
                <a:spcPts val="0"/>
              </a:spcBef>
              <a:spcAft>
                <a:spcPts val="0"/>
              </a:spcAft>
              <a:buSzPts val="1400"/>
              <a:buChar char="➢"/>
            </a:pPr>
            <a:r>
              <a:rPr lang="en"/>
              <a:t>Image Segmentation Method</a:t>
            </a:r>
            <a:endParaRPr/>
          </a:p>
          <a:p>
            <a:pPr indent="-317500" lvl="1" marL="914400" rtl="0" algn="l">
              <a:spcBef>
                <a:spcPts val="0"/>
              </a:spcBef>
              <a:spcAft>
                <a:spcPts val="0"/>
              </a:spcAft>
              <a:buSzPts val="1400"/>
              <a:buChar char="➢"/>
            </a:pPr>
            <a:r>
              <a:rPr lang="en"/>
              <a:t>Finding Edge Method</a:t>
            </a:r>
            <a:endParaRPr/>
          </a:p>
          <a:p>
            <a:pPr indent="-317500" lvl="1" marL="914400" rtl="0" algn="l">
              <a:spcBef>
                <a:spcPts val="0"/>
              </a:spcBef>
              <a:spcAft>
                <a:spcPts val="0"/>
              </a:spcAft>
              <a:buSzPts val="1400"/>
              <a:buChar char="➢"/>
            </a:pPr>
            <a:r>
              <a:rPr lang="en"/>
              <a:t>Maximum Curvature Method</a:t>
            </a:r>
            <a:endParaRPr/>
          </a:p>
          <a:p>
            <a:pPr indent="-342900" lvl="0" marL="457200" rtl="0" algn="l">
              <a:spcBef>
                <a:spcPts val="0"/>
              </a:spcBef>
              <a:spcAft>
                <a:spcPts val="0"/>
              </a:spcAft>
              <a:buSzPts val="1800"/>
              <a:buChar char="❖"/>
            </a:pPr>
            <a:r>
              <a:rPr lang="en"/>
              <a:t>Template Transformation And Classification</a:t>
            </a:r>
            <a:endParaRPr/>
          </a:p>
          <a:p>
            <a:pPr indent="-317500" lvl="1" marL="914400" rtl="0" algn="l">
              <a:spcBef>
                <a:spcPts val="0"/>
              </a:spcBef>
              <a:spcAft>
                <a:spcPts val="0"/>
              </a:spcAft>
              <a:buSzPts val="1400"/>
              <a:buChar char="➢"/>
            </a:pPr>
            <a:r>
              <a:rPr lang="en"/>
              <a:t>Cancelabilty</a:t>
            </a:r>
            <a:endParaRPr/>
          </a:p>
          <a:p>
            <a:pPr indent="-317500" lvl="1" marL="914400" rtl="0" algn="l">
              <a:spcBef>
                <a:spcPts val="0"/>
              </a:spcBef>
              <a:spcAft>
                <a:spcPts val="0"/>
              </a:spcAft>
              <a:buSzPts val="1400"/>
              <a:buChar char="➢"/>
            </a:pPr>
            <a:r>
              <a:rPr lang="en"/>
              <a:t>Flow Chart of applied cancelablity</a:t>
            </a:r>
            <a:endParaRPr/>
          </a:p>
          <a:p>
            <a:pPr indent="-342900" lvl="0" marL="457200" rtl="0" algn="l">
              <a:spcBef>
                <a:spcPts val="0"/>
              </a:spcBef>
              <a:spcAft>
                <a:spcPts val="0"/>
              </a:spcAft>
              <a:buSzPts val="1800"/>
              <a:buChar char="❖"/>
            </a:pPr>
            <a:r>
              <a:rPr lang="en"/>
              <a:t>Classification And Results</a:t>
            </a:r>
            <a:endParaRPr/>
          </a:p>
          <a:p>
            <a:pPr indent="-342900" lvl="0" marL="457200" rtl="0" algn="l">
              <a:spcBef>
                <a:spcPts val="0"/>
              </a:spcBef>
              <a:spcAft>
                <a:spcPts val="0"/>
              </a:spcAft>
              <a:buSzPts val="1800"/>
              <a:buChar char="❖"/>
            </a:pPr>
            <a:r>
              <a:rPr lang="en"/>
              <a:t> Demo of </a:t>
            </a:r>
            <a:r>
              <a:rPr lang="en"/>
              <a:t>Implementation</a:t>
            </a:r>
            <a:r>
              <a:rPr lang="en"/>
              <a:t> of the Full  Authentication System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 used for</a:t>
            </a:r>
            <a:endParaRPr/>
          </a:p>
          <a:p>
            <a:pPr indent="0" lvl="0" marL="0" rtl="0" algn="ctr">
              <a:spcBef>
                <a:spcPts val="0"/>
              </a:spcBef>
              <a:spcAft>
                <a:spcPts val="0"/>
              </a:spcAft>
              <a:buNone/>
            </a:pPr>
            <a:r>
              <a:rPr lang="en"/>
              <a:t>Vein Extraction</a:t>
            </a:r>
            <a:endParaRPr/>
          </a:p>
        </p:txBody>
      </p:sp>
      <p:sp>
        <p:nvSpPr>
          <p:cNvPr id="254" name="Google Shape;254;p4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This Method given us the desired vein pattern extraction </a:t>
            </a:r>
            <a:endParaRPr>
              <a:solidFill>
                <a:srgbClr val="000000"/>
              </a:solidFill>
            </a:endParaRPr>
          </a:p>
        </p:txBody>
      </p:sp>
      <p:sp>
        <p:nvSpPr>
          <p:cNvPr id="255" name="Google Shape;255;p4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Steps Of Maximum Curvature</a:t>
            </a:r>
            <a:endParaRPr/>
          </a:p>
          <a:p>
            <a:pPr indent="-342900" lvl="0" marL="457200" rtl="0" algn="l">
              <a:spcBef>
                <a:spcPts val="1600"/>
              </a:spcBef>
              <a:spcAft>
                <a:spcPts val="0"/>
              </a:spcAft>
              <a:buSzPts val="1800"/>
              <a:buAutoNum type="arabicPeriod"/>
            </a:pPr>
            <a:r>
              <a:rPr lang="en"/>
              <a:t>Extraction of the center positions of veins.</a:t>
            </a:r>
            <a:endParaRPr/>
          </a:p>
          <a:p>
            <a:pPr indent="-342900" lvl="0" marL="457200" rtl="0" algn="l">
              <a:spcBef>
                <a:spcPts val="0"/>
              </a:spcBef>
              <a:spcAft>
                <a:spcPts val="0"/>
              </a:spcAft>
              <a:buSzPts val="1800"/>
              <a:buAutoNum type="arabicPeriod"/>
            </a:pPr>
            <a:r>
              <a:rPr lang="en"/>
              <a:t>Connection of the center positions.</a:t>
            </a:r>
            <a:endParaRPr/>
          </a:p>
          <a:p>
            <a:pPr indent="-342900" lvl="0" marL="457200" rtl="0" algn="l">
              <a:spcBef>
                <a:spcPts val="0"/>
              </a:spcBef>
              <a:spcAft>
                <a:spcPts val="0"/>
              </a:spcAft>
              <a:buSzPts val="1800"/>
              <a:buAutoNum type="arabicPeriod"/>
            </a:pPr>
            <a:r>
              <a:rPr lang="en"/>
              <a:t>Labeling of the image.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Maximum Curvature profile look like</a:t>
            </a:r>
            <a:endParaRPr/>
          </a:p>
        </p:txBody>
      </p:sp>
      <p:sp>
        <p:nvSpPr>
          <p:cNvPr id="261" name="Google Shape;261;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2" name="Google Shape;262;p46"/>
          <p:cNvPicPr preferRelativeResize="0"/>
          <p:nvPr/>
        </p:nvPicPr>
        <p:blipFill>
          <a:blip r:embed="rId3">
            <a:alphaModFix/>
          </a:blip>
          <a:stretch>
            <a:fillRect/>
          </a:stretch>
        </p:blipFill>
        <p:spPr>
          <a:xfrm>
            <a:off x="900125" y="1314450"/>
            <a:ext cx="7129450" cy="3254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7"/>
          <p:cNvSpPr txBox="1"/>
          <p:nvPr>
            <p:ph idx="1" type="body"/>
          </p:nvPr>
        </p:nvSpPr>
        <p:spPr>
          <a:xfrm>
            <a:off x="311700" y="0"/>
            <a:ext cx="8520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Calculation of center of profile</a:t>
            </a:r>
            <a:endParaRPr b="1">
              <a:solidFill>
                <a:srgbClr val="000000"/>
              </a:solidFill>
            </a:endParaRPr>
          </a:p>
          <a:p>
            <a:pPr indent="0" lvl="0" marL="0" rtl="0" algn="l">
              <a:spcBef>
                <a:spcPts val="1600"/>
              </a:spcBef>
              <a:spcAft>
                <a:spcPts val="0"/>
              </a:spcAft>
              <a:buNone/>
            </a:pPr>
            <a:r>
              <a:rPr lang="en">
                <a:solidFill>
                  <a:srgbClr val="000000"/>
                </a:solidFill>
              </a:rPr>
              <a:t>Lets take a 1-D profile and calculate height and width of valley based on above step. </a:t>
            </a:r>
            <a:endParaRPr>
              <a:solidFill>
                <a:srgbClr val="000000"/>
              </a:solidFill>
            </a:endParaRPr>
          </a:p>
          <a:p>
            <a:pPr indent="0" lvl="0" marL="0" rtl="0" algn="l">
              <a:spcBef>
                <a:spcPts val="1600"/>
              </a:spcBef>
              <a:spcAft>
                <a:spcPts val="0"/>
              </a:spcAft>
              <a:buNone/>
            </a:pPr>
            <a:r>
              <a:rPr lang="en">
                <a:solidFill>
                  <a:srgbClr val="000000"/>
                </a:solidFill>
              </a:rPr>
              <a:t>profile = 0 1 2 3 4 5 4 3 2 1 0 -1 0 0 1 2 5 2 2 2 1 </a:t>
            </a:r>
            <a:endParaRPr>
              <a:solidFill>
                <a:srgbClr val="000000"/>
              </a:solidFill>
            </a:endParaRPr>
          </a:p>
          <a:p>
            <a:pPr indent="0" lvl="0" marL="0" rtl="0" algn="l">
              <a:spcBef>
                <a:spcPts val="1600"/>
              </a:spcBef>
              <a:spcAft>
                <a:spcPts val="0"/>
              </a:spcAft>
              <a:buNone/>
            </a:pPr>
            <a:r>
              <a:rPr lang="en">
                <a:solidFill>
                  <a:srgbClr val="000000"/>
                </a:solidFill>
              </a:rPr>
              <a:t>Thres_profile = profile &gt; 0 </a:t>
            </a:r>
            <a:endParaRPr>
              <a:solidFill>
                <a:srgbClr val="000000"/>
              </a:solidFill>
            </a:endParaRPr>
          </a:p>
          <a:p>
            <a:pPr indent="0" lvl="0" marL="0" rtl="0" algn="l">
              <a:lnSpc>
                <a:spcPct val="100000"/>
              </a:lnSpc>
              <a:spcBef>
                <a:spcPts val="1600"/>
              </a:spcBef>
              <a:spcAft>
                <a:spcPts val="0"/>
              </a:spcAft>
              <a:buNone/>
            </a:pPr>
            <a:r>
              <a:rPr lang="en">
                <a:solidFill>
                  <a:srgbClr val="000000"/>
                </a:solidFill>
              </a:rPr>
              <a:t>Thres_profile = 0 1 1 1 1 1 1 1 1 1 0 0 0 0 1 1 1 1 1 1 1 </a:t>
            </a:r>
            <a:endParaRPr>
              <a:solidFill>
                <a:srgbClr val="000000"/>
              </a:solidFill>
            </a:endParaRPr>
          </a:p>
          <a:p>
            <a:pPr indent="0" lvl="0" marL="0" rtl="0" algn="l">
              <a:lnSpc>
                <a:spcPct val="100000"/>
              </a:lnSpc>
              <a:spcBef>
                <a:spcPts val="1600"/>
              </a:spcBef>
              <a:spcAft>
                <a:spcPts val="0"/>
              </a:spcAft>
              <a:buNone/>
            </a:pPr>
            <a:r>
              <a:rPr lang="en">
                <a:solidFill>
                  <a:srgbClr val="000000"/>
                </a:solidFill>
              </a:rPr>
              <a:t>1 - shift         0 1 1 1 1 1 1 1 1 1 0      0 0 0 1 1 1 1 1 1 1 </a:t>
            </a:r>
            <a:endParaRPr>
              <a:solidFill>
                <a:srgbClr val="000000"/>
              </a:solidFill>
            </a:endParaRPr>
          </a:p>
          <a:p>
            <a:pPr indent="0" lvl="0" marL="0" rtl="0" algn="l">
              <a:lnSpc>
                <a:spcPct val="100000"/>
              </a:lnSpc>
              <a:spcBef>
                <a:spcPts val="100"/>
              </a:spcBef>
              <a:spcAft>
                <a:spcPts val="0"/>
              </a:spcAft>
              <a:buNone/>
            </a:pPr>
            <a:r>
              <a:rPr lang="en">
                <a:solidFill>
                  <a:srgbClr val="000000"/>
                </a:solidFill>
              </a:rPr>
              <a:t>difference       0 1 1 1 1 1 1 1 1 1 0      0 0 0 1 1 1 1 1 1 1 (-) ----------------------------------------------------------------------------------------------------------- </a:t>
            </a:r>
            <a:endParaRPr>
              <a:solidFill>
                <a:srgbClr val="000000"/>
              </a:solidFill>
            </a:endParaRPr>
          </a:p>
          <a:p>
            <a:pPr indent="0" lvl="0" marL="0" rtl="0" algn="l">
              <a:lnSpc>
                <a:spcPct val="100000"/>
              </a:lnSpc>
              <a:spcBef>
                <a:spcPts val="100"/>
              </a:spcBef>
              <a:spcAft>
                <a:spcPts val="0"/>
              </a:spcAft>
              <a:buNone/>
            </a:pPr>
            <a:r>
              <a:rPr lang="en">
                <a:solidFill>
                  <a:srgbClr val="000000"/>
                </a:solidFill>
              </a:rPr>
              <a:t>                     X 1 0 0 0 0 0 0 0 0 -1 0 0 0 1 0 0 0 0 0 0 X </a:t>
            </a:r>
            <a:endParaRPr>
              <a:solidFill>
                <a:srgbClr val="000000"/>
              </a:solidFill>
            </a:endParaRPr>
          </a:p>
          <a:p>
            <a:pPr indent="0" lvl="0" marL="0" rtl="0" algn="l">
              <a:lnSpc>
                <a:spcPct val="112000"/>
              </a:lnSpc>
              <a:spcBef>
                <a:spcPts val="100"/>
              </a:spcBef>
              <a:spcAft>
                <a:spcPts val="0"/>
              </a:spcAft>
              <a:buNone/>
            </a:pPr>
            <a:r>
              <a:t/>
            </a:r>
            <a:endParaRPr>
              <a:solidFill>
                <a:srgbClr val="000000"/>
              </a:solidFill>
            </a:endParaRPr>
          </a:p>
          <a:p>
            <a:pPr indent="0" lvl="0" marL="0" rtl="0" algn="l">
              <a:lnSpc>
                <a:spcPct val="112000"/>
              </a:lnSpc>
              <a:spcBef>
                <a:spcPts val="100"/>
              </a:spcBef>
              <a:spcAft>
                <a:spcPts val="0"/>
              </a:spcAft>
              <a:buNone/>
            </a:pPr>
            <a:r>
              <a:rPr lang="en">
                <a:solidFill>
                  <a:srgbClr val="000000"/>
                </a:solidFill>
              </a:rPr>
              <a:t>starts = where difference is greater then 0(1,14). </a:t>
            </a:r>
            <a:endParaRPr>
              <a:solidFill>
                <a:srgbClr val="000000"/>
              </a:solidFill>
            </a:endParaRPr>
          </a:p>
          <a:p>
            <a:pPr indent="0" lvl="0" marL="0" rtl="0" algn="l">
              <a:lnSpc>
                <a:spcPct val="112000"/>
              </a:lnSpc>
              <a:spcBef>
                <a:spcPts val="100"/>
              </a:spcBef>
              <a:spcAft>
                <a:spcPts val="100"/>
              </a:spcAft>
              <a:buNone/>
            </a:pPr>
            <a:r>
              <a:rPr lang="en">
                <a:solidFill>
                  <a:srgbClr val="000000"/>
                </a:solidFill>
              </a:rPr>
              <a:t>ends = where difference is less then 0(10).</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Calculation of Valleys using Kappa Function</a:t>
            </a:r>
            <a:endParaRPr/>
          </a:p>
        </p:txBody>
      </p:sp>
      <p:sp>
        <p:nvSpPr>
          <p:cNvPr id="273" name="Google Shape;27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4" name="Google Shape;274;p48"/>
          <p:cNvPicPr preferRelativeResize="0"/>
          <p:nvPr/>
        </p:nvPicPr>
        <p:blipFill>
          <a:blip r:embed="rId3">
            <a:alphaModFix/>
          </a:blip>
          <a:stretch>
            <a:fillRect/>
          </a:stretch>
        </p:blipFill>
        <p:spPr>
          <a:xfrm>
            <a:off x="3936625" y="1515600"/>
            <a:ext cx="4828699" cy="3141300"/>
          </a:xfrm>
          <a:prstGeom prst="rect">
            <a:avLst/>
          </a:prstGeom>
          <a:noFill/>
          <a:ln>
            <a:noFill/>
          </a:ln>
        </p:spPr>
      </p:pic>
      <p:pic>
        <p:nvPicPr>
          <p:cNvPr id="275" name="Google Shape;275;p48"/>
          <p:cNvPicPr preferRelativeResize="0"/>
          <p:nvPr/>
        </p:nvPicPr>
        <p:blipFill>
          <a:blip r:embed="rId4">
            <a:alphaModFix/>
          </a:blip>
          <a:stretch>
            <a:fillRect/>
          </a:stretch>
        </p:blipFill>
        <p:spPr>
          <a:xfrm>
            <a:off x="311699" y="2195725"/>
            <a:ext cx="4026950" cy="102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of Assignment of Score to the center Position</a:t>
            </a:r>
            <a:endParaRPr/>
          </a:p>
        </p:txBody>
      </p:sp>
      <p:sp>
        <p:nvSpPr>
          <p:cNvPr id="281" name="Google Shape;28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2" name="Google Shape;282;p49"/>
          <p:cNvPicPr preferRelativeResize="0"/>
          <p:nvPr/>
        </p:nvPicPr>
        <p:blipFill>
          <a:blip r:embed="rId3">
            <a:alphaModFix/>
          </a:blip>
          <a:stretch>
            <a:fillRect/>
          </a:stretch>
        </p:blipFill>
        <p:spPr>
          <a:xfrm>
            <a:off x="2667000" y="1270150"/>
            <a:ext cx="3810000" cy="3206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Connection of vein center:</a:t>
            </a:r>
            <a:endParaRPr/>
          </a:p>
        </p:txBody>
      </p:sp>
      <p:sp>
        <p:nvSpPr>
          <p:cNvPr id="288" name="Google Shape;28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calculating profile in all direction</a:t>
            </a:r>
            <a:endParaRPr/>
          </a:p>
          <a:p>
            <a:pPr indent="0" lvl="0" marL="0" rtl="0" algn="l">
              <a:spcBef>
                <a:spcPts val="1600"/>
              </a:spcBef>
              <a:spcAft>
                <a:spcPts val="1600"/>
              </a:spcAft>
              <a:buNone/>
            </a:pPr>
            <a:r>
              <a:rPr lang="en"/>
              <a:t>At apixel (x,y). Maximum</a:t>
            </a:r>
            <a:endParaRPr/>
          </a:p>
        </p:txBody>
      </p:sp>
      <p:pic>
        <p:nvPicPr>
          <p:cNvPr id="289" name="Google Shape;289;p50"/>
          <p:cNvPicPr preferRelativeResize="0"/>
          <p:nvPr/>
        </p:nvPicPr>
        <p:blipFill>
          <a:blip r:embed="rId3">
            <a:alphaModFix/>
          </a:blip>
          <a:stretch>
            <a:fillRect/>
          </a:stretch>
        </p:blipFill>
        <p:spPr>
          <a:xfrm>
            <a:off x="4200325" y="938675"/>
            <a:ext cx="4943675" cy="3991025"/>
          </a:xfrm>
          <a:prstGeom prst="rect">
            <a:avLst/>
          </a:prstGeom>
          <a:noFill/>
          <a:ln>
            <a:noFill/>
          </a:ln>
        </p:spPr>
      </p:pic>
      <p:pic>
        <p:nvPicPr>
          <p:cNvPr id="290" name="Google Shape;290;p50"/>
          <p:cNvPicPr preferRelativeResize="0"/>
          <p:nvPr/>
        </p:nvPicPr>
        <p:blipFill>
          <a:blip r:embed="rId4">
            <a:alphaModFix/>
          </a:blip>
          <a:stretch>
            <a:fillRect/>
          </a:stretch>
        </p:blipFill>
        <p:spPr>
          <a:xfrm>
            <a:off x="75450" y="3977200"/>
            <a:ext cx="3911075" cy="952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Labeling the Image</a:t>
            </a:r>
            <a:endParaRPr/>
          </a:p>
        </p:txBody>
      </p:sp>
      <p:sp>
        <p:nvSpPr>
          <p:cNvPr id="296" name="Google Shape;296;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Extracted vein pattern is binarized using threshold. Median is calculated, at any pixel(x,y), using scores of profile in all the direction. The pixel is replaced by the calculated median value at that pixel</a:t>
            </a:r>
            <a:endParaRPr>
              <a:solidFill>
                <a:srgbClr val="000000"/>
              </a:solidFill>
            </a:endParaRPr>
          </a:p>
          <a:p>
            <a:pPr indent="0" lvl="0" marL="0" rtl="0" algn="l">
              <a:spcBef>
                <a:spcPts val="1600"/>
              </a:spcBef>
              <a:spcAft>
                <a:spcPts val="1600"/>
              </a:spcAft>
              <a:buNone/>
            </a:pPr>
            <a:r>
              <a:rPr lang="en">
                <a:solidFill>
                  <a:srgbClr val="000000"/>
                </a:solidFill>
              </a:rPr>
              <a:t>If median is smaller than the threshold then it is the part of the background and if the value of the median is larger or equal to the threshold than median is part of the extracted vein pattern.</a:t>
            </a:r>
            <a:endParaRPr>
              <a:solidFill>
                <a:srgbClr val="000000"/>
              </a:solidFill>
            </a:endParaRPr>
          </a:p>
        </p:txBody>
      </p:sp>
      <p:pic>
        <p:nvPicPr>
          <p:cNvPr id="297" name="Google Shape;297;p51"/>
          <p:cNvPicPr preferRelativeResize="0"/>
          <p:nvPr/>
        </p:nvPicPr>
        <p:blipFill>
          <a:blip r:embed="rId3">
            <a:alphaModFix/>
          </a:blip>
          <a:stretch>
            <a:fillRect/>
          </a:stretch>
        </p:blipFill>
        <p:spPr>
          <a:xfrm>
            <a:off x="4794500" y="3030775"/>
            <a:ext cx="2093000" cy="1848400"/>
          </a:xfrm>
          <a:prstGeom prst="rect">
            <a:avLst/>
          </a:prstGeom>
          <a:noFill/>
          <a:ln>
            <a:noFill/>
          </a:ln>
        </p:spPr>
      </p:pic>
      <p:pic>
        <p:nvPicPr>
          <p:cNvPr id="298" name="Google Shape;298;p51"/>
          <p:cNvPicPr preferRelativeResize="0"/>
          <p:nvPr/>
        </p:nvPicPr>
        <p:blipFill>
          <a:blip r:embed="rId4">
            <a:alphaModFix/>
          </a:blip>
          <a:stretch>
            <a:fillRect/>
          </a:stretch>
        </p:blipFill>
        <p:spPr>
          <a:xfrm>
            <a:off x="6887500" y="3030775"/>
            <a:ext cx="2093000" cy="1848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Some More result of Maximum Curvature Vein extraction</a:t>
            </a:r>
            <a:endParaRPr b="1" sz="2400"/>
          </a:p>
        </p:txBody>
      </p:sp>
      <p:sp>
        <p:nvSpPr>
          <p:cNvPr id="304" name="Google Shape;30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5" name="Google Shape;305;p52"/>
          <p:cNvPicPr preferRelativeResize="0"/>
          <p:nvPr/>
        </p:nvPicPr>
        <p:blipFill>
          <a:blip r:embed="rId3">
            <a:alphaModFix/>
          </a:blip>
          <a:stretch>
            <a:fillRect/>
          </a:stretch>
        </p:blipFill>
        <p:spPr>
          <a:xfrm>
            <a:off x="311688" y="1152463"/>
            <a:ext cx="3533775" cy="3533775"/>
          </a:xfrm>
          <a:prstGeom prst="rect">
            <a:avLst/>
          </a:prstGeom>
          <a:noFill/>
          <a:ln>
            <a:noFill/>
          </a:ln>
        </p:spPr>
      </p:pic>
      <p:pic>
        <p:nvPicPr>
          <p:cNvPr id="306" name="Google Shape;306;p52"/>
          <p:cNvPicPr preferRelativeResize="0"/>
          <p:nvPr/>
        </p:nvPicPr>
        <p:blipFill>
          <a:blip r:embed="rId4">
            <a:alphaModFix/>
          </a:blip>
          <a:stretch>
            <a:fillRect/>
          </a:stretch>
        </p:blipFill>
        <p:spPr>
          <a:xfrm>
            <a:off x="4867538" y="1093775"/>
            <a:ext cx="3533775" cy="3533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3" name="Google Shape;313;p53"/>
          <p:cNvPicPr preferRelativeResize="0"/>
          <p:nvPr/>
        </p:nvPicPr>
        <p:blipFill>
          <a:blip r:embed="rId3">
            <a:alphaModFix/>
          </a:blip>
          <a:stretch>
            <a:fillRect/>
          </a:stretch>
        </p:blipFill>
        <p:spPr>
          <a:xfrm>
            <a:off x="311688" y="1152463"/>
            <a:ext cx="3305175" cy="3305175"/>
          </a:xfrm>
          <a:prstGeom prst="rect">
            <a:avLst/>
          </a:prstGeom>
          <a:noFill/>
          <a:ln>
            <a:noFill/>
          </a:ln>
        </p:spPr>
      </p:pic>
      <p:pic>
        <p:nvPicPr>
          <p:cNvPr id="314" name="Google Shape;314;p53"/>
          <p:cNvPicPr preferRelativeResize="0"/>
          <p:nvPr/>
        </p:nvPicPr>
        <p:blipFill>
          <a:blip r:embed="rId4">
            <a:alphaModFix/>
          </a:blip>
          <a:stretch>
            <a:fillRect/>
          </a:stretch>
        </p:blipFill>
        <p:spPr>
          <a:xfrm>
            <a:off x="5129925" y="1079500"/>
            <a:ext cx="3562350" cy="3562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4"/>
          <p:cNvSpPr txBox="1"/>
          <p:nvPr>
            <p:ph type="title"/>
          </p:nvPr>
        </p:nvSpPr>
        <p:spPr>
          <a:xfrm>
            <a:off x="265500" y="316700"/>
            <a:ext cx="3463500" cy="260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Template Transformation</a:t>
            </a:r>
            <a:endParaRPr b="1"/>
          </a:p>
        </p:txBody>
      </p:sp>
      <p:sp>
        <p:nvSpPr>
          <p:cNvPr id="320" name="Google Shape;320;p54"/>
          <p:cNvSpPr txBox="1"/>
          <p:nvPr>
            <p:ph idx="1" type="subTitle"/>
          </p:nvPr>
        </p:nvSpPr>
        <p:spPr>
          <a:xfrm>
            <a:off x="265500" y="3009000"/>
            <a:ext cx="31635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4"/>
          <p:cNvSpPr txBox="1"/>
          <p:nvPr>
            <p:ph idx="2" type="body"/>
          </p:nvPr>
        </p:nvSpPr>
        <p:spPr>
          <a:xfrm>
            <a:off x="4283675" y="992575"/>
            <a:ext cx="4407300" cy="3158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These systems have been repeatedly hacked using technique like database attack. Therefore, we are trying to develop a biometric identification system based on the idea of “cancelable Biometrics” using a template protection approach generating binary features which are revocable.</a:t>
            </a:r>
            <a:endParaRPr/>
          </a:p>
        </p:txBody>
      </p:sp>
      <p:pic>
        <p:nvPicPr>
          <p:cNvPr id="322" name="Google Shape;322;p54"/>
          <p:cNvPicPr preferRelativeResize="0"/>
          <p:nvPr/>
        </p:nvPicPr>
        <p:blipFill>
          <a:blip r:embed="rId3">
            <a:alphaModFix/>
          </a:blip>
          <a:stretch>
            <a:fillRect/>
          </a:stretch>
        </p:blipFill>
        <p:spPr>
          <a:xfrm>
            <a:off x="265500" y="1857375"/>
            <a:ext cx="3392100" cy="260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87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980000"/>
                </a:solidFill>
                <a:latin typeface="Comic Sans MS"/>
                <a:ea typeface="Comic Sans MS"/>
                <a:cs typeface="Comic Sans MS"/>
                <a:sym typeface="Comic Sans MS"/>
              </a:rPr>
              <a:t>What is Biometric Authentication ?</a:t>
            </a:r>
            <a:endParaRPr b="1" sz="3000">
              <a:solidFill>
                <a:srgbClr val="980000"/>
              </a:solidFill>
              <a:latin typeface="Comic Sans MS"/>
              <a:ea typeface="Comic Sans MS"/>
              <a:cs typeface="Comic Sans MS"/>
              <a:sym typeface="Comic Sans MS"/>
            </a:endParaRPr>
          </a:p>
        </p:txBody>
      </p:sp>
      <p:sp>
        <p:nvSpPr>
          <p:cNvPr id="127" name="Google Shape;127;p28"/>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Biometric authentication</a:t>
            </a:r>
            <a:r>
              <a:rPr lang="en">
                <a:solidFill>
                  <a:srgbClr val="000000"/>
                </a:solidFill>
              </a:rPr>
              <a:t> is a process that depend on the unique biological characteristics of an person to verify his identity.</a:t>
            </a:r>
            <a:endParaRPr>
              <a:solidFill>
                <a:srgbClr val="000000"/>
              </a:solidFill>
            </a:endParaRPr>
          </a:p>
          <a:p>
            <a:pPr indent="0" lvl="0" marL="0" rtl="0" algn="l">
              <a:spcBef>
                <a:spcPts val="1600"/>
              </a:spcBef>
              <a:spcAft>
                <a:spcPts val="0"/>
              </a:spcAft>
              <a:buNone/>
            </a:pPr>
            <a:r>
              <a:rPr lang="en">
                <a:solidFill>
                  <a:srgbClr val="000000"/>
                </a:solidFill>
              </a:rPr>
              <a:t>Biometric authentication is most effective and secure authentication system because biological information of a person is unique and it is difficult to transfer from one person to another.</a:t>
            </a:r>
            <a:endParaRPr>
              <a:solidFill>
                <a:srgbClr val="000000"/>
              </a:solidFill>
            </a:endParaRPr>
          </a:p>
          <a:p>
            <a:pPr indent="0" lvl="0" marL="0" rtl="0" algn="l">
              <a:spcBef>
                <a:spcPts val="1600"/>
              </a:spcBef>
              <a:spcAft>
                <a:spcPts val="0"/>
              </a:spcAft>
              <a:buNone/>
            </a:pPr>
            <a:r>
              <a:rPr lang="en">
                <a:solidFill>
                  <a:srgbClr val="000000"/>
                </a:solidFill>
              </a:rPr>
              <a:t>In biometric authentication, biometric information of a person is captured and match to the stored data in the database. If both the data(captured and stored) match then authentication confirms.</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Cancelabilty</a:t>
            </a:r>
            <a:endParaRPr/>
          </a:p>
        </p:txBody>
      </p:sp>
      <p:sp>
        <p:nvSpPr>
          <p:cNvPr id="328" name="Google Shape;328;p5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rPr>
              <a:t>Cancelabiltiy is applied on the data set to provide extra security.</a:t>
            </a:r>
            <a:endParaRPr sz="1400">
              <a:solidFill>
                <a:srgbClr val="000000"/>
              </a:solidFill>
            </a:endParaRPr>
          </a:p>
          <a:p>
            <a:pPr indent="0" lvl="0" marL="0" rtl="0" algn="just">
              <a:spcBef>
                <a:spcPts val="1600"/>
              </a:spcBef>
              <a:spcAft>
                <a:spcPts val="0"/>
              </a:spcAft>
              <a:buNone/>
            </a:pPr>
            <a:r>
              <a:rPr lang="en" sz="1400">
                <a:solidFill>
                  <a:srgbClr val="000000"/>
                </a:solidFill>
              </a:rPr>
              <a:t>2 level distortion is done on the dataset by applying XOR and Median filtering on the original features.</a:t>
            </a:r>
            <a:endParaRPr sz="1400">
              <a:solidFill>
                <a:srgbClr val="000000"/>
              </a:solidFill>
            </a:endParaRPr>
          </a:p>
          <a:p>
            <a:pPr indent="0" lvl="0" marL="0" rtl="0" algn="just">
              <a:spcBef>
                <a:spcPts val="1600"/>
              </a:spcBef>
              <a:spcAft>
                <a:spcPts val="1600"/>
              </a:spcAft>
              <a:buNone/>
            </a:pPr>
            <a:r>
              <a:rPr lang="en" sz="1400">
                <a:solidFill>
                  <a:srgbClr val="000000"/>
                </a:solidFill>
              </a:rPr>
              <a:t>Once a database is hacked we can change template and can revoke the features. </a:t>
            </a:r>
            <a:endParaRPr sz="1400">
              <a:solidFill>
                <a:srgbClr val="000000"/>
              </a:solidFill>
            </a:endParaRPr>
          </a:p>
        </p:txBody>
      </p:sp>
      <p:pic>
        <p:nvPicPr>
          <p:cNvPr id="329" name="Google Shape;329;p55"/>
          <p:cNvPicPr preferRelativeResize="0"/>
          <p:nvPr/>
        </p:nvPicPr>
        <p:blipFill>
          <a:blip r:embed="rId3">
            <a:alphaModFix/>
          </a:blip>
          <a:stretch>
            <a:fillRect/>
          </a:stretch>
        </p:blipFill>
        <p:spPr>
          <a:xfrm>
            <a:off x="4986600" y="0"/>
            <a:ext cx="3075000"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6"/>
          <p:cNvSpPr txBox="1"/>
          <p:nvPr>
            <p:ph type="title"/>
          </p:nvPr>
        </p:nvSpPr>
        <p:spPr>
          <a:xfrm>
            <a:off x="265500" y="316700"/>
            <a:ext cx="3163500" cy="260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Classification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And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Result </a:t>
            </a:r>
            <a:endParaRPr/>
          </a:p>
        </p:txBody>
      </p:sp>
      <p:sp>
        <p:nvSpPr>
          <p:cNvPr id="335" name="Google Shape;335;p56"/>
          <p:cNvSpPr txBox="1"/>
          <p:nvPr>
            <p:ph idx="2" type="body"/>
          </p:nvPr>
        </p:nvSpPr>
        <p:spPr>
          <a:xfrm>
            <a:off x="4283675" y="992575"/>
            <a:ext cx="4407300" cy="3158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336" name="Google Shape;336;p56"/>
          <p:cNvPicPr preferRelativeResize="0"/>
          <p:nvPr/>
        </p:nvPicPr>
        <p:blipFill>
          <a:blip r:embed="rId3">
            <a:alphaModFix/>
          </a:blip>
          <a:stretch>
            <a:fillRect/>
          </a:stretch>
        </p:blipFill>
        <p:spPr>
          <a:xfrm>
            <a:off x="3843350" y="71450"/>
            <a:ext cx="5300650" cy="5000625"/>
          </a:xfrm>
          <a:prstGeom prst="rect">
            <a:avLst/>
          </a:prstGeom>
          <a:noFill/>
          <a:ln>
            <a:noFill/>
          </a:ln>
        </p:spPr>
      </p:pic>
      <p:pic>
        <p:nvPicPr>
          <p:cNvPr id="337" name="Google Shape;337;p56"/>
          <p:cNvPicPr preferRelativeResize="0"/>
          <p:nvPr/>
        </p:nvPicPr>
        <p:blipFill>
          <a:blip r:embed="rId4">
            <a:alphaModFix/>
          </a:blip>
          <a:stretch>
            <a:fillRect/>
          </a:stretch>
        </p:blipFill>
        <p:spPr>
          <a:xfrm>
            <a:off x="3843350" y="71450"/>
            <a:ext cx="5300650" cy="5143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And Results</a:t>
            </a:r>
            <a:endParaRPr/>
          </a:p>
        </p:txBody>
      </p:sp>
      <p:sp>
        <p:nvSpPr>
          <p:cNvPr id="343" name="Google Shape;343;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rPr>
              <a:t>Evaluation of performance parameters has been performed on transformed features, on the database of 850 images (85 subjects which having 10 samples each) is divided as 2 images for testing and 8 images for training.</a:t>
            </a:r>
            <a:endParaRPr>
              <a:solidFill>
                <a:srgbClr val="000000"/>
              </a:solidFill>
            </a:endParaRPr>
          </a:p>
          <a:p>
            <a:pPr indent="0" lvl="0" marL="0" rtl="0" algn="just">
              <a:spcBef>
                <a:spcPts val="1600"/>
              </a:spcBef>
              <a:spcAft>
                <a:spcPts val="0"/>
              </a:spcAft>
              <a:buNone/>
            </a:pPr>
            <a:r>
              <a:rPr b="1" lang="en">
                <a:solidFill>
                  <a:srgbClr val="000000"/>
                </a:solidFill>
              </a:rPr>
              <a:t>True Positives (TP)</a:t>
            </a:r>
            <a:r>
              <a:rPr lang="en">
                <a:solidFill>
                  <a:srgbClr val="000000"/>
                </a:solidFill>
              </a:rPr>
              <a:t>: Actual class is positive and we predicted positive and as well.  </a:t>
            </a:r>
            <a:r>
              <a:rPr b="1" lang="en">
                <a:solidFill>
                  <a:srgbClr val="000000"/>
                </a:solidFill>
              </a:rPr>
              <a:t>True Negatives (TN)</a:t>
            </a:r>
            <a:r>
              <a:rPr lang="en">
                <a:solidFill>
                  <a:srgbClr val="000000"/>
                </a:solidFill>
              </a:rPr>
              <a:t>: Actual class is negative and we predicted negative as well.  </a:t>
            </a:r>
            <a:r>
              <a:rPr b="1" lang="en">
                <a:solidFill>
                  <a:srgbClr val="000000"/>
                </a:solidFill>
              </a:rPr>
              <a:t>False Positives (FP)</a:t>
            </a:r>
            <a:r>
              <a:rPr lang="en">
                <a:solidFill>
                  <a:srgbClr val="000000"/>
                </a:solidFill>
              </a:rPr>
              <a:t>: Actual class is negative but we predicted it positive,  False </a:t>
            </a:r>
            <a:r>
              <a:rPr b="1" lang="en">
                <a:solidFill>
                  <a:srgbClr val="000000"/>
                </a:solidFill>
              </a:rPr>
              <a:t>Negatives (FN)</a:t>
            </a:r>
            <a:r>
              <a:rPr b="1" lang="en" u="sng">
                <a:solidFill>
                  <a:srgbClr val="000000"/>
                </a:solidFill>
              </a:rPr>
              <a:t>:</a:t>
            </a:r>
            <a:r>
              <a:rPr lang="en">
                <a:solidFill>
                  <a:srgbClr val="000000"/>
                </a:solidFill>
              </a:rPr>
              <a:t> actual class is negative and we predicted negative</a:t>
            </a:r>
            <a:endParaRPr>
              <a:solidFill>
                <a:srgbClr val="000000"/>
              </a:solidFill>
            </a:endParaRPr>
          </a:p>
          <a:p>
            <a:pPr indent="0" lvl="0" marL="0" rtl="0" algn="just">
              <a:spcBef>
                <a:spcPts val="1600"/>
              </a:spcBef>
              <a:spcAft>
                <a:spcPts val="0"/>
              </a:spcAft>
              <a:buNone/>
            </a:pPr>
            <a:r>
              <a:rPr b="1" lang="en">
                <a:solidFill>
                  <a:srgbClr val="000000"/>
                </a:solidFill>
              </a:rPr>
              <a:t>False Acceptance Rate </a:t>
            </a:r>
            <a:r>
              <a:rPr lang="en">
                <a:solidFill>
                  <a:srgbClr val="000000"/>
                </a:solidFill>
              </a:rPr>
              <a:t>= FP / (FP+TN)</a:t>
            </a:r>
            <a:endParaRPr>
              <a:solidFill>
                <a:srgbClr val="000000"/>
              </a:solidFill>
            </a:endParaRPr>
          </a:p>
          <a:p>
            <a:pPr indent="0" lvl="0" marL="0" rtl="0" algn="just">
              <a:spcBef>
                <a:spcPts val="1600"/>
              </a:spcBef>
              <a:spcAft>
                <a:spcPts val="0"/>
              </a:spcAft>
              <a:buNone/>
            </a:pPr>
            <a:r>
              <a:rPr b="1" lang="en" u="sng">
                <a:solidFill>
                  <a:srgbClr val="000000"/>
                </a:solidFill>
              </a:rPr>
              <a:t>F</a:t>
            </a:r>
            <a:r>
              <a:rPr b="1" lang="en">
                <a:solidFill>
                  <a:srgbClr val="000000"/>
                </a:solidFill>
              </a:rPr>
              <a:t>alse Recognition Rate</a:t>
            </a:r>
            <a:r>
              <a:rPr lang="en">
                <a:solidFill>
                  <a:srgbClr val="000000"/>
                </a:solidFill>
              </a:rPr>
              <a:t> = FN / (FN+TP)</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8"/>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Classification Experiment </a:t>
            </a:r>
            <a:endParaRPr/>
          </a:p>
          <a:p>
            <a:pPr indent="0" lvl="0" marL="0" rtl="0" algn="ctr">
              <a:spcBef>
                <a:spcPts val="0"/>
              </a:spcBef>
              <a:spcAft>
                <a:spcPts val="0"/>
              </a:spcAft>
              <a:buNone/>
            </a:pPr>
            <a:r>
              <a:rPr lang="en"/>
              <a:t>data</a:t>
            </a:r>
            <a:endParaRPr/>
          </a:p>
        </p:txBody>
      </p:sp>
      <p:sp>
        <p:nvSpPr>
          <p:cNvPr id="349" name="Google Shape;349;p58"/>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KFA Classification is applied to check the applicability of the proposed method</a:t>
            </a:r>
            <a:endParaRPr/>
          </a:p>
        </p:txBody>
      </p:sp>
      <p:sp>
        <p:nvSpPr>
          <p:cNvPr id="350" name="Google Shape;350;p58"/>
          <p:cNvSpPr txBox="1"/>
          <p:nvPr/>
        </p:nvSpPr>
        <p:spPr>
          <a:xfrm>
            <a:off x="265500" y="4495425"/>
            <a:ext cx="4045200" cy="45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accent3"/>
                </a:solidFill>
              </a:rPr>
              <a:t>Accuracy in Best, Average and Worst case is shown</a:t>
            </a:r>
            <a:endParaRPr i="1">
              <a:solidFill>
                <a:schemeClr val="accent3"/>
              </a:solidFill>
            </a:endParaRPr>
          </a:p>
        </p:txBody>
      </p:sp>
      <p:sp>
        <p:nvSpPr>
          <p:cNvPr id="351" name="Google Shape;351;p58"/>
          <p:cNvSpPr txBox="1"/>
          <p:nvPr>
            <p:ph idx="2" type="body"/>
          </p:nvPr>
        </p:nvSpPr>
        <p:spPr>
          <a:xfrm>
            <a:off x="5282000" y="40234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b="1" sz="1300"/>
          </a:p>
          <a:p>
            <a:pPr indent="0" lvl="0" marL="0" rtl="0" algn="ctr">
              <a:lnSpc>
                <a:spcPct val="100000"/>
              </a:lnSpc>
              <a:spcBef>
                <a:spcPts val="0"/>
              </a:spcBef>
              <a:spcAft>
                <a:spcPts val="0"/>
              </a:spcAft>
              <a:buNone/>
            </a:pPr>
            <a:r>
              <a:t/>
            </a:r>
            <a:endParaRPr sz="1300"/>
          </a:p>
        </p:txBody>
      </p:sp>
      <p:sp>
        <p:nvSpPr>
          <p:cNvPr id="352" name="Google Shape;352;p58"/>
          <p:cNvSpPr txBox="1"/>
          <p:nvPr>
            <p:ph idx="2" type="body"/>
          </p:nvPr>
        </p:nvSpPr>
        <p:spPr>
          <a:xfrm>
            <a:off x="5282125" y="329278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dk1"/>
                </a:solidFill>
              </a:rPr>
              <a:t>15</a:t>
            </a:r>
            <a:endParaRPr sz="1400">
              <a:solidFill>
                <a:schemeClr val="dk1"/>
              </a:solidFill>
            </a:endParaRPr>
          </a:p>
        </p:txBody>
      </p:sp>
      <p:sp>
        <p:nvSpPr>
          <p:cNvPr id="353" name="Google Shape;353;p58"/>
          <p:cNvSpPr txBox="1"/>
          <p:nvPr>
            <p:ph idx="2" type="body"/>
          </p:nvPr>
        </p:nvSpPr>
        <p:spPr>
          <a:xfrm>
            <a:off x="6127903" y="4099650"/>
            <a:ext cx="8460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b="1" sz="1300"/>
          </a:p>
          <a:p>
            <a:pPr indent="0" lvl="0" marL="0" rtl="0" algn="ctr">
              <a:lnSpc>
                <a:spcPct val="100000"/>
              </a:lnSpc>
              <a:spcBef>
                <a:spcPts val="0"/>
              </a:spcBef>
              <a:spcAft>
                <a:spcPts val="0"/>
              </a:spcAft>
              <a:buNone/>
            </a:pPr>
            <a:r>
              <a:rPr b="1" lang="en" sz="1300"/>
              <a:t>Worst</a:t>
            </a:r>
            <a:endParaRPr b="1" sz="1300"/>
          </a:p>
          <a:p>
            <a:pPr indent="0" lvl="0" marL="0" rtl="0" algn="ctr">
              <a:lnSpc>
                <a:spcPct val="100000"/>
              </a:lnSpc>
              <a:spcBef>
                <a:spcPts val="0"/>
              </a:spcBef>
              <a:spcAft>
                <a:spcPts val="0"/>
              </a:spcAft>
              <a:buNone/>
            </a:pPr>
            <a:r>
              <a:rPr b="1" lang="en" sz="1300"/>
              <a:t>Case</a:t>
            </a:r>
            <a:endParaRPr sz="1300"/>
          </a:p>
          <a:p>
            <a:pPr indent="0" lvl="0" marL="0" rtl="0" algn="ctr">
              <a:lnSpc>
                <a:spcPct val="100000"/>
              </a:lnSpc>
              <a:spcBef>
                <a:spcPts val="0"/>
              </a:spcBef>
              <a:spcAft>
                <a:spcPts val="0"/>
              </a:spcAft>
              <a:buNone/>
            </a:pPr>
            <a:r>
              <a:t/>
            </a:r>
            <a:endParaRPr b="1" sz="1300"/>
          </a:p>
        </p:txBody>
      </p:sp>
      <p:sp>
        <p:nvSpPr>
          <p:cNvPr id="354" name="Google Shape;354;p58"/>
          <p:cNvSpPr/>
          <p:nvPr/>
        </p:nvSpPr>
        <p:spPr>
          <a:xfrm>
            <a:off x="6127950" y="2168550"/>
            <a:ext cx="689400" cy="185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8"/>
          <p:cNvSpPr txBox="1"/>
          <p:nvPr>
            <p:ph idx="2" type="body"/>
          </p:nvPr>
        </p:nvSpPr>
        <p:spPr>
          <a:xfrm>
            <a:off x="6127925" y="28621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dk1"/>
                </a:solidFill>
              </a:rPr>
              <a:t>80%</a:t>
            </a:r>
            <a:endParaRPr sz="1400">
              <a:solidFill>
                <a:schemeClr val="dk1"/>
              </a:solidFill>
            </a:endParaRPr>
          </a:p>
        </p:txBody>
      </p:sp>
      <p:sp>
        <p:nvSpPr>
          <p:cNvPr id="356" name="Google Shape;356;p58"/>
          <p:cNvSpPr txBox="1"/>
          <p:nvPr>
            <p:ph idx="2" type="body"/>
          </p:nvPr>
        </p:nvSpPr>
        <p:spPr>
          <a:xfrm>
            <a:off x="6973875" y="40234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b="1" sz="1300"/>
          </a:p>
          <a:p>
            <a:pPr indent="0" lvl="0" marL="0" rtl="0" algn="ctr">
              <a:lnSpc>
                <a:spcPct val="100000"/>
              </a:lnSpc>
              <a:spcBef>
                <a:spcPts val="0"/>
              </a:spcBef>
              <a:spcAft>
                <a:spcPts val="0"/>
              </a:spcAft>
              <a:buNone/>
            </a:pPr>
            <a:r>
              <a:rPr b="1" lang="en" sz="1300"/>
              <a:t>Best </a:t>
            </a:r>
            <a:endParaRPr b="1" sz="1300"/>
          </a:p>
          <a:p>
            <a:pPr indent="0" lvl="0" marL="0" rtl="0" algn="ctr">
              <a:lnSpc>
                <a:spcPct val="100000"/>
              </a:lnSpc>
              <a:spcBef>
                <a:spcPts val="0"/>
              </a:spcBef>
              <a:spcAft>
                <a:spcPts val="0"/>
              </a:spcAft>
              <a:buNone/>
            </a:pPr>
            <a:r>
              <a:rPr b="1" lang="en" sz="1300"/>
              <a:t>Case</a:t>
            </a:r>
            <a:endParaRPr b="1" sz="1300"/>
          </a:p>
        </p:txBody>
      </p:sp>
      <p:sp>
        <p:nvSpPr>
          <p:cNvPr id="357" name="Google Shape;357;p58"/>
          <p:cNvSpPr/>
          <p:nvPr/>
        </p:nvSpPr>
        <p:spPr>
          <a:xfrm>
            <a:off x="6973775" y="1426351"/>
            <a:ext cx="689400" cy="259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58"/>
          <p:cNvSpPr txBox="1"/>
          <p:nvPr>
            <p:ph idx="2" type="body"/>
          </p:nvPr>
        </p:nvSpPr>
        <p:spPr>
          <a:xfrm>
            <a:off x="6967988" y="24145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dk1"/>
                </a:solidFill>
              </a:rPr>
              <a:t>93%</a:t>
            </a:r>
            <a:endParaRPr sz="1400">
              <a:solidFill>
                <a:schemeClr val="dk1"/>
              </a:solidFill>
            </a:endParaRPr>
          </a:p>
        </p:txBody>
      </p:sp>
      <p:sp>
        <p:nvSpPr>
          <p:cNvPr id="359" name="Google Shape;359;p58"/>
          <p:cNvSpPr txBox="1"/>
          <p:nvPr>
            <p:ph idx="2" type="body"/>
          </p:nvPr>
        </p:nvSpPr>
        <p:spPr>
          <a:xfrm>
            <a:off x="7819600" y="28617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dk1"/>
                </a:solidFill>
              </a:rPr>
              <a:t>22</a:t>
            </a:r>
            <a:endParaRPr sz="14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65" name="Google Shape;365;p59"/>
          <p:cNvPicPr preferRelativeResize="0"/>
          <p:nvPr/>
        </p:nvPicPr>
        <p:blipFill>
          <a:blip r:embed="rId3">
            <a:alphaModFix/>
          </a:blip>
          <a:stretch>
            <a:fillRect/>
          </a:stretch>
        </p:blipFill>
        <p:spPr>
          <a:xfrm>
            <a:off x="4904550" y="1152475"/>
            <a:ext cx="3772925" cy="3271900"/>
          </a:xfrm>
          <a:prstGeom prst="rect">
            <a:avLst/>
          </a:prstGeom>
          <a:noFill/>
          <a:ln>
            <a:noFill/>
          </a:ln>
        </p:spPr>
      </p:pic>
      <p:sp>
        <p:nvSpPr>
          <p:cNvPr id="366" name="Google Shape;366;p59"/>
          <p:cNvSpPr txBox="1"/>
          <p:nvPr/>
        </p:nvSpPr>
        <p:spPr>
          <a:xfrm>
            <a:off x="535200" y="1017725"/>
            <a:ext cx="4036800" cy="33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We Have </a:t>
            </a:r>
            <a:endParaRPr/>
          </a:p>
          <a:p>
            <a:pPr indent="0" lvl="0" marL="0" rtl="0" algn="l">
              <a:lnSpc>
                <a:spcPct val="115000"/>
              </a:lnSpc>
              <a:spcBef>
                <a:spcPts val="0"/>
              </a:spcBef>
              <a:spcAft>
                <a:spcPts val="0"/>
              </a:spcAft>
              <a:buNone/>
            </a:pPr>
            <a:r>
              <a:rPr lang="en"/>
              <a:t>J(v) - as a cost function, </a:t>
            </a:r>
            <a:endParaRPr/>
          </a:p>
          <a:p>
            <a:pPr indent="0" lvl="0" marL="0" rtl="0" algn="l">
              <a:lnSpc>
                <a:spcPct val="115000"/>
              </a:lnSpc>
              <a:spcBef>
                <a:spcPts val="0"/>
              </a:spcBef>
              <a:spcAft>
                <a:spcPts val="0"/>
              </a:spcAft>
              <a:buNone/>
            </a:pPr>
            <a:r>
              <a:rPr lang="en"/>
              <a:t>Kw - </a:t>
            </a:r>
            <a:r>
              <a:rPr lang="en" sz="1300">
                <a:highlight>
                  <a:srgbClr val="FFFFFF"/>
                </a:highlight>
              </a:rPr>
              <a:t>Within-class scatter matrix</a:t>
            </a:r>
            <a:endParaRPr sz="1300">
              <a:highlight>
                <a:srgbClr val="FFFFFF"/>
              </a:highlight>
            </a:endParaRPr>
          </a:p>
          <a:p>
            <a:pPr indent="0" lvl="0" marL="0" rtl="0" algn="l">
              <a:lnSpc>
                <a:spcPct val="115000"/>
              </a:lnSpc>
              <a:spcBef>
                <a:spcPts val="0"/>
              </a:spcBef>
              <a:spcAft>
                <a:spcPts val="0"/>
              </a:spcAft>
              <a:buNone/>
            </a:pPr>
            <a:r>
              <a:rPr lang="en" sz="1300">
                <a:highlight>
                  <a:srgbClr val="FFFFFF"/>
                </a:highlight>
              </a:rPr>
              <a:t>Kb - between-class scatter matrix</a:t>
            </a:r>
            <a:endParaRPr sz="1300">
              <a:highlight>
                <a:srgbClr val="FFFFFF"/>
              </a:highlight>
            </a:endParaRPr>
          </a:p>
          <a:p>
            <a:pPr indent="0" lvl="0" marL="0" rtl="0" algn="l">
              <a:lnSpc>
                <a:spcPct val="115000"/>
              </a:lnSpc>
              <a:spcBef>
                <a:spcPts val="0"/>
              </a:spcBef>
              <a:spcAft>
                <a:spcPts val="0"/>
              </a:spcAft>
              <a:buNone/>
            </a:pPr>
            <a:r>
              <a:t/>
            </a:r>
            <a:endParaRPr sz="1300">
              <a:highlight>
                <a:srgbClr val="FFFFFF"/>
              </a:highlight>
            </a:endParaRPr>
          </a:p>
          <a:p>
            <a:pPr indent="0" lvl="0" marL="0" rtl="0" algn="l">
              <a:lnSpc>
                <a:spcPct val="115000"/>
              </a:lnSpc>
              <a:spcBef>
                <a:spcPts val="0"/>
              </a:spcBef>
              <a:spcAft>
                <a:spcPts val="0"/>
              </a:spcAft>
              <a:buNone/>
            </a:pPr>
            <a:r>
              <a:rPr lang="en"/>
              <a:t>We tried to optimize the cost function by such that Kb is maximize and Kw is minimize.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60"/>
          <p:cNvPicPr preferRelativeResize="0"/>
          <p:nvPr/>
        </p:nvPicPr>
        <p:blipFill>
          <a:blip r:embed="rId3">
            <a:alphaModFix/>
          </a:blip>
          <a:stretch>
            <a:fillRect/>
          </a:stretch>
        </p:blipFill>
        <p:spPr>
          <a:xfrm>
            <a:off x="4572000" y="445025"/>
            <a:ext cx="4105275" cy="2647950"/>
          </a:xfrm>
          <a:prstGeom prst="rect">
            <a:avLst/>
          </a:prstGeom>
          <a:noFill/>
          <a:ln>
            <a:noFill/>
          </a:ln>
        </p:spPr>
      </p:pic>
      <p:sp>
        <p:nvSpPr>
          <p:cNvPr id="372" name="Google Shape;372;p60"/>
          <p:cNvSpPr txBox="1"/>
          <p:nvPr/>
        </p:nvSpPr>
        <p:spPr>
          <a:xfrm>
            <a:off x="5314950" y="3400425"/>
            <a:ext cx="3086100" cy="7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Result of the Worst Case shown Below</a:t>
            </a:r>
            <a:endParaRPr b="1"/>
          </a:p>
        </p:txBody>
      </p:sp>
      <p:sp>
        <p:nvSpPr>
          <p:cNvPr id="373" name="Google Shape;373;p60"/>
          <p:cNvSpPr txBox="1"/>
          <p:nvPr/>
        </p:nvSpPr>
        <p:spPr>
          <a:xfrm>
            <a:off x="1043000" y="857250"/>
            <a:ext cx="2757600" cy="8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Result of the Best Case shown Below</a:t>
            </a:r>
            <a:endParaRPr b="1"/>
          </a:p>
        </p:txBody>
      </p:sp>
      <p:pic>
        <p:nvPicPr>
          <p:cNvPr id="374" name="Google Shape;374;p60"/>
          <p:cNvPicPr preferRelativeResize="0"/>
          <p:nvPr/>
        </p:nvPicPr>
        <p:blipFill>
          <a:blip r:embed="rId4">
            <a:alphaModFix/>
          </a:blip>
          <a:stretch>
            <a:fillRect/>
          </a:stretch>
        </p:blipFill>
        <p:spPr>
          <a:xfrm>
            <a:off x="152400" y="1838250"/>
            <a:ext cx="3905250" cy="2562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Comic Sans MS"/>
                <a:ea typeface="Comic Sans MS"/>
                <a:cs typeface="Comic Sans MS"/>
                <a:sym typeface="Comic Sans MS"/>
              </a:rPr>
              <a:t>Conclusion</a:t>
            </a:r>
            <a:endParaRPr b="1" sz="3600">
              <a:latin typeface="Comic Sans MS"/>
              <a:ea typeface="Comic Sans MS"/>
              <a:cs typeface="Comic Sans MS"/>
              <a:sym typeface="Comic Sans MS"/>
            </a:endParaRPr>
          </a:p>
        </p:txBody>
      </p:sp>
      <p:sp>
        <p:nvSpPr>
          <p:cNvPr id="380" name="Google Shape;380;p61"/>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solidFill>
                  <a:srgbClr val="000000"/>
                </a:solidFill>
              </a:rPr>
              <a:t>After Sucessfully extraction of dorsal veins and applying non-invertible transformation techniques we are performing training and testing on dataset along with and various performance evaluation parameters show that the templates which generated are non-invertible, we can revoked these templates easily and are performing well. The proposed technique based on cancelable biometrics has been tested and it is delivering the good resul.</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403825" y="278530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problem or challenge with existing Biometric Authentication System</a:t>
            </a:r>
            <a:endParaRPr/>
          </a:p>
        </p:txBody>
      </p:sp>
      <p:sp>
        <p:nvSpPr>
          <p:cNvPr id="133" name="Google Shape;133;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400"/>
              <a:t>Being a great way for unique identification they also pose a threat of being compromised. They can be leaked and hacked.</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Fingerprint Biometric</a:t>
            </a:r>
            <a:endParaRPr/>
          </a:p>
        </p:txBody>
      </p:sp>
      <p:sp>
        <p:nvSpPr>
          <p:cNvPr id="139" name="Google Shape;139;p30"/>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000000"/>
              </a:buClr>
              <a:buSzPts val="2100"/>
              <a:buAutoNum type="arabicPeriod"/>
            </a:pPr>
            <a:r>
              <a:rPr lang="en">
                <a:solidFill>
                  <a:srgbClr val="000000"/>
                </a:solidFill>
              </a:rPr>
              <a:t>Fingerprints can be copied from glass pannel of device.</a:t>
            </a:r>
            <a:endParaRPr>
              <a:solidFill>
                <a:srgbClr val="000000"/>
              </a:solidFill>
            </a:endParaRPr>
          </a:p>
          <a:p>
            <a:pPr indent="-361950" lvl="0" marL="457200" rtl="0" algn="l">
              <a:spcBef>
                <a:spcPts val="0"/>
              </a:spcBef>
              <a:spcAft>
                <a:spcPts val="0"/>
              </a:spcAft>
              <a:buClr>
                <a:srgbClr val="000000"/>
              </a:buClr>
              <a:buSzPts val="2100"/>
              <a:buAutoNum type="arabicPeriod"/>
            </a:pPr>
            <a:r>
              <a:rPr lang="en">
                <a:solidFill>
                  <a:srgbClr val="000000"/>
                </a:solidFill>
              </a:rPr>
              <a:t>Hacked using Gummy Bear Fingerprints.</a:t>
            </a:r>
            <a:endParaRPr>
              <a:solidFill>
                <a:srgbClr val="000000"/>
              </a:solidFill>
            </a:endParaRPr>
          </a:p>
        </p:txBody>
      </p:sp>
      <p:sp>
        <p:nvSpPr>
          <p:cNvPr id="140" name="Google Shape;140;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30"/>
          <p:cNvPicPr preferRelativeResize="0"/>
          <p:nvPr/>
        </p:nvPicPr>
        <p:blipFill>
          <a:blip r:embed="rId3">
            <a:alphaModFix/>
          </a:blip>
          <a:stretch>
            <a:fillRect/>
          </a:stretch>
        </p:blipFill>
        <p:spPr>
          <a:xfrm>
            <a:off x="4939500" y="792272"/>
            <a:ext cx="3837000" cy="362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Retinal Scanner Biometric system</a:t>
            </a:r>
            <a:endParaRPr/>
          </a:p>
        </p:txBody>
      </p:sp>
      <p:sp>
        <p:nvSpPr>
          <p:cNvPr id="147" name="Google Shape;147;p31"/>
          <p:cNvSpPr txBox="1"/>
          <p:nvPr>
            <p:ph idx="1" type="subTitle"/>
          </p:nvPr>
        </p:nvSpPr>
        <p:spPr>
          <a:xfrm>
            <a:off x="265500" y="2769000"/>
            <a:ext cx="4045200" cy="1833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000000"/>
              </a:buClr>
              <a:buSzPts val="2100"/>
              <a:buChar char="❖"/>
            </a:pPr>
            <a:r>
              <a:rPr lang="en">
                <a:solidFill>
                  <a:srgbClr val="000000"/>
                </a:solidFill>
              </a:rPr>
              <a:t>Ratina can be damage because continues use of rays.</a:t>
            </a:r>
            <a:endParaRPr>
              <a:solidFill>
                <a:srgbClr val="000000"/>
              </a:solidFill>
            </a:endParaRPr>
          </a:p>
          <a:p>
            <a:pPr indent="0" lvl="0" marL="457200" rtl="0" algn="l">
              <a:spcBef>
                <a:spcPts val="0"/>
              </a:spcBef>
              <a:spcAft>
                <a:spcPts val="0"/>
              </a:spcAft>
              <a:buNone/>
            </a:pPr>
            <a:r>
              <a:t/>
            </a:r>
            <a:endParaRPr>
              <a:solidFill>
                <a:srgbClr val="000000"/>
              </a:solidFill>
            </a:endParaRPr>
          </a:p>
        </p:txBody>
      </p:sp>
      <p:sp>
        <p:nvSpPr>
          <p:cNvPr id="148" name="Google Shape;148;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31"/>
          <p:cNvPicPr preferRelativeResize="0"/>
          <p:nvPr/>
        </p:nvPicPr>
        <p:blipFill>
          <a:blip r:embed="rId3">
            <a:alphaModFix/>
          </a:blip>
          <a:stretch>
            <a:fillRect/>
          </a:stretch>
        </p:blipFill>
        <p:spPr>
          <a:xfrm>
            <a:off x="4939500" y="751184"/>
            <a:ext cx="3837000" cy="35405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Facial Recognition</a:t>
            </a:r>
            <a:endParaRPr/>
          </a:p>
        </p:txBody>
      </p:sp>
      <p:sp>
        <p:nvSpPr>
          <p:cNvPr id="155" name="Google Shape;155;p32"/>
          <p:cNvSpPr txBox="1"/>
          <p:nvPr>
            <p:ph idx="1" type="subTitle"/>
          </p:nvPr>
        </p:nvSpPr>
        <p:spPr>
          <a:xfrm>
            <a:off x="0" y="2769000"/>
            <a:ext cx="4310700" cy="1345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000000"/>
              </a:buClr>
              <a:buSzPts val="2100"/>
              <a:buAutoNum type="arabicPeriod"/>
            </a:pPr>
            <a:r>
              <a:rPr lang="en">
                <a:solidFill>
                  <a:srgbClr val="000000"/>
                </a:solidFill>
              </a:rPr>
              <a:t>Facial biological information can be lost in accidents(like burning face)</a:t>
            </a:r>
            <a:endParaRPr>
              <a:solidFill>
                <a:srgbClr val="000000"/>
              </a:solidFill>
            </a:endParaRPr>
          </a:p>
          <a:p>
            <a:pPr indent="-361950" lvl="0" marL="457200" rtl="0" algn="l">
              <a:spcBef>
                <a:spcPts val="0"/>
              </a:spcBef>
              <a:spcAft>
                <a:spcPts val="0"/>
              </a:spcAft>
              <a:buClr>
                <a:srgbClr val="000000"/>
              </a:buClr>
              <a:buSzPts val="2100"/>
              <a:buAutoNum type="arabicPeriod"/>
            </a:pPr>
            <a:r>
              <a:rPr lang="en">
                <a:solidFill>
                  <a:srgbClr val="000000"/>
                </a:solidFill>
              </a:rPr>
              <a:t>One can use plastic surgery for hacking purpose</a:t>
            </a:r>
            <a:endParaRPr>
              <a:solidFill>
                <a:srgbClr val="000000"/>
              </a:solidFill>
            </a:endParaRPr>
          </a:p>
        </p:txBody>
      </p:sp>
      <p:sp>
        <p:nvSpPr>
          <p:cNvPr id="156" name="Google Shape;156;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32"/>
          <p:cNvPicPr preferRelativeResize="0"/>
          <p:nvPr/>
        </p:nvPicPr>
        <p:blipFill>
          <a:blip r:embed="rId3">
            <a:alphaModFix/>
          </a:blip>
          <a:stretch>
            <a:fillRect/>
          </a:stretch>
        </p:blipFill>
        <p:spPr>
          <a:xfrm>
            <a:off x="4939500" y="724200"/>
            <a:ext cx="3837000" cy="369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400"/>
              <a:t>Why Dorsal Veins for Biometric Authentication ?</a:t>
            </a:r>
            <a:endParaRPr b="1" sz="4400"/>
          </a:p>
        </p:txBody>
      </p:sp>
      <p:pic>
        <p:nvPicPr>
          <p:cNvPr id="163" name="Google Shape;163;p33"/>
          <p:cNvPicPr preferRelativeResize="0"/>
          <p:nvPr/>
        </p:nvPicPr>
        <p:blipFill>
          <a:blip r:embed="rId3">
            <a:alphaModFix/>
          </a:blip>
          <a:stretch>
            <a:fillRect/>
          </a:stretch>
        </p:blipFill>
        <p:spPr>
          <a:xfrm>
            <a:off x="6797325" y="2938450"/>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Dorsal Veins Are-</a:t>
            </a:r>
            <a:endParaRPr b="1">
              <a:latin typeface="Comic Sans MS"/>
              <a:ea typeface="Comic Sans MS"/>
              <a:cs typeface="Comic Sans MS"/>
              <a:sym typeface="Comic Sans MS"/>
            </a:endParaRPr>
          </a:p>
        </p:txBody>
      </p:sp>
      <p:sp>
        <p:nvSpPr>
          <p:cNvPr id="169" name="Google Shape;16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AutoNum type="arabicPeriod"/>
            </a:pPr>
            <a:r>
              <a:rPr lang="en" sz="3000">
                <a:solidFill>
                  <a:srgbClr val="000000"/>
                </a:solidFill>
              </a:rPr>
              <a:t>Unique pattern for indivusuals</a:t>
            </a:r>
            <a:endParaRPr sz="3000">
              <a:solidFill>
                <a:srgbClr val="000000"/>
              </a:solidFill>
            </a:endParaRPr>
          </a:p>
          <a:p>
            <a:pPr indent="-419100" lvl="0" marL="457200" rtl="0" algn="l">
              <a:spcBef>
                <a:spcPts val="0"/>
              </a:spcBef>
              <a:spcAft>
                <a:spcPts val="0"/>
              </a:spcAft>
              <a:buClr>
                <a:srgbClr val="000000"/>
              </a:buClr>
              <a:buSzPts val="3000"/>
              <a:buAutoNum type="arabicPeriod"/>
            </a:pPr>
            <a:r>
              <a:rPr lang="en" sz="3000">
                <a:solidFill>
                  <a:srgbClr val="000000"/>
                </a:solidFill>
              </a:rPr>
              <a:t>Novel biometric features</a:t>
            </a:r>
            <a:endParaRPr sz="3000">
              <a:solidFill>
                <a:srgbClr val="000000"/>
              </a:solidFill>
            </a:endParaRPr>
          </a:p>
          <a:p>
            <a:pPr indent="-419100" lvl="0" marL="457200" rtl="0" algn="l">
              <a:spcBef>
                <a:spcPts val="0"/>
              </a:spcBef>
              <a:spcAft>
                <a:spcPts val="0"/>
              </a:spcAft>
              <a:buClr>
                <a:srgbClr val="000000"/>
              </a:buClr>
              <a:buSzPts val="3000"/>
              <a:buAutoNum type="arabicPeriod"/>
            </a:pPr>
            <a:r>
              <a:rPr lang="en" sz="3000">
                <a:solidFill>
                  <a:srgbClr val="000000"/>
                </a:solidFill>
              </a:rPr>
              <a:t>Secure and very difficult to forge</a:t>
            </a:r>
            <a:endParaRPr sz="3000">
              <a:solidFill>
                <a:srgbClr val="000000"/>
              </a:solidFill>
            </a:endParaRPr>
          </a:p>
          <a:p>
            <a:pPr indent="-419100" lvl="0" marL="457200" rtl="0" algn="l">
              <a:spcBef>
                <a:spcPts val="0"/>
              </a:spcBef>
              <a:spcAft>
                <a:spcPts val="0"/>
              </a:spcAft>
              <a:buClr>
                <a:srgbClr val="000000"/>
              </a:buClr>
              <a:buSzPts val="3000"/>
              <a:buAutoNum type="arabicPeriod"/>
            </a:pPr>
            <a:r>
              <a:rPr lang="en" sz="3000">
                <a:solidFill>
                  <a:srgbClr val="000000"/>
                </a:solidFill>
              </a:rPr>
              <a:t>Tells us about the liveliness of the person</a:t>
            </a:r>
            <a:endParaRPr sz="3000">
              <a:solidFill>
                <a:srgbClr val="000000"/>
              </a:solidFill>
            </a:endParaRPr>
          </a:p>
          <a:p>
            <a:pPr indent="-419100" lvl="0" marL="457200" rtl="0" algn="l">
              <a:spcBef>
                <a:spcPts val="0"/>
              </a:spcBef>
              <a:spcAft>
                <a:spcPts val="0"/>
              </a:spcAft>
              <a:buClr>
                <a:srgbClr val="000000"/>
              </a:buClr>
              <a:buSzPts val="3000"/>
              <a:buAutoNum type="arabicPeriod"/>
            </a:pPr>
            <a:r>
              <a:rPr lang="en" sz="3000">
                <a:solidFill>
                  <a:srgbClr val="000000"/>
                </a:solidFill>
              </a:rPr>
              <a:t>Can’t hacked and copied.</a:t>
            </a:r>
            <a:endParaRPr sz="3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