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3005280"/>
            <a:ext cx="811404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3005280"/>
            <a:ext cx="811404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2480400"/>
            <a:ext cx="8114040" cy="244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B182097-A29A-4CAF-A539-5C6D305441C7}" type="slidenum">
              <a:rPr lang="en-US" sz="10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B83995F-098D-4EFD-ADC0-856C33E4C3D5}" type="slidenum">
              <a:rPr lang="en-US" sz="10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1698840"/>
            <a:ext cx="8520120" cy="940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Object Oriented Programming- II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05;p25"/>
          <p:cNvPicPr/>
          <p:nvPr/>
        </p:nvPicPr>
        <p:blipFill>
          <a:blip r:embed="rId2"/>
          <a:stretch/>
        </p:blipFill>
        <p:spPr>
          <a:xfrm>
            <a:off x="311760" y="250560"/>
            <a:ext cx="2761920" cy="78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Lambdas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Using built in functions like max, sorted on fundamental data-types is easy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Using them on classes is difficult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1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Lambda </a:t>
            </a:r>
            <a:r>
              <a:rPr lang="en-US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is an inline function that can be stored in a variable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Lambdas are one liners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Lambdas are defined like this: </a:t>
            </a:r>
            <a:r>
              <a:rPr lang="en-US" sz="1400" b="1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lambda x, y: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Proxima Nova"/>
                <a:ea typeface="Proxima Nova"/>
              </a:rPr>
              <a:t>x+y</a:t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Proxima Nova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1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Example: </a:t>
            </a:r>
            <a:r>
              <a:rPr lang="en-US" sz="1800" b="0" strike="noStrike" spc="-1" dirty="0">
                <a:solidFill>
                  <a:srgbClr val="4285F4"/>
                </a:solidFill>
                <a:latin typeface="Roboto Mono"/>
                <a:ea typeface="Roboto Mono"/>
              </a:rPr>
              <a:t>sorted(</a:t>
            </a:r>
            <a:r>
              <a:rPr lang="en-US" sz="1800" b="0" strike="noStrike" spc="-1" dirty="0" err="1">
                <a:solidFill>
                  <a:srgbClr val="4285F4"/>
                </a:solidFill>
                <a:latin typeface="Roboto Mono"/>
                <a:ea typeface="Roboto Mono"/>
              </a:rPr>
              <a:t>some_list</a:t>
            </a:r>
            <a:r>
              <a:rPr lang="en-US" sz="1800" b="0" strike="noStrike" spc="-1" dirty="0">
                <a:solidFill>
                  <a:srgbClr val="4285F4"/>
                </a:solidFill>
                <a:latin typeface="Roboto Mono"/>
                <a:ea typeface="Roboto Mono"/>
              </a:rPr>
              <a:t>, key=lambda x: </a:t>
            </a:r>
            <a:r>
              <a:rPr lang="en-US" sz="1800" b="0" strike="noStrike" spc="-1" dirty="0" err="1">
                <a:solidFill>
                  <a:srgbClr val="4285F4"/>
                </a:solidFill>
                <a:latin typeface="Roboto Mono"/>
                <a:ea typeface="Roboto Mono"/>
              </a:rPr>
              <a:t>x.something</a:t>
            </a:r>
            <a:r>
              <a:rPr lang="en-US" sz="1800" b="0" strike="noStrike" spc="-1" dirty="0">
                <a:solidFill>
                  <a:srgbClr val="4285F4"/>
                </a:solidFill>
                <a:latin typeface="Roboto Mono"/>
                <a:ea typeface="Roboto Mono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Inline IF...ELSE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Single line IF statement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Used for assignment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5722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Must have ELSE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Example: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oogle Shape;225;p41"/>
          <p:cNvPicPr/>
          <p:nvPr/>
        </p:nvPicPr>
        <p:blipFill>
          <a:blip r:embed="rId2"/>
          <a:stretch/>
        </p:blipFill>
        <p:spPr>
          <a:xfrm>
            <a:off x="347760" y="3161160"/>
            <a:ext cx="8448480" cy="61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Comprehension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8520120" cy="52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Inline operation for containers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Alternative for functions like filter, map etc.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232;p42"/>
          <p:cNvPicPr/>
          <p:nvPr/>
        </p:nvPicPr>
        <p:blipFill>
          <a:blip r:embed="rId2"/>
          <a:stretch/>
        </p:blipFill>
        <p:spPr>
          <a:xfrm>
            <a:off x="1666800" y="2392200"/>
            <a:ext cx="5810040" cy="14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Recap - OOP</a:t>
            </a:r>
            <a:br/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54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Let’s create this dog </a:t>
            </a:r>
            <a:r>
              <a:rPr lang="en-US" sz="18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class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126;p27"/>
          <p:cNvPicPr/>
          <p:nvPr/>
        </p:nvPicPr>
        <p:blipFill>
          <a:blip r:embed="rId2"/>
          <a:srcRect t="10013"/>
          <a:stretch/>
        </p:blipFill>
        <p:spPr>
          <a:xfrm>
            <a:off x="725760" y="1828800"/>
            <a:ext cx="3339720" cy="259056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27;p27"/>
          <p:cNvPicPr/>
          <p:nvPr/>
        </p:nvPicPr>
        <p:blipFill>
          <a:blip r:embed="rId3"/>
          <a:stretch/>
        </p:blipFill>
        <p:spPr>
          <a:xfrm>
            <a:off x="4730400" y="1285560"/>
            <a:ext cx="4101840" cy="314424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 rot="10800000" flipH="1">
            <a:off x="6845400" y="1428840"/>
            <a:ext cx="1065240" cy="42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 rot="10800000" flipH="1">
            <a:off x="7702560" y="2506320"/>
            <a:ext cx="1553400" cy="7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 rot="10800000" flipH="1">
            <a:off x="7703280" y="2875320"/>
            <a:ext cx="1565280" cy="40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6447240" y="1619280"/>
            <a:ext cx="1273680" cy="22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6935400" y="1869120"/>
            <a:ext cx="79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6780600" y="803880"/>
            <a:ext cx="1380960" cy="1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Constructor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7727040" y="1643040"/>
            <a:ext cx="116064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Properties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7727040" y="2244600"/>
            <a:ext cx="116064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Behaviors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Recap - OOP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378440"/>
            <a:ext cx="8520120" cy="10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FF5722"/>
              </a:buClr>
              <a:buFont typeface="Calibri"/>
              <a:buChar char="●"/>
            </a:pPr>
            <a:r>
              <a:rPr lang="en-US" sz="1800" b="0" strike="noStrike" spc="-1">
                <a:solidFill>
                  <a:srgbClr val="FF5722"/>
                </a:solidFill>
                <a:latin typeface="Calibri"/>
                <a:ea typeface="Calibri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66666"/>
              </a:buClr>
              <a:buFont typeface="Calibri"/>
              <a:buChar char="○"/>
            </a:pPr>
            <a:r>
              <a:rPr lang="en-US" sz="1400" b="0" strike="noStrike" spc="-1">
                <a:solidFill>
                  <a:srgbClr val="666666"/>
                </a:solidFill>
                <a:latin typeface="Calibri"/>
                <a:ea typeface="Calibri"/>
              </a:rPr>
              <a:t>Parent-child relationship in classes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142;p28"/>
          <p:cNvPicPr/>
          <p:nvPr/>
        </p:nvPicPr>
        <p:blipFill>
          <a:blip r:embed="rId2"/>
          <a:srcRect b="42919"/>
          <a:stretch/>
        </p:blipFill>
        <p:spPr>
          <a:xfrm>
            <a:off x="2315880" y="2451960"/>
            <a:ext cx="4645800" cy="211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Recap - OOP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48;p29"/>
          <p:cNvPicPr/>
          <p:nvPr/>
        </p:nvPicPr>
        <p:blipFill>
          <a:blip r:embed="rId2"/>
          <a:srcRect b="6792"/>
          <a:stretch/>
        </p:blipFill>
        <p:spPr>
          <a:xfrm>
            <a:off x="414360" y="1255680"/>
            <a:ext cx="3865680" cy="276228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149;p29"/>
          <p:cNvPicPr/>
          <p:nvPr/>
        </p:nvPicPr>
        <p:blipFill>
          <a:blip r:embed="rId3"/>
          <a:stretch/>
        </p:blipFill>
        <p:spPr>
          <a:xfrm>
            <a:off x="4442400" y="1660680"/>
            <a:ext cx="4539960" cy="235728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 rot="10800000">
            <a:off x="5357880" y="180396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4560120" y="1204560"/>
            <a:ext cx="19580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Call to parent constructor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 rot="10800000" flipH="1">
            <a:off x="6786720" y="1661040"/>
            <a:ext cx="958320" cy="10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6720840" y="1362960"/>
            <a:ext cx="19580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Parent class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6203160" y="2553840"/>
            <a:ext cx="553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6756840" y="2273760"/>
            <a:ext cx="19580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Method exclusive to child class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Composition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Class parameters don’t have to be fundamental types i.e. int, str etc.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Class parameters can be any object </a:t>
            </a:r>
            <a:r>
              <a:rPr lang="en-US" sz="1800" b="0" strike="noStrike" spc="-1" dirty="0" err="1">
                <a:solidFill>
                  <a:srgbClr val="666666"/>
                </a:solidFill>
                <a:latin typeface="Proxima Nova"/>
                <a:ea typeface="Proxima Nova"/>
              </a:rPr>
              <a:t>i.e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The same class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Object of another custom class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FF5722"/>
              </a:buClr>
              <a:buFont typeface="Proxima Nova"/>
              <a:buChar char="○"/>
            </a:pPr>
            <a:r>
              <a:rPr lang="en-US" sz="1400" b="0" strike="noStrike" spc="-1" dirty="0">
                <a:solidFill>
                  <a:srgbClr val="FF5722"/>
                </a:solidFill>
                <a:latin typeface="Proxima Nova"/>
                <a:ea typeface="Proxima Nova"/>
              </a:rPr>
              <a:t>Be consistent with types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Easy test: </a:t>
            </a:r>
            <a:r>
              <a:rPr lang="en-US" sz="1800" b="0" strike="noStrike" spc="-1" dirty="0">
                <a:solidFill>
                  <a:srgbClr val="FF5722"/>
                </a:solidFill>
                <a:latin typeface="Proxima Nova"/>
                <a:ea typeface="Proxima Nova"/>
              </a:rPr>
              <a:t>has a …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Example: A </a:t>
            </a:r>
            <a:r>
              <a:rPr lang="en-US" sz="1800" b="1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Person </a:t>
            </a:r>
            <a:r>
              <a:rPr lang="en-US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can have a </a:t>
            </a:r>
            <a:r>
              <a:rPr lang="en-US" sz="1800" b="1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Dog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Polymorphism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152360"/>
            <a:ext cx="8520120" cy="49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Child class behaviors always </a:t>
            </a:r>
            <a:r>
              <a:rPr lang="en-US" sz="1800" b="0" strike="noStrike" spc="-1">
                <a:solidFill>
                  <a:srgbClr val="4285F4"/>
                </a:solidFill>
                <a:latin typeface="Proxima Nova"/>
                <a:ea typeface="Proxima Nova"/>
              </a:rPr>
              <a:t>override</a:t>
            </a: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 parent class behaviors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168;p31"/>
          <p:cNvPicPr/>
          <p:nvPr/>
        </p:nvPicPr>
        <p:blipFill>
          <a:blip r:embed="rId2"/>
          <a:srcRect l="26811" t="21701" r="26069" b="21682"/>
          <a:stretch/>
        </p:blipFill>
        <p:spPr>
          <a:xfrm>
            <a:off x="2802600" y="1594080"/>
            <a:ext cx="3538440" cy="31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Operator Overloading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Built in operators can also be overridden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Every class has some predefined functions. For example,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>
                <a:solidFill>
                  <a:srgbClr val="4285F4"/>
                </a:solidFill>
                <a:latin typeface="Proxima Nova"/>
                <a:ea typeface="Proxima Nova"/>
              </a:rPr>
              <a:t>__add__(self, other), __radd__(self, other)</a:t>
            </a:r>
            <a:r>
              <a:rPr lang="en-US" sz="14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 ⇒ </a:t>
            </a:r>
            <a:r>
              <a:rPr lang="en-US" sz="14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+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>
                <a:solidFill>
                  <a:srgbClr val="4285F4"/>
                </a:solidFill>
                <a:latin typeface="Proxima Nova"/>
                <a:ea typeface="Proxima Nova"/>
              </a:rPr>
              <a:t>__str__(self)</a:t>
            </a:r>
            <a:r>
              <a:rPr lang="en-US" sz="14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 ⇒ </a:t>
            </a:r>
            <a:r>
              <a:rPr lang="en-US" sz="14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convert to string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>
                <a:solidFill>
                  <a:srgbClr val="4285F4"/>
                </a:solidFill>
                <a:latin typeface="Proxima Nova"/>
                <a:ea typeface="Proxima Nova"/>
              </a:rPr>
              <a:t>__eq__(self, other)</a:t>
            </a:r>
            <a:r>
              <a:rPr lang="en-US" sz="14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 ⇒ </a:t>
            </a:r>
            <a:r>
              <a:rPr lang="en-US" sz="14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==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>
                <a:solidFill>
                  <a:srgbClr val="4285F4"/>
                </a:solidFill>
                <a:latin typeface="Proxima Nova"/>
                <a:ea typeface="Proxima Nova"/>
              </a:rPr>
              <a:t>__ne__(self, other)</a:t>
            </a:r>
            <a:r>
              <a:rPr lang="en-US" sz="14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 ⇒ </a:t>
            </a:r>
            <a:r>
              <a:rPr lang="en-US" sz="14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!=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It is better practice to check for type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Using </a:t>
            </a:r>
            <a:r>
              <a:rPr lang="en-US" sz="1400" b="0" strike="noStrike" spc="-1">
                <a:solidFill>
                  <a:srgbClr val="4285F4"/>
                </a:solidFill>
                <a:latin typeface="Proxima Nova"/>
                <a:ea typeface="Proxima Nova"/>
              </a:rPr>
              <a:t>type </a:t>
            </a:r>
            <a:r>
              <a:rPr lang="en-US" sz="14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or </a:t>
            </a:r>
            <a:r>
              <a:rPr lang="en-US" sz="1400" b="0" strike="noStrike" spc="-1">
                <a:solidFill>
                  <a:srgbClr val="4285F4"/>
                </a:solidFill>
                <a:latin typeface="Proxima Nova"/>
                <a:ea typeface="Proxima Nova"/>
              </a:rPr>
              <a:t>isinstance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Operator Overloading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90;p35"/>
          <p:cNvPicPr/>
          <p:nvPr/>
        </p:nvPicPr>
        <p:blipFill>
          <a:blip r:embed="rId2"/>
          <a:srcRect t="4101"/>
          <a:stretch/>
        </p:blipFill>
        <p:spPr>
          <a:xfrm>
            <a:off x="2751840" y="1099080"/>
            <a:ext cx="3639960" cy="36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Encapsulation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Parameters can be </a:t>
            </a:r>
            <a:r>
              <a:rPr lang="en-US" sz="18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public </a:t>
            </a: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or </a:t>
            </a:r>
            <a:r>
              <a:rPr lang="en-US" sz="18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private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Public</a:t>
            </a: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 parameters can be accessed as usual with the “.” operator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666666"/>
              </a:buClr>
              <a:buFont typeface="Proxima Nova"/>
              <a:buChar char="●"/>
            </a:pPr>
            <a:r>
              <a:rPr lang="en-US" sz="1800" b="1" strike="noStrike" spc="-1">
                <a:solidFill>
                  <a:srgbClr val="666666"/>
                </a:solidFill>
                <a:latin typeface="Proxima Nova"/>
                <a:ea typeface="Proxima Nova"/>
              </a:rPr>
              <a:t>Private </a:t>
            </a:r>
            <a:r>
              <a:rPr lang="en-US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parameters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Cannot be accessed with “.” operator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666666"/>
              </a:buClr>
              <a:buFont typeface="Proxima Nova"/>
              <a:buChar char="○"/>
            </a:pPr>
            <a:r>
              <a:rPr lang="en-US" sz="14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Must start with “__” (two underscores)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5722"/>
              </a:buClr>
              <a:buFont typeface="Proxima Nova"/>
              <a:buChar char="●"/>
            </a:pPr>
            <a:r>
              <a:rPr lang="en-US" sz="1800" b="0" strike="noStrike" spc="-1">
                <a:solidFill>
                  <a:srgbClr val="FF5722"/>
                </a:solidFill>
                <a:latin typeface="Proxima Nova"/>
                <a:ea typeface="Proxima Nova"/>
              </a:rPr>
              <a:t>The private members are not exactly private!!!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297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Alfa Slab One</vt:lpstr>
      <vt:lpstr>Arial</vt:lpstr>
      <vt:lpstr>Calibri</vt:lpstr>
      <vt:lpstr>DejaVu Sans</vt:lpstr>
      <vt:lpstr>Proxima Nova</vt:lpstr>
      <vt:lpstr>Roboto 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Faizan Zafar</cp:lastModifiedBy>
  <cp:revision>5</cp:revision>
  <dcterms:modified xsi:type="dcterms:W3CDTF">2019-07-05T18:45:17Z</dcterms:modified>
  <dc:language>en-US</dc:language>
</cp:coreProperties>
</file>