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Alfa Slab On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b698ba8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b698ba8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b698ba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b698ba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b698ba8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b698ba8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b698ba8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b698ba8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b698ba8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b698ba8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b698ba8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b698ba8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b698ba8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b698ba8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b698ba8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b698ba8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137c86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137c86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698ba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698ba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b698ba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b698ba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b698ba8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b698ba8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b698ba8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b698ba8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b698ba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b698ba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b698ba8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b698ba8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b698ba8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b698ba8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b698ba8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b698ba8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docs.python.org/3/py-mod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python.org/3/py-modindex.html" TargetMode="Externa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://jupyter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35850" y="56480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- II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use a function in python?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function can be called like this: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l="34097" r="39768" b="76563"/>
          <a:stretch/>
        </p:blipFill>
        <p:spPr>
          <a:xfrm>
            <a:off x="1338075" y="1891100"/>
            <a:ext cx="649700" cy="2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1600" y="2567875"/>
            <a:ext cx="85206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Things to keep in mind about functions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call a function as many times as you want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Name should follow same rules as variables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Always give meaningful names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whole application can be written using only functions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most important concept in any programming language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Wait, how to pass input to the function?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l="14908"/>
          <a:stretch/>
        </p:blipFill>
        <p:spPr>
          <a:xfrm>
            <a:off x="3503773" y="2629750"/>
            <a:ext cx="219645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5"/>
          <p:cNvCxnSpPr/>
          <p:nvPr/>
        </p:nvCxnSpPr>
        <p:spPr>
          <a:xfrm rot="10800000" flipH="1">
            <a:off x="4663950" y="1717200"/>
            <a:ext cx="1284000" cy="9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5994300" y="1454100"/>
            <a:ext cx="1546800" cy="1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name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a variable which will save whatever is passed when you call this function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59" name="Google Shape;159;p25"/>
          <p:cNvCxnSpPr/>
          <p:nvPr/>
        </p:nvCxnSpPr>
        <p:spPr>
          <a:xfrm>
            <a:off x="5530225" y="3008750"/>
            <a:ext cx="15933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5"/>
          <p:cNvSpPr txBox="1"/>
          <p:nvPr/>
        </p:nvSpPr>
        <p:spPr>
          <a:xfrm>
            <a:off x="7115825" y="2838600"/>
            <a:ext cx="13536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name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Variable used inside function</a:t>
            </a:r>
            <a:endParaRPr sz="12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75" y="3924675"/>
            <a:ext cx="148590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>
            <a:endCxn id="161" idx="1"/>
          </p:cNvCxnSpPr>
          <p:nvPr/>
        </p:nvCxnSpPr>
        <p:spPr>
          <a:xfrm>
            <a:off x="2654475" y="3692888"/>
            <a:ext cx="888600" cy="4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5"/>
          <p:cNvSpPr txBox="1"/>
          <p:nvPr/>
        </p:nvSpPr>
        <p:spPr>
          <a:xfrm>
            <a:off x="1571775" y="3360175"/>
            <a:ext cx="108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Calling the function and passing </a:t>
            </a:r>
            <a:r>
              <a:rPr lang="en" sz="1200">
                <a:solidFill>
                  <a:schemeClr val="accent3"/>
                </a:solidFill>
              </a:rPr>
              <a:t>input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420925" y="4370050"/>
            <a:ext cx="482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 sz="1200"/>
              <a:t>Hi! bilal</a:t>
            </a:r>
            <a:endParaRPr sz="1200"/>
          </a:p>
        </p:txBody>
      </p:sp>
      <p:sp>
        <p:nvSpPr>
          <p:cNvPr id="165" name="Google Shape;165;p25"/>
          <p:cNvSpPr txBox="1"/>
          <p:nvPr/>
        </p:nvSpPr>
        <p:spPr>
          <a:xfrm>
            <a:off x="2420925" y="4695000"/>
            <a:ext cx="482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a function can take multiple inputs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get output from the function?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</a:t>
            </a:r>
            <a:r>
              <a:rPr lang="en">
                <a:solidFill>
                  <a:schemeClr val="accent3"/>
                </a:solidFill>
              </a:rPr>
              <a:t>return </a:t>
            </a:r>
            <a:r>
              <a:rPr lang="en"/>
              <a:t>statement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l="1606" r="1606"/>
          <a:stretch/>
        </p:blipFill>
        <p:spPr>
          <a:xfrm>
            <a:off x="3118938" y="2629750"/>
            <a:ext cx="25812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4370050" y="3008750"/>
            <a:ext cx="27534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6"/>
          <p:cNvSpPr txBox="1"/>
          <p:nvPr/>
        </p:nvSpPr>
        <p:spPr>
          <a:xfrm>
            <a:off x="7115825" y="2838600"/>
            <a:ext cx="13536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result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Whatever is in variable </a:t>
            </a:r>
            <a:r>
              <a:rPr lang="en" sz="1200" b="1">
                <a:solidFill>
                  <a:schemeClr val="accent3"/>
                </a:solidFill>
              </a:rPr>
              <a:t>result </a:t>
            </a:r>
            <a:r>
              <a:rPr lang="en" sz="1200"/>
              <a:t>will be returned wherever this function is called</a:t>
            </a:r>
            <a:endParaRPr sz="1200"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l="6271" r="6262"/>
          <a:stretch/>
        </p:blipFill>
        <p:spPr>
          <a:xfrm>
            <a:off x="3216725" y="3782100"/>
            <a:ext cx="148590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>
            <a:off x="2328125" y="3550312"/>
            <a:ext cx="15237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6"/>
          <p:cNvSpPr txBox="1"/>
          <p:nvPr/>
        </p:nvSpPr>
        <p:spPr>
          <a:xfrm>
            <a:off x="1369025" y="2915950"/>
            <a:ext cx="108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Calling the function and passing </a:t>
            </a:r>
            <a:r>
              <a:rPr lang="en" sz="1200">
                <a:solidFill>
                  <a:schemeClr val="accent3"/>
                </a:solidFill>
              </a:rPr>
              <a:t>input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498275" y="4486050"/>
            <a:ext cx="4122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 7</a:t>
            </a:r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 rot="10800000">
            <a:off x="1995575" y="1748050"/>
            <a:ext cx="1624200" cy="12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Built-in</a:t>
            </a:r>
            <a:r>
              <a:rPr lang="en"/>
              <a:t> VS </a:t>
            </a:r>
            <a:r>
              <a:rPr lang="en">
                <a:solidFill>
                  <a:srgbClr val="FF9900"/>
                </a:solidFill>
              </a:rPr>
              <a:t>User Defined</a:t>
            </a:r>
            <a:r>
              <a:rPr lang="en"/>
              <a:t> Functions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503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Defined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Whatever we have done so far in today's session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sayhi(), add(firstnumber, secondnumber)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Built-in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Provided by python ready to 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have been using them from the very first day e.g </a:t>
            </a:r>
            <a:r>
              <a:rPr lang="en" dirty="0">
                <a:solidFill>
                  <a:schemeClr val="accent3"/>
                </a:solidFill>
              </a:rPr>
              <a:t>print(‘hello world’)</a:t>
            </a:r>
            <a:r>
              <a:rPr lang="en" dirty="0"/>
              <a:t>, </a:t>
            </a:r>
            <a:r>
              <a:rPr lang="en" dirty="0">
                <a:solidFill>
                  <a:schemeClr val="accent3"/>
                </a:solidFill>
              </a:rPr>
              <a:t>input(‘enter your name’)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6975" y="10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Useful b</a:t>
            </a:r>
            <a:r>
              <a:rPr lang="en" dirty="0"/>
              <a:t>uiltin functions</a:t>
            </a:r>
            <a:endParaRPr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316975" y="679175"/>
            <a:ext cx="85206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print(‘some text’) </a:t>
            </a:r>
            <a:r>
              <a:rPr lang="en" sz="1200"/>
              <a:t>(prints text or value of variable on screen)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input(‘enter your name:’)  </a:t>
            </a:r>
            <a:r>
              <a:rPr lang="en" sz="1200"/>
              <a:t>(ask user to provide input and returns it)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len(“hello”)   </a:t>
            </a:r>
            <a:r>
              <a:rPr lang="en" sz="1200"/>
              <a:t>(calculates the length of container)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type(somevariable) </a:t>
            </a:r>
            <a:r>
              <a:rPr lang="en" sz="1200"/>
              <a:t>(shows which type of value this variable has)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range(0,10)   </a:t>
            </a:r>
            <a:r>
              <a:rPr lang="en" sz="1200"/>
              <a:t>(gives you a range of 0 - 9 numbers, used mostly with </a:t>
            </a:r>
            <a:r>
              <a:rPr lang="en" sz="1200" b="1">
                <a:solidFill>
                  <a:schemeClr val="accent3"/>
                </a:solidFill>
              </a:rPr>
              <a:t>for </a:t>
            </a:r>
            <a:r>
              <a:rPr lang="en" sz="1200">
                <a:solidFill>
                  <a:schemeClr val="accent3"/>
                </a:solidFill>
              </a:rPr>
              <a:t>loop</a:t>
            </a:r>
            <a:r>
              <a:rPr lang="en" sz="1200"/>
              <a:t>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sum([2,4,6,8,10]) ⇒ 30 </a:t>
            </a:r>
            <a:r>
              <a:rPr lang="en" sz="1200"/>
              <a:t>(sum of numbers)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11700" y="4718425"/>
            <a:ext cx="852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complete reference: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https://docs.python.org/3/library/functions.html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2658200"/>
            <a:ext cx="8520600" cy="17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Data type Conversion Functions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int(‘35’) ⇒	35	(</a:t>
            </a:r>
            <a:r>
              <a:rPr lang="en" sz="1200"/>
              <a:t>convert to integer number)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float(‘35’) ⇒	 35.0	(</a:t>
            </a:r>
            <a:r>
              <a:rPr lang="en" sz="1200"/>
              <a:t>convert to floating point number)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bool(0) ⇒	False (</a:t>
            </a:r>
            <a:r>
              <a:rPr lang="en" sz="1200"/>
              <a:t>converts to boolean value (i.e True or False))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list(‘hello’) ⇒ [‘h’, ’e’, ’l’, ’l’, ’o’]  (</a:t>
            </a:r>
            <a:r>
              <a:rPr lang="en" sz="1200"/>
              <a:t>converts any other container to list or you can use </a:t>
            </a:r>
            <a:r>
              <a:rPr lang="en" sz="1200" b="1">
                <a:solidFill>
                  <a:schemeClr val="accent3"/>
                </a:solidFill>
              </a:rPr>
              <a:t>range </a:t>
            </a:r>
            <a:r>
              <a:rPr lang="en" sz="1200"/>
              <a:t>to create a list of numbers)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tuple([0,1,2,3]) ⇒	(0,1,2,3)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str(35.0) ⇒	‘35.0’ (</a:t>
            </a:r>
            <a:r>
              <a:rPr lang="en" sz="1200"/>
              <a:t>converts anything to string representation)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</a:t>
            </a:r>
            <a:r>
              <a:rPr lang="en-US" dirty="0"/>
              <a:t>b</a:t>
            </a:r>
            <a:r>
              <a:rPr lang="en" dirty="0"/>
              <a:t>uiltin functions</a:t>
            </a:r>
            <a:endParaRPr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functions:    e.g  </a:t>
            </a:r>
            <a:r>
              <a:rPr lang="en">
                <a:solidFill>
                  <a:schemeClr val="accent3"/>
                </a:solidFill>
              </a:rPr>
              <a:t>l = [‘red’, ‘green’, ‘blue’, ‘orange’]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l.append(‘black’)   ⇒	</a:t>
            </a:r>
            <a:r>
              <a:rPr lang="en">
                <a:solidFill>
                  <a:schemeClr val="accent3"/>
                </a:solidFill>
              </a:rPr>
              <a:t>[‘red’, ‘green’, ‘blue’, ‘orange’, ‘black’]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l.pop()   ⇒	</a:t>
            </a:r>
            <a:r>
              <a:rPr lang="en">
                <a:solidFill>
                  <a:schemeClr val="accent3"/>
                </a:solidFill>
              </a:rPr>
              <a:t>[‘red’, ‘green’, ‘blue’, ‘orange’]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l.extend([‘white’,’magenta’]) ⇒   </a:t>
            </a:r>
            <a:r>
              <a:rPr lang="en">
                <a:solidFill>
                  <a:schemeClr val="accent3"/>
                </a:solidFill>
              </a:rPr>
              <a:t>[‘red’, ‘green’, ‘blue’, ‘orange’, ‘white’, ‘magenta’]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l.insert(0, ‘pink’) ⇒	</a:t>
            </a:r>
            <a:r>
              <a:rPr lang="en">
                <a:solidFill>
                  <a:schemeClr val="accent3"/>
                </a:solidFill>
              </a:rPr>
              <a:t>[‘pink’, ‘red’, ‘green’, ‘blue’, ‘orange’, ‘white’, ‘magenta’]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l.remove(‘green’) ⇒	</a:t>
            </a:r>
            <a:r>
              <a:rPr lang="en">
                <a:solidFill>
                  <a:schemeClr val="accent3"/>
                </a:solidFill>
              </a:rPr>
              <a:t>[‘pink’, ‘red’, ‘blue’, ‘orange’, ‘white’, ‘magenta’]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l.index(‘blue’) ⇒	     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l.sort() ⇒	        </a:t>
            </a:r>
            <a:r>
              <a:rPr lang="en">
                <a:solidFill>
                  <a:schemeClr val="accent3"/>
                </a:solidFill>
              </a:rPr>
              <a:t>['blue', 'magenta', 'orange', 'pink', 'red', 'white']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l.reverse() ⇒	</a:t>
            </a:r>
            <a:r>
              <a:rPr lang="en">
                <a:solidFill>
                  <a:schemeClr val="accent3"/>
                </a:solidFill>
              </a:rPr>
              <a:t>['white', 'red', 'pink', 'orange', 'magenta', 'blue']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l.clear() ⇒	</a:t>
            </a:r>
            <a:r>
              <a:rPr lang="en">
                <a:solidFill>
                  <a:schemeClr val="accent3"/>
                </a:solidFill>
              </a:rPr>
              <a:t>[]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related functions grouped into a single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is to make it organized and reused by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create our own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2658350"/>
            <a:ext cx="37242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t="5993" b="6001"/>
          <a:stretch/>
        </p:blipFill>
        <p:spPr>
          <a:xfrm>
            <a:off x="601000" y="3658475"/>
            <a:ext cx="3676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5">
            <a:alphaModFix/>
          </a:blip>
          <a:srcRect l="7123"/>
          <a:stretch/>
        </p:blipFill>
        <p:spPr>
          <a:xfrm>
            <a:off x="4772950" y="2658350"/>
            <a:ext cx="38481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6">
            <a:alphaModFix/>
          </a:blip>
          <a:srcRect l="258" r="248"/>
          <a:stretch/>
        </p:blipFill>
        <p:spPr>
          <a:xfrm>
            <a:off x="4477675" y="3639425"/>
            <a:ext cx="3848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3300" y="4648475"/>
            <a:ext cx="6775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can call this module calculator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statement</a:t>
            </a:r>
            <a:endParaRPr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import other modules provided by python e.g math, datetime, re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import modules provided by some third party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230807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l="20375" t="16472" b="17690"/>
          <a:stretch/>
        </p:blipFill>
        <p:spPr>
          <a:xfrm>
            <a:off x="835625" y="2772550"/>
            <a:ext cx="15168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11700" y="304755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t="19548" b="19554"/>
          <a:stretch/>
        </p:blipFill>
        <p:spPr>
          <a:xfrm>
            <a:off x="835625" y="3563800"/>
            <a:ext cx="19050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4235825" y="2729575"/>
            <a:ext cx="127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5030700" y="240282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5">
            <a:alphaModFix/>
          </a:blip>
          <a:srcRect l="17328" t="5396" b="5396"/>
          <a:stretch/>
        </p:blipFill>
        <p:spPr>
          <a:xfrm>
            <a:off x="5741425" y="2867300"/>
            <a:ext cx="157495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5030700" y="314230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6">
            <a:alphaModFix/>
          </a:blip>
          <a:srcRect t="8883"/>
          <a:stretch/>
        </p:blipFill>
        <p:spPr>
          <a:xfrm>
            <a:off x="5706725" y="3726600"/>
            <a:ext cx="1381125" cy="3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311700" y="4718425"/>
            <a:ext cx="852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complete reference: 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https://docs.python.org/3/py-modindex.html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http://jupyter.org/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https://docs.python.org/3/library/functions.html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https://docs.python.org/3/py-modindex.html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Variables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abc, Abc123, abc_def, _abcd all work, </a:t>
            </a:r>
            <a:r>
              <a:rPr lang="en">
                <a:solidFill>
                  <a:schemeClr val="accent3"/>
                </a:solidFill>
              </a:rPr>
              <a:t>but not 123abc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Data Types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Integer (int), e.g. 100, -50  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Float (float), e.g. 3.141, 2e10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Boolean (bool), e.g. True, False 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Etc.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Containers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[5,3.4, “This is a string”]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(2, 9.0, “This is another string”)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{“apple”: “red”, “banana”: “yellow”}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b="1">
                <a:solidFill>
                  <a:srgbClr val="666666"/>
                </a:solidFill>
              </a:rPr>
            </a:b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b="1" dirty="0"/>
              <a:t>Arithmetic Operators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+	-	*	/	%	**</a:t>
            </a:r>
            <a:endParaRPr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Boolean Operations </a:t>
            </a:r>
            <a:r>
              <a:rPr lang="en" dirty="0">
                <a:solidFill>
                  <a:schemeClr val="accent3"/>
                </a:solidFill>
              </a:rPr>
              <a:t>(we use this in if statement and loops)</a:t>
            </a:r>
            <a:endParaRPr dirty="0">
              <a:solidFill>
                <a:schemeClr val="accent3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 dirty="0">
                <a:solidFill>
                  <a:srgbClr val="666666"/>
                </a:solidFill>
              </a:rPr>
              <a:t>Comparison Operators</a:t>
            </a:r>
            <a:endParaRPr b="1"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Equal to  (==)</a:t>
            </a:r>
            <a:endParaRPr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Not equal to (!=)</a:t>
            </a:r>
            <a:endParaRPr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Greater than (&gt;), greater equal (&gt;=)</a:t>
            </a:r>
            <a:endParaRPr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Less than (&lt;), less equal (&lt;=)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 dirty="0">
                <a:solidFill>
                  <a:srgbClr val="666666"/>
                </a:solidFill>
              </a:rPr>
              <a:t>Logical Operators</a:t>
            </a:r>
            <a:endParaRPr b="1"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not</a:t>
            </a:r>
            <a:endParaRPr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and, or</a:t>
            </a:r>
            <a:endParaRPr dirty="0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 dirty="0">
                <a:solidFill>
                  <a:srgbClr val="666666"/>
                </a:solidFill>
              </a:rPr>
              <a:t>is, is not, in, not in  </a:t>
            </a:r>
            <a:endParaRPr sz="1200" dirty="0">
              <a:solidFill>
                <a:srgbClr val="666666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b="1" dirty="0">
                <a:solidFill>
                  <a:srgbClr val="666666"/>
                </a:solidFill>
              </a:rPr>
            </a:br>
            <a:endParaRPr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Conditional statements</a:t>
            </a:r>
            <a:endParaRPr b="1"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>
                <a:solidFill>
                  <a:schemeClr val="accent3"/>
                </a:solidFill>
              </a:rPr>
              <a:t>boolean operation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this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">
                <a:solidFill>
                  <a:schemeClr val="accent3"/>
                </a:solidFill>
              </a:rPr>
              <a:t>boolean operation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that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When every boolean operation is False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(for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523875" y="2000250"/>
            <a:ext cx="8096250" cy="1750950"/>
            <a:chOff x="523875" y="2000250"/>
            <a:chExt cx="8096250" cy="1750950"/>
          </a:xfrm>
        </p:grpSpPr>
        <p:pic>
          <p:nvPicPr>
            <p:cNvPr id="98" name="Google Shape;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875" y="2000250"/>
              <a:ext cx="809625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8"/>
            <p:cNvSpPr txBox="1"/>
            <p:nvPr/>
          </p:nvSpPr>
          <p:spPr>
            <a:xfrm>
              <a:off x="1922850" y="3264000"/>
              <a:ext cx="52983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 slow motion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(while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43825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(while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61475"/>
            <a:ext cx="42862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a function?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Job, activity or task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Something which takes input and give you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Reusable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a block (</a:t>
            </a:r>
            <a:r>
              <a:rPr lang="en" dirty="0">
                <a:solidFill>
                  <a:schemeClr val="accent3"/>
                </a:solidFill>
              </a:rPr>
              <a:t>like </a:t>
            </a:r>
            <a:r>
              <a:rPr lang="en" b="1" dirty="0">
                <a:solidFill>
                  <a:schemeClr val="accent3"/>
                </a:solidFill>
              </a:rPr>
              <a:t>if </a:t>
            </a:r>
            <a:r>
              <a:rPr lang="en" dirty="0">
                <a:solidFill>
                  <a:schemeClr val="accent3"/>
                </a:solidFill>
              </a:rPr>
              <a:t>and </a:t>
            </a:r>
            <a:r>
              <a:rPr lang="en" b="1" dirty="0">
                <a:solidFill>
                  <a:schemeClr val="accent3"/>
                </a:solidFill>
              </a:rPr>
              <a:t>loops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Cow eats grass and gives milk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6" name="Google Shape;126;p22"/>
          <p:cNvGrpSpPr/>
          <p:nvPr/>
        </p:nvGrpSpPr>
        <p:grpSpPr>
          <a:xfrm>
            <a:off x="5804879" y="3022199"/>
            <a:ext cx="3027421" cy="1676276"/>
            <a:chOff x="3113075" y="2778562"/>
            <a:chExt cx="4068300" cy="2268313"/>
          </a:xfrm>
        </p:grpSpPr>
        <p:pic>
          <p:nvPicPr>
            <p:cNvPr id="127" name="Google Shape;12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3080" y="2778562"/>
              <a:ext cx="3273370" cy="1941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2"/>
            <p:cNvSpPr txBox="1"/>
            <p:nvPr/>
          </p:nvSpPr>
          <p:spPr>
            <a:xfrm>
              <a:off x="3113075" y="4776275"/>
              <a:ext cx="40683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Grass is input, milk is output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write a function in python?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l="15117" b="57748"/>
          <a:stretch/>
        </p:blipFill>
        <p:spPr>
          <a:xfrm>
            <a:off x="3743550" y="2571750"/>
            <a:ext cx="2110150" cy="49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 flipH="1">
            <a:off x="2575725" y="2738025"/>
            <a:ext cx="12993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3"/>
          <p:cNvSpPr txBox="1"/>
          <p:nvPr/>
        </p:nvSpPr>
        <p:spPr>
          <a:xfrm>
            <a:off x="1469625" y="2420899"/>
            <a:ext cx="11910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</a:rPr>
              <a:t>def</a:t>
            </a:r>
            <a:endParaRPr sz="1200" u="sng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python knows you are writing a function</a:t>
            </a:r>
            <a:endParaRPr sz="1200"/>
          </a:p>
        </p:txBody>
      </p:sp>
      <p:cxnSp>
        <p:nvCxnSpPr>
          <p:cNvPr id="138" name="Google Shape;138;p23"/>
          <p:cNvCxnSpPr/>
          <p:nvPr/>
        </p:nvCxnSpPr>
        <p:spPr>
          <a:xfrm rot="10800000" flipH="1">
            <a:off x="4578875" y="1771275"/>
            <a:ext cx="13071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3"/>
          <p:cNvSpPr txBox="1"/>
          <p:nvPr/>
        </p:nvSpPr>
        <p:spPr>
          <a:xfrm>
            <a:off x="5947900" y="1461825"/>
            <a:ext cx="17943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</a:rPr>
              <a:t>sayhi():</a:t>
            </a:r>
            <a:endParaRPr sz="1200" u="sng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 of the function, just like variable name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(same rules apply)</a:t>
            </a:r>
            <a:endParaRPr sz="1200"/>
          </a:p>
        </p:txBody>
      </p:sp>
      <p:cxnSp>
        <p:nvCxnSpPr>
          <p:cNvPr id="140" name="Google Shape;140;p23"/>
          <p:cNvCxnSpPr/>
          <p:nvPr/>
        </p:nvCxnSpPr>
        <p:spPr>
          <a:xfrm>
            <a:off x="5267250" y="2939150"/>
            <a:ext cx="1624200" cy="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3"/>
          <p:cNvSpPr txBox="1"/>
          <p:nvPr/>
        </p:nvSpPr>
        <p:spPr>
          <a:xfrm>
            <a:off x="7023000" y="2807650"/>
            <a:ext cx="14697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Body </a:t>
            </a:r>
            <a:r>
              <a:rPr lang="en" sz="1200"/>
              <a:t>of the function, can have one or more lines of code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798</Words>
  <Application>Microsoft Office PowerPoint</Application>
  <PresentationFormat>On-screen Show 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Proxima Nova</vt:lpstr>
      <vt:lpstr>Alfa Slab One</vt:lpstr>
      <vt:lpstr>Roboto Mono</vt:lpstr>
      <vt:lpstr>Arial</vt:lpstr>
      <vt:lpstr>Gameday</vt:lpstr>
      <vt:lpstr>Fundamentals - II</vt:lpstr>
      <vt:lpstr>Recap...</vt:lpstr>
      <vt:lpstr>Recap...</vt:lpstr>
      <vt:lpstr>Recap...</vt:lpstr>
      <vt:lpstr>Recap...</vt:lpstr>
      <vt:lpstr>Recap...</vt:lpstr>
      <vt:lpstr>Recap...</vt:lpstr>
      <vt:lpstr>Functions</vt:lpstr>
      <vt:lpstr>Functions</vt:lpstr>
      <vt:lpstr>Functions</vt:lpstr>
      <vt:lpstr>Functions</vt:lpstr>
      <vt:lpstr>Functions</vt:lpstr>
      <vt:lpstr>Built-in VS User Defined Functions</vt:lpstr>
      <vt:lpstr>Useful builtin functions</vt:lpstr>
      <vt:lpstr>Useful builtin functions</vt:lpstr>
      <vt:lpstr>Modules</vt:lpstr>
      <vt:lpstr>Import statement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- II</dc:title>
  <cp:lastModifiedBy>Faizan Zafar</cp:lastModifiedBy>
  <cp:revision>3</cp:revision>
  <dcterms:modified xsi:type="dcterms:W3CDTF">2020-04-26T14:38:23Z</dcterms:modified>
</cp:coreProperties>
</file>