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5"/>
  </p:notesMasterIdLst>
  <p:sldIdLst>
    <p:sldId id="256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2" r:id="rId14"/>
  </p:sldIdLst>
  <p:sldSz cx="9144000" cy="5143500" type="screen16x9"/>
  <p:notesSz cx="6858000" cy="9144000"/>
  <p:embeddedFontLst>
    <p:embeddedFont>
      <p:font typeface="Alfa Slab One" panose="020B060402020202020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Proxima Nova" panose="020B0604020202020204" charset="0"/>
      <p:regular r:id="rId21"/>
      <p:bold r:id="rId22"/>
      <p:italic r:id="rId23"/>
      <p:boldItalic r:id="rId24"/>
    </p:embeddedFont>
    <p:embeddedFont>
      <p:font typeface="Roboto Mon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642ae4e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642ae4e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943e22f9b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943e22f9b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642ae4e2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642ae4e2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a432d80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a432d80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642ae4e2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642ae4e2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642ae4e2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642ae4e2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642ae4e2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642ae4e2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642ae4e2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642ae4e2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642ae4e2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642ae4e2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642ae4e2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642ae4e2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642ae4e2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642ae4e2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642ae4e27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642ae4e27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Fundamentals - I</a:t>
            </a:r>
            <a:endParaRPr/>
          </a:p>
        </p:txBody>
      </p:sp>
      <p:pic>
        <p:nvPicPr>
          <p:cNvPr id="103" name="Google Shape;1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23" y="282798"/>
            <a:ext cx="2054449" cy="6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 &amp; range function</a:t>
            </a:r>
            <a:endParaRPr/>
          </a:p>
        </p:txBody>
      </p:sp>
      <p:sp>
        <p:nvSpPr>
          <p:cNvPr id="214" name="Google Shape;214;p39"/>
          <p:cNvSpPr txBox="1">
            <a:spLocks noGrp="1"/>
          </p:cNvSpPr>
          <p:nvPr>
            <p:ph type="body" idx="1"/>
          </p:nvPr>
        </p:nvSpPr>
        <p:spPr>
          <a:xfrm>
            <a:off x="391875" y="1136850"/>
            <a:ext cx="4924800" cy="8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range(from, to)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range(5, 20)  </a:t>
            </a:r>
            <a:endParaRPr>
              <a:solidFill>
                <a:schemeClr val="accent3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220" name="Google Shape;220;p40"/>
          <p:cNvSpPr txBox="1">
            <a:spLocks noGrp="1"/>
          </p:cNvSpPr>
          <p:nvPr>
            <p:ph type="body" idx="1"/>
          </p:nvPr>
        </p:nvSpPr>
        <p:spPr>
          <a:xfrm>
            <a:off x="311700" y="1159975"/>
            <a:ext cx="8520600" cy="22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Loop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counter = 1 </a:t>
            </a:r>
            <a:endParaRPr sz="14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while counter &lt; 4:</a:t>
            </a:r>
            <a:endParaRPr sz="14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print(counter, “squared is”, counter ** 2)</a:t>
            </a:r>
            <a:endParaRPr sz="14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	counter = counter + 1</a:t>
            </a:r>
            <a:endParaRPr sz="14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1" name="Google Shape;221;p40"/>
          <p:cNvSpPr txBox="1">
            <a:spLocks noGrp="1"/>
          </p:cNvSpPr>
          <p:nvPr>
            <p:ph type="body" idx="1"/>
          </p:nvPr>
        </p:nvSpPr>
        <p:spPr>
          <a:xfrm>
            <a:off x="488725" y="3374575"/>
            <a:ext cx="8262000" cy="1524600"/>
          </a:xfrm>
          <a:prstGeom prst="rect">
            <a:avLst/>
          </a:prstGeom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Result:</a:t>
            </a:r>
            <a:r>
              <a:rPr lang="en"/>
              <a:t>		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1 squared is 1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2 squared is 4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3 squared is 9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 modifiers</a:t>
            </a:r>
            <a:endParaRPr/>
          </a:p>
        </p:txBody>
      </p:sp>
      <p:sp>
        <p:nvSpPr>
          <p:cNvPr id="227" name="Google Shape;227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Char char="●"/>
            </a:pPr>
            <a:r>
              <a:rPr lang="en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endParaRPr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Break out of a loop immediately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Once </a:t>
            </a:r>
            <a:r>
              <a:rPr lang="en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en">
                <a:solidFill>
                  <a:schemeClr val="accent3"/>
                </a:solidFill>
              </a:rPr>
              <a:t> </a:t>
            </a:r>
            <a:r>
              <a:rPr lang="en"/>
              <a:t>is hit, any code after the statement is not executed for the current </a:t>
            </a:r>
            <a:r>
              <a:rPr lang="en" b="1"/>
              <a:t>iteration</a:t>
            </a:r>
            <a:br>
              <a:rPr lang="en"/>
            </a:b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Char char="●"/>
            </a:pPr>
            <a:r>
              <a:rPr lang="en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Continue</a:t>
            </a:r>
            <a:endParaRPr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Repeat the loop instantly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Once </a:t>
            </a:r>
            <a:r>
              <a:rPr lang="en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continue</a:t>
            </a:r>
            <a:r>
              <a:rPr lang="en">
                <a:solidFill>
                  <a:schemeClr val="accent3"/>
                </a:solidFill>
              </a:rPr>
              <a:t> </a:t>
            </a:r>
            <a:r>
              <a:rPr lang="en"/>
              <a:t>is hit, any code after the statement is not executed for the current </a:t>
            </a:r>
            <a:r>
              <a:rPr lang="en" b="1"/>
              <a:t>iteration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(overview)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body" idx="1"/>
          </p:nvPr>
        </p:nvSpPr>
        <p:spPr>
          <a:xfrm>
            <a:off x="311700" y="2359301"/>
            <a:ext cx="5192100" cy="25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Assignment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Boolean and arithmetic operations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Conditionals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Repeats (a.k.a Loops)</a:t>
            </a:r>
            <a:endParaRPr/>
          </a:p>
        </p:txBody>
      </p:sp>
      <p:pic>
        <p:nvPicPr>
          <p:cNvPr id="135" name="Google Shape;1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0900" y="888450"/>
            <a:ext cx="1842650" cy="33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9"/>
          <p:cNvSpPr txBox="1"/>
          <p:nvPr/>
        </p:nvSpPr>
        <p:spPr>
          <a:xfrm>
            <a:off x="311700" y="1222275"/>
            <a:ext cx="40695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Input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29"/>
          <p:cNvSpPr txBox="1"/>
          <p:nvPr/>
        </p:nvSpPr>
        <p:spPr>
          <a:xfrm>
            <a:off x="6923925" y="1420850"/>
            <a:ext cx="6783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5 + 10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29"/>
          <p:cNvSpPr txBox="1"/>
          <p:nvPr/>
        </p:nvSpPr>
        <p:spPr>
          <a:xfrm>
            <a:off x="7845250" y="1417409"/>
            <a:ext cx="4170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15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29"/>
          <p:cNvSpPr txBox="1"/>
          <p:nvPr/>
        </p:nvSpPr>
        <p:spPr>
          <a:xfrm>
            <a:off x="311693" y="1808425"/>
            <a:ext cx="40695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Output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45" name="Google Shape;14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67800" cy="21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are like buckets that store values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 names can have (a-z, A-Z, 0-9, _)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can be assigned with “=”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variables don’t care about types </a:t>
            </a:r>
            <a:endParaRPr/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6" name="Google Shape;146;p30"/>
          <p:cNvSpPr txBox="1"/>
          <p:nvPr/>
        </p:nvSpPr>
        <p:spPr>
          <a:xfrm>
            <a:off x="311775" y="4103675"/>
            <a:ext cx="8520600" cy="488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Examples: </a:t>
            </a:r>
            <a:r>
              <a:rPr lang="en" sz="1800" b="1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abc, Abc123, abc_def, _abcd</a:t>
            </a:r>
            <a:r>
              <a:rPr lang="en" sz="1800" b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all work, </a:t>
            </a:r>
            <a:r>
              <a:rPr lang="en" sz="1800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but not </a:t>
            </a:r>
            <a:r>
              <a:rPr lang="en" sz="1800" b="1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123abc</a:t>
            </a:r>
            <a:r>
              <a:rPr lang="en" sz="1800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47" name="Google Shape;147;p30"/>
          <p:cNvGrpSpPr/>
          <p:nvPr/>
        </p:nvGrpSpPr>
        <p:grpSpPr>
          <a:xfrm>
            <a:off x="4981000" y="1724325"/>
            <a:ext cx="3614750" cy="1292525"/>
            <a:chOff x="4981000" y="1724325"/>
            <a:chExt cx="3614750" cy="1292525"/>
          </a:xfrm>
        </p:grpSpPr>
        <p:cxnSp>
          <p:nvCxnSpPr>
            <p:cNvPr id="148" name="Google Shape;148;p30"/>
            <p:cNvCxnSpPr/>
            <p:nvPr/>
          </p:nvCxnSpPr>
          <p:spPr>
            <a:xfrm rot="10800000" flipH="1">
              <a:off x="4981000" y="2161850"/>
              <a:ext cx="1582500" cy="85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9" name="Google Shape;149;p30"/>
            <p:cNvSpPr txBox="1"/>
            <p:nvPr/>
          </p:nvSpPr>
          <p:spPr>
            <a:xfrm>
              <a:off x="5842950" y="1724325"/>
              <a:ext cx="27528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Dynamic language</a:t>
              </a:r>
              <a:endParaRPr/>
            </a:p>
          </p:txBody>
        </p:sp>
      </p:grpSp>
      <p:sp>
        <p:nvSpPr>
          <p:cNvPr id="150" name="Google Shape;150;p30"/>
          <p:cNvSpPr txBox="1"/>
          <p:nvPr/>
        </p:nvSpPr>
        <p:spPr>
          <a:xfrm>
            <a:off x="311700" y="3409075"/>
            <a:ext cx="67389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One variable can store single or multiple values 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(containers)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156" name="Google Shape;15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data types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Integer (</a:t>
            </a:r>
            <a:r>
              <a:rPr lang="en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/>
              <a:t>), e.g. </a:t>
            </a:r>
            <a:r>
              <a:rPr lang="en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100, -50  </a:t>
            </a:r>
            <a:endParaRPr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Float (</a:t>
            </a:r>
            <a:r>
              <a:rPr lang="en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en"/>
              <a:t>), e.g. </a:t>
            </a:r>
            <a:r>
              <a:rPr lang="en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3.141, 2e10</a:t>
            </a:r>
            <a:endParaRPr>
              <a:solidFill>
                <a:schemeClr val="accent2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Boolean (</a:t>
            </a:r>
            <a:r>
              <a:rPr lang="en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n"/>
              <a:t>), e.g. </a:t>
            </a:r>
            <a:r>
              <a:rPr lang="en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True, False</a:t>
            </a:r>
            <a:r>
              <a:rPr lang="en"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etc.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String (</a:t>
            </a:r>
            <a:r>
              <a:rPr lang="en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"/>
              <a:t>), e.g. </a:t>
            </a:r>
            <a:r>
              <a:rPr lang="en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“Hello World!”</a:t>
            </a:r>
            <a:endParaRPr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 (</a:t>
            </a:r>
            <a:r>
              <a:rPr lang="en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en"/>
              <a:t>), e.g. </a:t>
            </a:r>
            <a:r>
              <a:rPr lang="en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[5,3.4, “This is a string”]</a:t>
            </a:r>
            <a:endParaRPr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Tuple (</a:t>
            </a:r>
            <a:r>
              <a:rPr lang="en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tuple</a:t>
            </a:r>
            <a:r>
              <a:rPr lang="en"/>
              <a:t>), e.g. </a:t>
            </a:r>
            <a:r>
              <a:rPr lang="en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(2, 9.0, “This is another string”)</a:t>
            </a:r>
            <a:endParaRPr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Dictionary (</a:t>
            </a:r>
            <a:r>
              <a:rPr lang="en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dict</a:t>
            </a:r>
            <a:r>
              <a:rPr lang="en"/>
              <a:t>), e.g. </a:t>
            </a:r>
            <a:r>
              <a:rPr lang="en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{“apple”: “red”, “banana”: “yellow”}</a:t>
            </a:r>
            <a:endParaRPr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etc.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170" name="Google Shape;17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Single-line comment (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#</a:t>
            </a:r>
            <a:r>
              <a:rPr lang="en"/>
              <a:t>)</a:t>
            </a:r>
            <a:br>
              <a:rPr lang="en"/>
            </a:br>
            <a:br>
              <a:rPr lang="en"/>
            </a:br>
            <a:r>
              <a:rPr lang="en" sz="14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# this is a comment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Multi-line comment (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“””</a:t>
            </a:r>
            <a:r>
              <a:rPr lang="en"/>
              <a:t>)</a:t>
            </a:r>
            <a:br>
              <a:rPr lang="en"/>
            </a:b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“””</a:t>
            </a:r>
            <a:br>
              <a:rPr lang="en" sz="14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This is a multi-line comment</a:t>
            </a:r>
            <a:br>
              <a:rPr lang="en" sz="14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... and it continues to the next line!</a:t>
            </a:r>
            <a:br>
              <a:rPr lang="en" sz="14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“””</a:t>
            </a:r>
            <a:endParaRPr sz="14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Operation</a:t>
            </a:r>
            <a:endParaRPr/>
          </a:p>
        </p:txBody>
      </p:sp>
      <p:sp>
        <p:nvSpPr>
          <p:cNvPr id="176" name="Google Shape;176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 (</a:t>
            </a:r>
            <a:r>
              <a:rPr lang="en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2 + 3 = 5</a:t>
            </a:r>
            <a:r>
              <a:rPr lang="en"/>
              <a:t>)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Subtraction (</a:t>
            </a:r>
            <a:r>
              <a:rPr lang="en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2 - 3 = -1</a:t>
            </a:r>
            <a:r>
              <a:rPr lang="en"/>
              <a:t>)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Multiplication (</a:t>
            </a:r>
            <a:r>
              <a:rPr lang="en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2 * 3 = 6</a:t>
            </a:r>
            <a:r>
              <a:rPr lang="en"/>
              <a:t>)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Division (</a:t>
            </a:r>
            <a:r>
              <a:rPr lang="en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2 / 3 = 0.67</a:t>
            </a:r>
            <a:r>
              <a:rPr lang="en"/>
              <a:t>)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Modulo (</a:t>
            </a:r>
            <a:r>
              <a:rPr lang="en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5 % 3 = 2</a:t>
            </a:r>
            <a:r>
              <a:rPr lang="en"/>
              <a:t>)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 (</a:t>
            </a:r>
            <a:r>
              <a:rPr lang="en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3 ** 2 = 9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Operation</a:t>
            </a:r>
            <a:endParaRPr/>
          </a:p>
        </p:txBody>
      </p:sp>
      <p:sp>
        <p:nvSpPr>
          <p:cNvPr id="182" name="Google Shape;182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Comparison Operators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Equality (</a:t>
            </a:r>
            <a:r>
              <a:rPr lang="en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/>
              <a:t>), inequality (</a:t>
            </a:r>
            <a:r>
              <a:rPr lang="en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!=</a:t>
            </a:r>
            <a:r>
              <a:rPr lang="en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Greater than (</a:t>
            </a:r>
            <a:r>
              <a:rPr lang="en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/>
              <a:t>), greater equals (</a:t>
            </a:r>
            <a:r>
              <a:rPr lang="en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&gt;=</a:t>
            </a:r>
            <a:r>
              <a:rPr lang="en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Lesser than (</a:t>
            </a:r>
            <a:r>
              <a:rPr lang="en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/>
              <a:t>), lesser equals (</a:t>
            </a:r>
            <a:r>
              <a:rPr lang="en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en"/>
              <a:t>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Logical Operators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 Mono"/>
              <a:buChar char="○"/>
            </a:pPr>
            <a:r>
              <a:rPr lang="en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/>
              <a:t>, </a:t>
            </a:r>
            <a:r>
              <a:rPr lang="en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endParaRPr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is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is not</a:t>
            </a:r>
            <a:r>
              <a:rPr lang="en"/>
              <a:t>, </a:t>
            </a:r>
            <a:r>
              <a:rPr lang="en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/>
              <a:t>, </a:t>
            </a:r>
            <a:r>
              <a:rPr lang="en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not in</a:t>
            </a:r>
            <a:r>
              <a:rPr lang="en">
                <a:solidFill>
                  <a:schemeClr val="accent3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Conditionals</a:t>
            </a:r>
            <a:endParaRPr dirty="0"/>
          </a:p>
        </p:txBody>
      </p:sp>
      <p:sp>
        <p:nvSpPr>
          <p:cNvPr id="188" name="Google Shape;188;p36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4052100" cy="22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en">
                <a:solidFill>
                  <a:schemeClr val="accent3"/>
                </a:solidFill>
              </a:rPr>
              <a:t>something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chemeClr val="accent2"/>
                </a:solidFill>
              </a:rPr>
              <a:t>Do this</a:t>
            </a:r>
            <a:br>
              <a:rPr lang="en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else: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chemeClr val="accent2"/>
                </a:solidFill>
              </a:rPr>
              <a:t>Do that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89" name="Google Shape;189;p36"/>
          <p:cNvSpPr txBox="1">
            <a:spLocks noGrp="1"/>
          </p:cNvSpPr>
          <p:nvPr>
            <p:ph type="body" idx="1"/>
          </p:nvPr>
        </p:nvSpPr>
        <p:spPr>
          <a:xfrm>
            <a:off x="4780200" y="1381075"/>
            <a:ext cx="4052100" cy="21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en">
                <a:solidFill>
                  <a:schemeClr val="accent3"/>
                </a:solidFill>
              </a:rPr>
              <a:t>something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chemeClr val="accent2"/>
                </a:solidFill>
              </a:rPr>
              <a:t>Do this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elif </a:t>
            </a:r>
            <a:r>
              <a:rPr lang="en">
                <a:solidFill>
                  <a:schemeClr val="accent3"/>
                </a:solidFill>
              </a:rPr>
              <a:t>some-other-thing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chemeClr val="accent2"/>
                </a:solidFill>
              </a:rPr>
              <a:t>Do that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else: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chemeClr val="accent2"/>
                </a:solidFill>
              </a:rPr>
              <a:t>Do the other that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90" name="Google Shape;190;p36"/>
          <p:cNvSpPr txBox="1"/>
          <p:nvPr/>
        </p:nvSpPr>
        <p:spPr>
          <a:xfrm>
            <a:off x="311775" y="4103675"/>
            <a:ext cx="8520600" cy="488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The </a:t>
            </a:r>
            <a:r>
              <a:rPr lang="en" sz="1800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something</a:t>
            </a:r>
            <a:r>
              <a:rPr lang="en" sz="1800" b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here has to be a boolean</a:t>
            </a:r>
            <a:endParaRPr sz="1800" b="1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91" name="Google Shape;191;p36"/>
          <p:cNvGrpSpPr/>
          <p:nvPr/>
        </p:nvGrpSpPr>
        <p:grpSpPr>
          <a:xfrm>
            <a:off x="469550" y="1943250"/>
            <a:ext cx="4825650" cy="1986475"/>
            <a:chOff x="469550" y="1943250"/>
            <a:chExt cx="4825650" cy="1986475"/>
          </a:xfrm>
        </p:grpSpPr>
        <p:sp>
          <p:nvSpPr>
            <p:cNvPr id="192" name="Google Shape;192;p36"/>
            <p:cNvSpPr txBox="1"/>
            <p:nvPr/>
          </p:nvSpPr>
          <p:spPr>
            <a:xfrm>
              <a:off x="469550" y="2983525"/>
              <a:ext cx="2618100" cy="9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Note</a:t>
              </a:r>
              <a:r>
                <a:rPr lang="en" dirty="0">
                  <a:latin typeface="Proxima Nova"/>
                  <a:ea typeface="Proxima Nova"/>
                  <a:cs typeface="Proxima Nova"/>
                  <a:sym typeface="Proxima Nova"/>
                </a:rPr>
                <a:t>: instead of curly braces (like in </a:t>
              </a:r>
              <a:r>
                <a:rPr lang="en-GB" dirty="0">
                  <a:latin typeface="Proxima Nova"/>
                  <a:ea typeface="Proxima Nova"/>
                  <a:cs typeface="Proxima Nova"/>
                  <a:sym typeface="Proxima Nova"/>
                </a:rPr>
                <a:t>C</a:t>
              </a:r>
              <a:r>
                <a:rPr lang="en" dirty="0">
                  <a:latin typeface="Proxima Nova"/>
                  <a:ea typeface="Proxima Nova"/>
                  <a:cs typeface="Proxima Nova"/>
                  <a:sym typeface="Proxima Nova"/>
                </a:rPr>
                <a:t>++) python uses spaces and indentations</a:t>
              </a:r>
              <a:endParaRPr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193" name="Google Shape;193;p36"/>
            <p:cNvCxnSpPr/>
            <p:nvPr/>
          </p:nvCxnSpPr>
          <p:spPr>
            <a:xfrm flipH="1">
              <a:off x="2622500" y="1943250"/>
              <a:ext cx="2672700" cy="109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207" name="Google Shape;207;p38"/>
          <p:cNvSpPr txBox="1">
            <a:spLocks noGrp="1"/>
          </p:cNvSpPr>
          <p:nvPr>
            <p:ph type="body" idx="1"/>
          </p:nvPr>
        </p:nvSpPr>
        <p:spPr>
          <a:xfrm>
            <a:off x="311700" y="1415975"/>
            <a:ext cx="4924800" cy="22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Loop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fruits = [“apple”, “banana”, “orange”]</a:t>
            </a:r>
            <a:endParaRPr sz="14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for fruit in fruits:</a:t>
            </a:r>
            <a:endParaRPr sz="14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print(“I like”, fruit)</a:t>
            </a:r>
            <a:endParaRPr sz="14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8" name="Google Shape;208;p38"/>
          <p:cNvSpPr txBox="1">
            <a:spLocks noGrp="1"/>
          </p:cNvSpPr>
          <p:nvPr>
            <p:ph type="body" idx="1"/>
          </p:nvPr>
        </p:nvSpPr>
        <p:spPr>
          <a:xfrm>
            <a:off x="5480975" y="1464450"/>
            <a:ext cx="3293100" cy="1887000"/>
          </a:xfrm>
          <a:prstGeom prst="rect">
            <a:avLst/>
          </a:prstGeom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Result:</a:t>
            </a:r>
            <a:endParaRPr b="1" u="sng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I like apple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I like banana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I like orange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329</Words>
  <Application>Microsoft Office PowerPoint</Application>
  <PresentationFormat>On-screen Show (16:9)</PresentationFormat>
  <Paragraphs>83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Alfa Slab One</vt:lpstr>
      <vt:lpstr>Calibri</vt:lpstr>
      <vt:lpstr>Roboto Mono</vt:lpstr>
      <vt:lpstr>Proxima Nova</vt:lpstr>
      <vt:lpstr>Arial</vt:lpstr>
      <vt:lpstr>Simple Light</vt:lpstr>
      <vt:lpstr>Gameday</vt:lpstr>
      <vt:lpstr>Fundamentals - I</vt:lpstr>
      <vt:lpstr>Basics (overview) </vt:lpstr>
      <vt:lpstr>Variables</vt:lpstr>
      <vt:lpstr>Data Types</vt:lpstr>
      <vt:lpstr>Comments</vt:lpstr>
      <vt:lpstr>Arithmetic Operation</vt:lpstr>
      <vt:lpstr>Boolean Operation</vt:lpstr>
      <vt:lpstr>Conditionals</vt:lpstr>
      <vt:lpstr>Loops</vt:lpstr>
      <vt:lpstr>For Loop &amp; range function</vt:lpstr>
      <vt:lpstr>Loops</vt:lpstr>
      <vt:lpstr>Loop modifiers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- I</dc:title>
  <cp:lastModifiedBy>Faizan Zafar</cp:lastModifiedBy>
  <cp:revision>3</cp:revision>
  <dcterms:modified xsi:type="dcterms:W3CDTF">2019-07-05T10:57:35Z</dcterms:modified>
</cp:coreProperties>
</file>