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6"/>
  </p:notesMasterIdLst>
  <p:sldIdLst>
    <p:sldId id="256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5143500" type="screen16x9"/>
  <p:notesSz cx="6858000" cy="9144000"/>
  <p:embeddedFontLst>
    <p:embeddedFont>
      <p:font typeface="Alfa Slab One" panose="020B0604020202020204" charset="0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Proxima Nova" panose="020B0604020202020204" charset="0"/>
      <p:regular r:id="rId22"/>
      <p:bold r:id="rId23"/>
      <p:italic r:id="rId24"/>
      <p:boldItalic r:id="rId25"/>
    </p:embeddedFont>
    <p:embeddedFont>
      <p:font typeface="Roboto Mono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c621fe65f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c621fe65f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c621fe65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c621fe65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c621fe65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c621fe65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c621fe65f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c621fe65f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c621fe65f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c621fe65f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c621fe65f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c621fe65f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c621fe65f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c621fe65f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c621fe65f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c621fe65f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c621fe65f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c621fe65f_0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c621fe65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c621fe65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c621fe65f_0_6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c621fe65f_0_6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c621fe65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c621fe65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c621fe65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c621fe65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Google Shape;57;p14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4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5" name="Google Shape;8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6" name="Google Shape;86;p21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5" name="Google Shape;95;p23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5"/>
          <p:cNvSpPr txBox="1">
            <a:spLocks noGrp="1"/>
          </p:cNvSpPr>
          <p:nvPr>
            <p:ph type="ctrTitle"/>
          </p:nvPr>
        </p:nvSpPr>
        <p:spPr>
          <a:xfrm>
            <a:off x="311700" y="1699000"/>
            <a:ext cx="8520600" cy="9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Fundamentals - III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50450"/>
            <a:ext cx="2762250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statement</a:t>
            </a:r>
            <a:endParaRPr/>
          </a:p>
        </p:txBody>
      </p:sp>
      <p:sp>
        <p:nvSpPr>
          <p:cNvPr id="195" name="Google Shape;195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an operation requires pre-work (e.g. opening) and post-work (e.g. closing)</a:t>
            </a:r>
            <a:endParaRPr/>
          </a:p>
        </p:txBody>
      </p:sp>
      <p:pic>
        <p:nvPicPr>
          <p:cNvPr id="196" name="Google Shape;19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200" y="2187275"/>
            <a:ext cx="7963601" cy="185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Errors</a:t>
            </a:r>
            <a:endParaRPr/>
          </a:p>
        </p:txBody>
      </p:sp>
      <p:sp>
        <p:nvSpPr>
          <p:cNvPr id="202" name="Google Shape;202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Syntax error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Wrong code. E.g.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 = 1+2 3 4</a:t>
            </a:r>
            <a:b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Compilation error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Also wrong code, but more subtle (e.g. printing a variable that is not defined)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Runtime error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Errors that happen when the code is run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Sometimes not the fault of the programmer (e.g. user enters text when number is asked)</a:t>
            </a:r>
            <a:endParaRPr/>
          </a:p>
        </p:txBody>
      </p:sp>
      <p:sp>
        <p:nvSpPr>
          <p:cNvPr id="203" name="Google Shape;203;p37"/>
          <p:cNvSpPr txBox="1"/>
          <p:nvPr/>
        </p:nvSpPr>
        <p:spPr>
          <a:xfrm>
            <a:off x="512025" y="4038000"/>
            <a:ext cx="8320200" cy="531000"/>
          </a:xfrm>
          <a:prstGeom prst="rect">
            <a:avLst/>
          </a:prstGeom>
          <a:noFill/>
          <a:ln w="19050" cap="flat" cmpd="sng">
            <a:solidFill>
              <a:srgbClr val="FF57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Errors, when anticipated can be stopped </a:t>
            </a:r>
            <a:r>
              <a:rPr lang="en" sz="1800" b="1">
                <a:solidFill>
                  <a:srgbClr val="FF5722"/>
                </a:solidFill>
                <a:latin typeface="Proxima Nova"/>
                <a:ea typeface="Proxima Nova"/>
                <a:cs typeface="Proxima Nova"/>
                <a:sym typeface="Proxima Nova"/>
              </a:rPr>
              <a:t>before it stops the code</a:t>
            </a:r>
            <a:endParaRPr sz="1800" b="1">
              <a:solidFill>
                <a:srgbClr val="FF572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Try...except</a:t>
            </a:r>
            <a:endParaRPr/>
          </a:p>
        </p:txBody>
      </p:sp>
      <p:sp>
        <p:nvSpPr>
          <p:cNvPr id="209" name="Google Shape;209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0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error, until it stops the program is called an Exception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Exceptions can be created by an user if necessary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Exceptions can be stopped using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try...except</a:t>
            </a:r>
            <a:r>
              <a:rPr lang="en"/>
              <a:t> blocks.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/>
              <a:t> and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finally</a:t>
            </a:r>
            <a:r>
              <a:rPr lang="en"/>
              <a:t> blocks are optional but useful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10" name="Google Shape;21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650" y="2725763"/>
            <a:ext cx="4102340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2575" y="1100300"/>
            <a:ext cx="3673549" cy="306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Try...except</a:t>
            </a:r>
            <a:endParaRPr/>
          </a:p>
        </p:txBody>
      </p:sp>
      <p:sp>
        <p:nvSpPr>
          <p:cNvPr id="217" name="Google Shape;217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18" name="Google Shape;21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600" y="1222375"/>
            <a:ext cx="6362700" cy="3276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9" name="Google Shape;219;p39"/>
          <p:cNvCxnSpPr/>
          <p:nvPr/>
        </p:nvCxnSpPr>
        <p:spPr>
          <a:xfrm rot="10800000" flipH="1">
            <a:off x="3525975" y="1698850"/>
            <a:ext cx="3002400" cy="96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0" name="Google Shape;220;p39"/>
          <p:cNvSpPr txBox="1"/>
          <p:nvPr/>
        </p:nvSpPr>
        <p:spPr>
          <a:xfrm>
            <a:off x="6621375" y="1361525"/>
            <a:ext cx="20133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5722"/>
                </a:solidFill>
                <a:latin typeface="Proxima Nova"/>
                <a:ea typeface="Proxima Nova"/>
                <a:cs typeface="Proxima Nova"/>
                <a:sym typeface="Proxima Nova"/>
              </a:rPr>
              <a:t>List a only has 3 elements</a:t>
            </a:r>
            <a:endParaRPr>
              <a:solidFill>
                <a:srgbClr val="FF572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21" name="Google Shape;221;p39"/>
          <p:cNvCxnSpPr/>
          <p:nvPr/>
        </p:nvCxnSpPr>
        <p:spPr>
          <a:xfrm>
            <a:off x="4387100" y="3444500"/>
            <a:ext cx="2525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2" name="Google Shape;222;p39"/>
          <p:cNvSpPr txBox="1"/>
          <p:nvPr/>
        </p:nvSpPr>
        <p:spPr>
          <a:xfrm>
            <a:off x="6982125" y="3130325"/>
            <a:ext cx="16524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5722"/>
                </a:solidFill>
                <a:latin typeface="Proxima Nova"/>
                <a:ea typeface="Proxima Nova"/>
                <a:cs typeface="Proxima Nova"/>
                <a:sym typeface="Proxima Nova"/>
              </a:rPr>
              <a:t>Program stops execution and comes here</a:t>
            </a:r>
            <a:endParaRPr>
              <a:solidFill>
                <a:srgbClr val="FF572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23" name="Google Shape;223;p39"/>
          <p:cNvCxnSpPr/>
          <p:nvPr/>
        </p:nvCxnSpPr>
        <p:spPr>
          <a:xfrm>
            <a:off x="6027900" y="4387100"/>
            <a:ext cx="861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4" name="Google Shape;224;p39"/>
          <p:cNvSpPr txBox="1"/>
          <p:nvPr/>
        </p:nvSpPr>
        <p:spPr>
          <a:xfrm>
            <a:off x="6982125" y="4089800"/>
            <a:ext cx="14313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5722"/>
                </a:solidFill>
                <a:latin typeface="Proxima Nova"/>
                <a:ea typeface="Proxima Nova"/>
                <a:cs typeface="Proxima Nova"/>
                <a:sym typeface="Proxima Nova"/>
              </a:rPr>
              <a:t>Program resumes again (optional)</a:t>
            </a:r>
            <a:endParaRPr>
              <a:solidFill>
                <a:srgbClr val="FF572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Recap...</a:t>
            </a:r>
            <a:endParaRPr/>
          </a:p>
        </p:txBody>
      </p:sp>
      <p:sp>
        <p:nvSpPr>
          <p:cNvPr id="125" name="Google Shape;125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Variables</a:t>
            </a:r>
            <a:r>
              <a:rPr lang="en"/>
              <a:t> are non-persistent data storage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be numbers, text, containers and more.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Python variables are weakly typed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Arithmetic operators</a:t>
            </a:r>
            <a:r>
              <a:rPr lang="en"/>
              <a:t> are used for numeric calculation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Addition (+), subtraction (-), multiplication (*), division (/), power(**), modulo (%) etc.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Boolean operators</a:t>
            </a:r>
            <a:r>
              <a:rPr lang="en"/>
              <a:t> are used for comparison and logic calculation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Examples of comparison operators: Equality (==), inequality (!=), greater than (&gt;), less than (&lt;) etc.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Examples of logical operators: and, not, or, in etc.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Recap...</a:t>
            </a:r>
            <a:endParaRPr/>
          </a:p>
        </p:txBody>
      </p:sp>
      <p:sp>
        <p:nvSpPr>
          <p:cNvPr id="131" name="Google Shape;131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819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Conditionals </a:t>
            </a:r>
            <a:r>
              <a:rPr lang="en"/>
              <a:t>help in branching decisions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Loops</a:t>
            </a:r>
            <a:r>
              <a:rPr lang="en"/>
              <a:t> are used for repetitive tasks</a:t>
            </a:r>
            <a:endParaRPr/>
          </a:p>
          <a:p>
            <a:pPr marL="13716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Examples of loops are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for </a:t>
            </a:r>
            <a:r>
              <a:rPr lang="en"/>
              <a:t>and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13716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continue </a:t>
            </a:r>
            <a:r>
              <a:rPr lang="en"/>
              <a:t>and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break </a:t>
            </a:r>
            <a:r>
              <a:rPr lang="en"/>
              <a:t>statements are loop modifiers</a:t>
            </a:r>
            <a:endParaRPr/>
          </a:p>
        </p:txBody>
      </p:sp>
      <p:sp>
        <p:nvSpPr>
          <p:cNvPr id="132" name="Google Shape;132;p28"/>
          <p:cNvSpPr txBox="1"/>
          <p:nvPr/>
        </p:nvSpPr>
        <p:spPr>
          <a:xfrm>
            <a:off x="4663800" y="1152475"/>
            <a:ext cx="4052100" cy="13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if </a:t>
            </a:r>
            <a:r>
              <a:rPr lang="en" sz="1800">
                <a:solidFill>
                  <a:srgbClr val="FF5722"/>
                </a:solidFill>
                <a:latin typeface="Proxima Nova"/>
                <a:ea typeface="Proxima Nova"/>
                <a:cs typeface="Proxima Nova"/>
                <a:sym typeface="Proxima Nova"/>
              </a:rPr>
              <a:t>something</a:t>
            </a:r>
            <a:r>
              <a:rPr lang="en" sz="18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br>
              <a:rPr lang="en" sz="18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>
                <a:solidFill>
                  <a:srgbClr val="607D8B"/>
                </a:solidFill>
                <a:latin typeface="Proxima Nova"/>
                <a:ea typeface="Proxima Nova"/>
                <a:cs typeface="Proxima Nova"/>
                <a:sym typeface="Proxima Nova"/>
              </a:rPr>
              <a:t>Do this</a:t>
            </a:r>
            <a:br>
              <a:rPr lang="en" sz="1800">
                <a:solidFill>
                  <a:srgbClr val="607D8B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else:</a:t>
            </a:r>
            <a:br>
              <a:rPr lang="en" sz="18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>
                <a:solidFill>
                  <a:srgbClr val="607D8B"/>
                </a:solidFill>
                <a:latin typeface="Proxima Nova"/>
                <a:ea typeface="Proxima Nova"/>
                <a:cs typeface="Proxima Nova"/>
                <a:sym typeface="Proxima Nova"/>
              </a:rPr>
              <a:t>Do that</a:t>
            </a:r>
            <a:endParaRPr sz="1800">
              <a:solidFill>
                <a:srgbClr val="607D8B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3" name="Google Shape;13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3800" y="2597300"/>
            <a:ext cx="3819300" cy="254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Recap...</a:t>
            </a:r>
            <a:endParaRPr/>
          </a:p>
        </p:txBody>
      </p:sp>
      <p:sp>
        <p:nvSpPr>
          <p:cNvPr id="139" name="Google Shape;139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b="1"/>
              <a:t>Functions </a:t>
            </a:r>
            <a:r>
              <a:rPr lang="en"/>
              <a:t>are modular code-blocks for a specific purpose</a:t>
            </a: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0" name="Google Shape;14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5900" y="1955525"/>
            <a:ext cx="6259525" cy="234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Recap...</a:t>
            </a:r>
            <a:endParaRPr/>
          </a:p>
        </p:txBody>
      </p:sp>
      <p:sp>
        <p:nvSpPr>
          <p:cNvPr id="146" name="Google Shape;146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Modules </a:t>
            </a:r>
            <a:r>
              <a:rPr lang="en"/>
              <a:t>and </a:t>
            </a:r>
            <a:r>
              <a:rPr lang="en" b="1"/>
              <a:t>packages</a:t>
            </a:r>
            <a:endParaRPr b="1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b="1"/>
              <a:t>Modules</a:t>
            </a:r>
            <a:r>
              <a:rPr lang="en" sz="1800"/>
              <a:t> are simply python files other than the </a:t>
            </a:r>
            <a:r>
              <a:rPr lang="en" sz="1800" i="1"/>
              <a:t>calling </a:t>
            </a:r>
            <a:r>
              <a:rPr lang="en" sz="1800"/>
              <a:t>file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b="1"/>
              <a:t>Packages</a:t>
            </a:r>
            <a:r>
              <a:rPr lang="en" sz="1800"/>
              <a:t> are folders containing python modules</a:t>
            </a:r>
            <a:br>
              <a:rPr lang="en" sz="1800"/>
            </a:b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Import statements </a:t>
            </a:r>
            <a:r>
              <a:rPr lang="en"/>
              <a:t>are used to fetch modules and packages in the current program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47" name="Google Shape;147;p30"/>
          <p:cNvSpPr txBox="1"/>
          <p:nvPr/>
        </p:nvSpPr>
        <p:spPr>
          <a:xfrm>
            <a:off x="311700" y="3298675"/>
            <a:ext cx="3801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How can i use import?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8" name="Google Shape;148;p30"/>
          <p:cNvPicPr preferRelativeResize="0"/>
          <p:nvPr/>
        </p:nvPicPr>
        <p:blipFill rotWithShape="1">
          <a:blip r:embed="rId3">
            <a:alphaModFix/>
          </a:blip>
          <a:srcRect l="20375" t="16472" b="17690"/>
          <a:stretch/>
        </p:blipFill>
        <p:spPr>
          <a:xfrm>
            <a:off x="835625" y="3763150"/>
            <a:ext cx="1516800" cy="23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0"/>
          <p:cNvSpPr txBox="1"/>
          <p:nvPr/>
        </p:nvSpPr>
        <p:spPr>
          <a:xfrm>
            <a:off x="311700" y="4038150"/>
            <a:ext cx="3801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How to use math functions now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0" name="Google Shape;150;p30"/>
          <p:cNvPicPr preferRelativeResize="0"/>
          <p:nvPr/>
        </p:nvPicPr>
        <p:blipFill rotWithShape="1">
          <a:blip r:embed="rId4">
            <a:alphaModFix/>
          </a:blip>
          <a:srcRect t="19548" b="19554"/>
          <a:stretch/>
        </p:blipFill>
        <p:spPr>
          <a:xfrm>
            <a:off x="835625" y="4554400"/>
            <a:ext cx="1905000" cy="23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30"/>
          <p:cNvSpPr txBox="1"/>
          <p:nvPr/>
        </p:nvSpPr>
        <p:spPr>
          <a:xfrm>
            <a:off x="4235825" y="3720175"/>
            <a:ext cx="127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OR</a:t>
            </a:r>
            <a:endParaRPr sz="30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52" name="Google Shape;152;p30"/>
          <p:cNvSpPr txBox="1"/>
          <p:nvPr/>
        </p:nvSpPr>
        <p:spPr>
          <a:xfrm>
            <a:off x="5030700" y="3393425"/>
            <a:ext cx="3801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How can i use import?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3" name="Google Shape;153;p30"/>
          <p:cNvPicPr preferRelativeResize="0"/>
          <p:nvPr/>
        </p:nvPicPr>
        <p:blipFill rotWithShape="1">
          <a:blip r:embed="rId5">
            <a:alphaModFix/>
          </a:blip>
          <a:srcRect l="17328" t="5396" b="5396"/>
          <a:stretch/>
        </p:blipFill>
        <p:spPr>
          <a:xfrm>
            <a:off x="5741425" y="3857900"/>
            <a:ext cx="1574950" cy="23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30"/>
          <p:cNvSpPr txBox="1"/>
          <p:nvPr/>
        </p:nvSpPr>
        <p:spPr>
          <a:xfrm>
            <a:off x="5030700" y="4132900"/>
            <a:ext cx="3801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How to use math functions now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5" name="Google Shape;155;p30"/>
          <p:cNvPicPr preferRelativeResize="0"/>
          <p:nvPr/>
        </p:nvPicPr>
        <p:blipFill rotWithShape="1">
          <a:blip r:embed="rId6">
            <a:alphaModFix/>
          </a:blip>
          <a:srcRect t="8883"/>
          <a:stretch/>
        </p:blipFill>
        <p:spPr>
          <a:xfrm>
            <a:off x="5706725" y="4717200"/>
            <a:ext cx="1381125" cy="3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Handling</a:t>
            </a:r>
            <a:endParaRPr/>
          </a:p>
        </p:txBody>
      </p:sp>
      <p:sp>
        <p:nvSpPr>
          <p:cNvPr id="167" name="Google Shape;167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Open/Create files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file = </a:t>
            </a:r>
            <a:r>
              <a:rPr lang="en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Open(“filename.txt”, “r”)</a:t>
            </a:r>
            <a:r>
              <a:rPr lang="en"/>
              <a:t> to open a file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“r”</a:t>
            </a:r>
            <a:r>
              <a:rPr lang="en"/>
              <a:t> here means </a:t>
            </a:r>
            <a:r>
              <a:rPr lang="en" b="1"/>
              <a:t>Read</a:t>
            </a:r>
            <a:r>
              <a:rPr lang="en"/>
              <a:t>. </a:t>
            </a:r>
            <a:r>
              <a:rPr lang="en" b="1"/>
              <a:t>“w”</a:t>
            </a:r>
            <a:r>
              <a:rPr lang="en"/>
              <a:t> for </a:t>
            </a:r>
            <a:r>
              <a:rPr lang="en" b="1"/>
              <a:t>Write</a:t>
            </a:r>
            <a:r>
              <a:rPr lang="en"/>
              <a:t> and </a:t>
            </a:r>
            <a:r>
              <a:rPr lang="en" b="1"/>
              <a:t>“a”</a:t>
            </a:r>
            <a:r>
              <a:rPr lang="en"/>
              <a:t> for </a:t>
            </a:r>
            <a:r>
              <a:rPr lang="en" b="1"/>
              <a:t>Append</a:t>
            </a:r>
            <a:r>
              <a:rPr lang="en"/>
              <a:t> also works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 file doesn’t exist, opening it in </a:t>
            </a:r>
            <a:r>
              <a:rPr lang="en" b="1"/>
              <a:t>“w” </a:t>
            </a:r>
            <a:r>
              <a:rPr lang="en"/>
              <a:t>mode will create the file</a:t>
            </a:r>
            <a:br>
              <a:rPr lang="en"/>
            </a:b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Close file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Always close an opened file, otherwise written data can be lost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file.close()</a:t>
            </a:r>
            <a:r>
              <a:rPr lang="en"/>
              <a:t> - closes the file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Handling</a:t>
            </a:r>
            <a:endParaRPr/>
          </a:p>
        </p:txBody>
      </p:sp>
      <p:sp>
        <p:nvSpPr>
          <p:cNvPr id="173" name="Google Shape;173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 from file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file.read()</a:t>
            </a:r>
            <a:r>
              <a:rPr lang="en"/>
              <a:t> - reads the whole file and returns it as a string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file.read(5)</a:t>
            </a:r>
            <a:r>
              <a:rPr lang="en"/>
              <a:t> - reads first 5 characters and returns it as a string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file.readline()</a:t>
            </a:r>
            <a:r>
              <a:rPr lang="en"/>
              <a:t>- reads one line of the file and returns it</a:t>
            </a:r>
            <a:br>
              <a:rPr lang="en"/>
            </a:b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to File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file.write(“Hello world!”)</a:t>
            </a:r>
            <a:r>
              <a:rPr lang="en"/>
              <a:t> - write a string to the file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Handling</a:t>
            </a:r>
            <a:endParaRPr/>
          </a:p>
        </p:txBody>
      </p:sp>
      <p:sp>
        <p:nvSpPr>
          <p:cNvPr id="179" name="Google Shape;179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52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b="1">
                <a:solidFill>
                  <a:schemeClr val="dk1"/>
                </a:solidFill>
              </a:rPr>
              <a:t>sample_file.txt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80" name="Google Shape;180;p34"/>
          <p:cNvSpPr txBox="1">
            <a:spLocks noGrp="1"/>
          </p:cNvSpPr>
          <p:nvPr>
            <p:ph type="body" idx="1"/>
          </p:nvPr>
        </p:nvSpPr>
        <p:spPr>
          <a:xfrm>
            <a:off x="3956550" y="1152475"/>
            <a:ext cx="4875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b="1">
                <a:solidFill>
                  <a:schemeClr val="dk1"/>
                </a:solidFill>
              </a:rPr>
              <a:t>file_handling.py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81" name="Google Shape;18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7247" y="1633288"/>
            <a:ext cx="5034500" cy="227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225" y="1790400"/>
            <a:ext cx="3805100" cy="195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4"/>
          <p:cNvSpPr txBox="1"/>
          <p:nvPr/>
        </p:nvSpPr>
        <p:spPr>
          <a:xfrm>
            <a:off x="749250" y="4247450"/>
            <a:ext cx="7645500" cy="437700"/>
          </a:xfrm>
          <a:prstGeom prst="rect">
            <a:avLst/>
          </a:prstGeom>
          <a:noFill/>
          <a:ln w="19050" cap="flat" cmpd="sng">
            <a:solidFill>
              <a:srgbClr val="FF57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Output&gt; This is line 1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File Handling</a:t>
            </a:r>
            <a:endParaRPr dirty="0"/>
          </a:p>
        </p:txBody>
      </p:sp>
      <p:sp>
        <p:nvSpPr>
          <p:cNvPr id="189" name="Google Shape;189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Filenames can either be </a:t>
            </a:r>
            <a:r>
              <a:rPr lang="en" i="1"/>
              <a:t>relative</a:t>
            </a:r>
            <a:r>
              <a:rPr lang="en"/>
              <a:t> of </a:t>
            </a:r>
            <a:r>
              <a:rPr lang="en" i="1"/>
              <a:t>absolute</a:t>
            </a:r>
            <a:endParaRPr i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Relative filenames are relative to the calling python file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Absolute filenames contain the entire file-path e.g. </a:t>
            </a:r>
            <a:r>
              <a:rPr lang="en" i="1"/>
              <a:t>c:\some-folder\some-file.txt</a:t>
            </a:r>
            <a:br>
              <a:rPr lang="en" i="1"/>
            </a:br>
            <a:endParaRPr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file.readline()</a:t>
            </a:r>
            <a:r>
              <a:rPr lang="en"/>
              <a:t> reads a file and goes to the next line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Calling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file.readline()</a:t>
            </a:r>
            <a:r>
              <a:rPr lang="en"/>
              <a:t> second time returns the second line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file.write()</a:t>
            </a:r>
            <a:r>
              <a:rPr lang="en"/>
              <a:t> overwrites any previous information in the file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Adding a </a:t>
            </a:r>
            <a:r>
              <a:rPr lang="en" b="1"/>
              <a:t>“+”</a:t>
            </a:r>
            <a:r>
              <a:rPr lang="en"/>
              <a:t> after </a:t>
            </a:r>
            <a:r>
              <a:rPr lang="en" b="1"/>
              <a:t>“r”</a:t>
            </a:r>
            <a:r>
              <a:rPr lang="en"/>
              <a:t> or </a:t>
            </a:r>
            <a:r>
              <a:rPr lang="en" b="1"/>
              <a:t>“w”</a:t>
            </a:r>
            <a:r>
              <a:rPr lang="en"/>
              <a:t> allows both read and write (e.g. </a:t>
            </a:r>
            <a:r>
              <a:rPr lang="en" b="1"/>
              <a:t>“r+”</a:t>
            </a:r>
            <a:r>
              <a:rPr lang="en"/>
              <a:t>, </a:t>
            </a:r>
            <a:r>
              <a:rPr lang="en" b="1"/>
              <a:t>“w+”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448</Words>
  <Application>Microsoft Office PowerPoint</Application>
  <PresentationFormat>On-screen Show (16:9)</PresentationFormat>
  <Paragraphs>78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Alfa Slab One</vt:lpstr>
      <vt:lpstr>Roboto Mono</vt:lpstr>
      <vt:lpstr>Calibri</vt:lpstr>
      <vt:lpstr>Proxima Nova</vt:lpstr>
      <vt:lpstr>Arial</vt:lpstr>
      <vt:lpstr>Gameday</vt:lpstr>
      <vt:lpstr>Gameday</vt:lpstr>
      <vt:lpstr>Fundamentals - III</vt:lpstr>
      <vt:lpstr>Recap...</vt:lpstr>
      <vt:lpstr>Recap...</vt:lpstr>
      <vt:lpstr>Recap...</vt:lpstr>
      <vt:lpstr>Recap...</vt:lpstr>
      <vt:lpstr>File Handling</vt:lpstr>
      <vt:lpstr>File Handling</vt:lpstr>
      <vt:lpstr>File Handling</vt:lpstr>
      <vt:lpstr>File Handling</vt:lpstr>
      <vt:lpstr>With statement</vt:lpstr>
      <vt:lpstr>Errors</vt:lpstr>
      <vt:lpstr>Try...except</vt:lpstr>
      <vt:lpstr>Try...except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- III</dc:title>
  <cp:lastModifiedBy>Faizan Zafar</cp:lastModifiedBy>
  <cp:revision>1</cp:revision>
  <dcterms:modified xsi:type="dcterms:W3CDTF">2019-07-04T21:17:52Z</dcterms:modified>
</cp:coreProperties>
</file>