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5143500" type="screen16x9"/>
  <p:notesSz cx="6858000" cy="9144000"/>
  <p:embeddedFontLst>
    <p:embeddedFont>
      <p:font typeface="Alfa Slab On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3FB4C-8B8A-4294-8CF8-CD0F42AC142E}">
  <a:tblStyle styleId="{8BF3FB4C-8B8A-4294-8CF8-CD0F42AC14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8f8b30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8f8b30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8f8b30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8f8b30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8f8b301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8f8b301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b899c523470c5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b899c523470c5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8f8b30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4c8f8b30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8f8b30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4c8f8b30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8f8b301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8f8b301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8f8b30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8f8b30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8f8b301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8f8b301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8f8b301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8f8b301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000"/>
              <a:t>Object Oriented Programming - 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13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311700" y="781200"/>
            <a:ext cx="85206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Difference: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25" y="1116000"/>
            <a:ext cx="2070200" cy="34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025" y="1188850"/>
            <a:ext cx="2465345" cy="337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755750" y="4648475"/>
            <a:ext cx="1523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648500" y="4648475"/>
            <a:ext cx="1523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6"/>
          <p:cNvCxnSpPr>
            <a:stCxn id="198" idx="3"/>
            <a:endCxn id="202" idx="1"/>
          </p:cNvCxnSpPr>
          <p:nvPr/>
        </p:nvCxnSpPr>
        <p:spPr>
          <a:xfrm rot="10800000" flipH="1">
            <a:off x="6602370" y="1326413"/>
            <a:ext cx="907800" cy="15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36"/>
          <p:cNvSpPr txBox="1"/>
          <p:nvPr/>
        </p:nvSpPr>
        <p:spPr>
          <a:xfrm>
            <a:off x="7510275" y="804400"/>
            <a:ext cx="9078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class only has behavior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6"/>
          <p:cNvCxnSpPr/>
          <p:nvPr/>
        </p:nvCxnSpPr>
        <p:spPr>
          <a:xfrm rot="10800000" flipH="1">
            <a:off x="4987325" y="3539950"/>
            <a:ext cx="2499000" cy="4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6"/>
          <p:cNvSpPr txBox="1"/>
          <p:nvPr/>
        </p:nvSpPr>
        <p:spPr>
          <a:xfrm>
            <a:off x="7510275" y="2980500"/>
            <a:ext cx="11757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the </a:t>
            </a: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which is used to create the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6"/>
          <p:cNvCxnSpPr/>
          <p:nvPr/>
        </p:nvCxnSpPr>
        <p:spPr>
          <a:xfrm rot="10800000">
            <a:off x="4029400" y="3706675"/>
            <a:ext cx="2499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36"/>
          <p:cNvSpPr txBox="1"/>
          <p:nvPr/>
        </p:nvSpPr>
        <p:spPr>
          <a:xfrm>
            <a:off x="3538575" y="3152850"/>
            <a:ext cx="9078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/>
              <a:t>Dog </a:t>
            </a:r>
            <a:r>
              <a:rPr lang="en" dirty="0">
                <a:solidFill>
                  <a:schemeClr val="accent3"/>
                </a:solidFill>
              </a:rPr>
              <a:t>class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21" y="2044550"/>
            <a:ext cx="3834959" cy="2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311700" y="1378575"/>
            <a:ext cx="85206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libri"/>
              <a:buChar char="●"/>
            </a:pPr>
            <a:r>
              <a:rPr lang="en" sz="30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○"/>
            </a:pPr>
            <a:r>
              <a:rPr lang="en" sz="18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Parent-child relationship in classes</a:t>
            </a:r>
            <a:endParaRPr sz="18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 b="42922"/>
          <a:stretch/>
        </p:blipFill>
        <p:spPr>
          <a:xfrm>
            <a:off x="2733774" y="2571750"/>
            <a:ext cx="3676452" cy="20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Inheritance ⇒ is_a </a:t>
            </a:r>
            <a:r>
              <a:rPr lang="en-GB" dirty="0"/>
              <a:t>relationship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Composition ⇒	has_a </a:t>
            </a:r>
            <a:r>
              <a:rPr lang="en-GB" dirty="0"/>
              <a:t>relationship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1129375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File Handling</a:t>
            </a:r>
            <a:endParaRPr sz="180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2635475"/>
            <a:ext cx="8520600" cy="22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from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file.read()</a:t>
            </a:r>
            <a:r>
              <a:rPr lang="en"/>
              <a:t> - reads the whole file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file.read(5)</a:t>
            </a:r>
            <a:r>
              <a:rPr lang="en"/>
              <a:t> - reads first 5 characters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- reads one line of the file and returns 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to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file.write(“Hello world!”)</a:t>
            </a:r>
            <a:r>
              <a:rPr lang="en"/>
              <a:t> - write a string to the file</a:t>
            </a:r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32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337050" y="1836600"/>
            <a:ext cx="8469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 file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file.open(‘secret.txt’, ‘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’)</a:t>
            </a:r>
            <a:endParaRPr/>
          </a:p>
        </p:txBody>
      </p:sp>
      <p:cxnSp>
        <p:nvCxnSpPr>
          <p:cNvPr id="128" name="Google Shape;128;p27"/>
          <p:cNvCxnSpPr/>
          <p:nvPr/>
        </p:nvCxnSpPr>
        <p:spPr>
          <a:xfrm rot="10800000" flipH="1">
            <a:off x="4113350" y="1195825"/>
            <a:ext cx="1613700" cy="11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9" name="Google Shape;129;p27"/>
          <p:cNvGraphicFramePr/>
          <p:nvPr/>
        </p:nvGraphicFramePr>
        <p:xfrm>
          <a:off x="5833000" y="675160"/>
          <a:ext cx="1277900" cy="1371480"/>
        </p:xfrm>
        <a:graphic>
          <a:graphicData uri="http://schemas.openxmlformats.org/drawingml/2006/table">
            <a:tbl>
              <a:tblPr>
                <a:noFill/>
                <a:tableStyleId>{8BF3FB4C-8B8A-4294-8CF8-CD0F42AC142E}</a:tableStyleId>
              </a:tblPr>
              <a:tblGrid>
                <a:gridCol w="57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1129375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File Handling</a:t>
            </a:r>
            <a:endParaRPr sz="1800"/>
          </a:p>
        </p:txBody>
      </p:sp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1700" y="32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337050" y="1836600"/>
            <a:ext cx="8469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Closing a file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file.close()</a:t>
            </a:r>
            <a:endParaRPr sz="2400"/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b="34158"/>
          <a:stretch/>
        </p:blipFill>
        <p:spPr>
          <a:xfrm>
            <a:off x="590200" y="3474875"/>
            <a:ext cx="7963601" cy="1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4226250" y="2799675"/>
            <a:ext cx="691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OR</a:t>
            </a:r>
            <a:endParaRPr sz="1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33977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 error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Wrong code. E.g.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1+2 3 4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Compilation error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wrong code, but more subtle (e.g. printing a variable that is not defined)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Runtime error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that happen when the code is run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not the fault of the programmer (e.g. user enters text when number is asked)</a:t>
            </a:r>
            <a:endParaRPr/>
          </a:p>
        </p:txBody>
      </p:sp>
      <p:sp>
        <p:nvSpPr>
          <p:cNvPr id="153" name="Google Shape;153;p30"/>
          <p:cNvSpPr txBox="1"/>
          <p:nvPr/>
        </p:nvSpPr>
        <p:spPr>
          <a:xfrm>
            <a:off x="512025" y="4038000"/>
            <a:ext cx="8320200" cy="5310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Errors, when anticipated can be stopped </a:t>
            </a:r>
            <a:r>
              <a:rPr lang="en" sz="1800" b="1" i="0" u="none" strike="noStrike" cap="none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it stops the code</a:t>
            </a:r>
            <a:endParaRPr sz="1800" b="1" i="0" u="none" strike="noStrike" cap="none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877243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Errors</a:t>
            </a:r>
            <a:endParaRPr sz="180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776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Recap...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66600" y="715170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Try...except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8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50" y="1152475"/>
            <a:ext cx="3803173" cy="3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Programming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style of writing computer </a:t>
            </a:r>
            <a:r>
              <a:rPr lang="en">
                <a:solidFill>
                  <a:schemeClr val="accent3"/>
                </a:solidFill>
              </a:rPr>
              <a:t>programs </a:t>
            </a:r>
            <a:r>
              <a:rPr lang="en"/>
              <a:t>or </a:t>
            </a:r>
            <a:r>
              <a:rPr lang="en">
                <a:solidFill>
                  <a:schemeClr val="accent3"/>
                </a:solidFill>
              </a:rPr>
              <a:t>softwares </a:t>
            </a:r>
            <a:r>
              <a:rPr lang="en">
                <a:solidFill>
                  <a:srgbClr val="666666"/>
                </a:solidFill>
              </a:rPr>
              <a:t>using just functions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have seen that so far (e.g add(2,6), sayhi() etc)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 large applications just </a:t>
            </a:r>
            <a:r>
              <a:rPr lang="en">
                <a:solidFill>
                  <a:schemeClr val="accent3"/>
                </a:solidFill>
              </a:rPr>
              <a:t>functions </a:t>
            </a:r>
            <a:r>
              <a:rPr lang="en">
                <a:solidFill>
                  <a:srgbClr val="666666"/>
                </a:solidFill>
              </a:rPr>
              <a:t>makes things complicated to handle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So we also need another approach...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different style of writing computer </a:t>
            </a:r>
            <a:r>
              <a:rPr lang="en">
                <a:solidFill>
                  <a:schemeClr val="accent3"/>
                </a:solidFill>
              </a:rPr>
              <a:t>programs </a:t>
            </a:r>
            <a:r>
              <a:rPr lang="en"/>
              <a:t>or </a:t>
            </a:r>
            <a:r>
              <a:rPr lang="en">
                <a:solidFill>
                  <a:schemeClr val="accent3"/>
                </a:solidFill>
              </a:rPr>
              <a:t>softwares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Mimics real life objects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21" y="2044550"/>
            <a:ext cx="3834959" cy="2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Classes </a:t>
            </a:r>
            <a:r>
              <a:rPr lang="en"/>
              <a:t>and </a:t>
            </a:r>
            <a:r>
              <a:rPr lang="en">
                <a:solidFill>
                  <a:schemeClr val="accent3"/>
                </a:solidFill>
              </a:rPr>
              <a:t>Objects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75" y="1867200"/>
            <a:ext cx="20764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 rotWithShape="1">
          <a:blip r:embed="rId4">
            <a:alphaModFix/>
          </a:blip>
          <a:srcRect t="5043" b="5052"/>
          <a:stretch/>
        </p:blipFill>
        <p:spPr>
          <a:xfrm>
            <a:off x="1193425" y="1915775"/>
            <a:ext cx="3333751" cy="224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(OOP)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311700" y="1732575"/>
            <a:ext cx="8520600" cy="15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A class consists of:</a:t>
            </a:r>
            <a:endParaRPr>
              <a:solidFill>
                <a:srgbClr val="666666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b="1">
                <a:solidFill>
                  <a:schemeClr val="accent3"/>
                </a:solidFill>
              </a:rPr>
              <a:t>Properties </a:t>
            </a:r>
            <a:r>
              <a:rPr lang="en"/>
              <a:t>⇒ Variables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chemeClr val="accent3"/>
                </a:solidFill>
              </a:rPr>
              <a:t>Behavior </a:t>
            </a:r>
            <a:r>
              <a:rPr lang="en"/>
              <a:t>⇒ Methods or functions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295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Proxima Nova</vt:lpstr>
      <vt:lpstr>Calibri</vt:lpstr>
      <vt:lpstr>Alfa Slab One</vt:lpstr>
      <vt:lpstr>Roboto Mono</vt:lpstr>
      <vt:lpstr>Arial</vt:lpstr>
      <vt:lpstr>Gameday</vt:lpstr>
      <vt:lpstr>Gameday</vt:lpstr>
      <vt:lpstr>Object Oriented Programming - I</vt:lpstr>
      <vt:lpstr>File Handling</vt:lpstr>
      <vt:lpstr>File Handling</vt:lpstr>
      <vt:lpstr>Errors</vt:lpstr>
      <vt:lpstr>Recap...</vt:lpstr>
      <vt:lpstr>Procedural Programming</vt:lpstr>
      <vt:lpstr>Object oriented Programming (OOP)</vt:lpstr>
      <vt:lpstr>Object oriented Programming (OOP)</vt:lpstr>
      <vt:lpstr>Object oriented Programming (OOP)</vt:lpstr>
      <vt:lpstr>Object oriented Programming (OOP)</vt:lpstr>
      <vt:lpstr>Object oriented Programming (OOP)</vt:lpstr>
      <vt:lpstr>Object oriented Programming (OOP)</vt:lpstr>
      <vt:lpstr>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- I</dc:title>
  <cp:lastModifiedBy>Faizan Zafar</cp:lastModifiedBy>
  <cp:revision>5</cp:revision>
  <dcterms:modified xsi:type="dcterms:W3CDTF">2019-07-05T11:06:46Z</dcterms:modified>
</cp:coreProperties>
</file>