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7" r:id="rId1"/>
  </p:sldMasterIdLst>
  <p:sldIdLst>
    <p:sldId id="256" r:id="rId2"/>
    <p:sldId id="265" r:id="rId3"/>
    <p:sldId id="261" r:id="rId4"/>
    <p:sldId id="262" r:id="rId5"/>
    <p:sldId id="272" r:id="rId6"/>
    <p:sldId id="263" r:id="rId7"/>
    <p:sldId id="264" r:id="rId8"/>
    <p:sldId id="268" r:id="rId9"/>
    <p:sldId id="270" r:id="rId10"/>
    <p:sldId id="27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A890CA2-06EB-44EF-B371-859E599FE5D1}" type="datetimeFigureOut">
              <a:rPr lang="en-US" smtClean="0"/>
              <a:t>10/11/2020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03FCB-8AB7-43EB-8BBC-46DEFCF1BCA7}" type="slidenum">
              <a:rPr lang="en-US" smtClean="0"/>
              <a:t>‹#›</a:t>
            </a:fld>
            <a:endParaRPr lang="en-US"/>
          </a:p>
        </p:txBody>
      </p:sp>
    </p:spTree>
    <p:extLst>
      <p:ext uri="{BB962C8B-B14F-4D97-AF65-F5344CB8AC3E}">
        <p14:creationId xmlns:p14="http://schemas.microsoft.com/office/powerpoint/2010/main" val="419714165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890CA2-06EB-44EF-B371-859E599FE5D1}" type="datetimeFigureOut">
              <a:rPr lang="en-US" smtClean="0"/>
              <a:t>10/11/2020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03FCB-8AB7-43EB-8BBC-46DEFCF1BCA7}" type="slidenum">
              <a:rPr lang="en-US" smtClean="0"/>
              <a:t>‹#›</a:t>
            </a:fld>
            <a:endParaRPr lang="en-US"/>
          </a:p>
        </p:txBody>
      </p:sp>
    </p:spTree>
    <p:extLst>
      <p:ext uri="{BB962C8B-B14F-4D97-AF65-F5344CB8AC3E}">
        <p14:creationId xmlns:p14="http://schemas.microsoft.com/office/powerpoint/2010/main" val="2687813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890CA2-06EB-44EF-B371-859E599FE5D1}" type="datetimeFigureOut">
              <a:rPr lang="en-US" smtClean="0"/>
              <a:t>10/11/2020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03FCB-8AB7-43EB-8BBC-46DEFCF1BCA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365465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890CA2-06EB-44EF-B371-859E599FE5D1}" type="datetimeFigureOut">
              <a:rPr lang="en-US" smtClean="0"/>
              <a:t>10/11/2020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03FCB-8AB7-43EB-8BBC-46DEFCF1BCA7}" type="slidenum">
              <a:rPr lang="en-US" smtClean="0"/>
              <a:t>‹#›</a:t>
            </a:fld>
            <a:endParaRPr lang="en-US"/>
          </a:p>
        </p:txBody>
      </p:sp>
    </p:spTree>
    <p:extLst>
      <p:ext uri="{BB962C8B-B14F-4D97-AF65-F5344CB8AC3E}">
        <p14:creationId xmlns:p14="http://schemas.microsoft.com/office/powerpoint/2010/main" val="1477320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890CA2-06EB-44EF-B371-859E599FE5D1}" type="datetimeFigureOut">
              <a:rPr lang="en-US" smtClean="0"/>
              <a:t>10/11/2020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03FCB-8AB7-43EB-8BBC-46DEFCF1BCA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23851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890CA2-06EB-44EF-B371-859E599FE5D1}" type="datetimeFigureOut">
              <a:rPr lang="en-US" smtClean="0"/>
              <a:t>10/11/2020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03FCB-8AB7-43EB-8BBC-46DEFCF1BCA7}" type="slidenum">
              <a:rPr lang="en-US" smtClean="0"/>
              <a:t>‹#›</a:t>
            </a:fld>
            <a:endParaRPr lang="en-US"/>
          </a:p>
        </p:txBody>
      </p:sp>
    </p:spTree>
    <p:extLst>
      <p:ext uri="{BB962C8B-B14F-4D97-AF65-F5344CB8AC3E}">
        <p14:creationId xmlns:p14="http://schemas.microsoft.com/office/powerpoint/2010/main" val="2387285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890CA2-06EB-44EF-B371-859E599FE5D1}" type="datetimeFigureOut">
              <a:rPr lang="en-US" smtClean="0"/>
              <a:t>10/11/2020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03FCB-8AB7-43EB-8BBC-46DEFCF1BCA7}" type="slidenum">
              <a:rPr lang="en-US" smtClean="0"/>
              <a:t>‹#›</a:t>
            </a:fld>
            <a:endParaRPr lang="en-US"/>
          </a:p>
        </p:txBody>
      </p:sp>
    </p:spTree>
    <p:extLst>
      <p:ext uri="{BB962C8B-B14F-4D97-AF65-F5344CB8AC3E}">
        <p14:creationId xmlns:p14="http://schemas.microsoft.com/office/powerpoint/2010/main" val="19924580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890CA2-06EB-44EF-B371-859E599FE5D1}" type="datetimeFigureOut">
              <a:rPr lang="en-US" smtClean="0"/>
              <a:t>10/11/2020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03FCB-8AB7-43EB-8BBC-46DEFCF1BCA7}" type="slidenum">
              <a:rPr lang="en-US" smtClean="0"/>
              <a:t>‹#›</a:t>
            </a:fld>
            <a:endParaRPr lang="en-US"/>
          </a:p>
        </p:txBody>
      </p:sp>
    </p:spTree>
    <p:extLst>
      <p:ext uri="{BB962C8B-B14F-4D97-AF65-F5344CB8AC3E}">
        <p14:creationId xmlns:p14="http://schemas.microsoft.com/office/powerpoint/2010/main" val="2807260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890CA2-06EB-44EF-B371-859E599FE5D1}" type="datetimeFigureOut">
              <a:rPr lang="en-US" smtClean="0"/>
              <a:t>10/11/2020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03FCB-8AB7-43EB-8BBC-46DEFCF1BCA7}" type="slidenum">
              <a:rPr lang="en-US" smtClean="0"/>
              <a:t>‹#›</a:t>
            </a:fld>
            <a:endParaRPr lang="en-US"/>
          </a:p>
        </p:txBody>
      </p:sp>
    </p:spTree>
    <p:extLst>
      <p:ext uri="{BB962C8B-B14F-4D97-AF65-F5344CB8AC3E}">
        <p14:creationId xmlns:p14="http://schemas.microsoft.com/office/powerpoint/2010/main" val="1795705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890CA2-06EB-44EF-B371-859E599FE5D1}" type="datetimeFigureOut">
              <a:rPr lang="en-US" smtClean="0"/>
              <a:t>10/11/2020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03FCB-8AB7-43EB-8BBC-46DEFCF1BCA7}" type="slidenum">
              <a:rPr lang="en-US" smtClean="0"/>
              <a:t>‹#›</a:t>
            </a:fld>
            <a:endParaRPr lang="en-US"/>
          </a:p>
        </p:txBody>
      </p:sp>
    </p:spTree>
    <p:extLst>
      <p:ext uri="{BB962C8B-B14F-4D97-AF65-F5344CB8AC3E}">
        <p14:creationId xmlns:p14="http://schemas.microsoft.com/office/powerpoint/2010/main" val="1611007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A890CA2-06EB-44EF-B371-859E599FE5D1}" type="datetimeFigureOut">
              <a:rPr lang="en-US" smtClean="0"/>
              <a:t>10/11/2020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103FCB-8AB7-43EB-8BBC-46DEFCF1BCA7}" type="slidenum">
              <a:rPr lang="en-US" smtClean="0"/>
              <a:t>‹#›</a:t>
            </a:fld>
            <a:endParaRPr lang="en-US"/>
          </a:p>
        </p:txBody>
      </p:sp>
    </p:spTree>
    <p:extLst>
      <p:ext uri="{BB962C8B-B14F-4D97-AF65-F5344CB8AC3E}">
        <p14:creationId xmlns:p14="http://schemas.microsoft.com/office/powerpoint/2010/main" val="1918432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A890CA2-06EB-44EF-B371-859E599FE5D1}" type="datetimeFigureOut">
              <a:rPr lang="en-US" smtClean="0"/>
              <a:t>10/11/2020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103FCB-8AB7-43EB-8BBC-46DEFCF1BCA7}" type="slidenum">
              <a:rPr lang="en-US" smtClean="0"/>
              <a:t>‹#›</a:t>
            </a:fld>
            <a:endParaRPr lang="en-US"/>
          </a:p>
        </p:txBody>
      </p:sp>
    </p:spTree>
    <p:extLst>
      <p:ext uri="{BB962C8B-B14F-4D97-AF65-F5344CB8AC3E}">
        <p14:creationId xmlns:p14="http://schemas.microsoft.com/office/powerpoint/2010/main" val="1426453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A890CA2-06EB-44EF-B371-859E599FE5D1}" type="datetimeFigureOut">
              <a:rPr lang="en-US" smtClean="0"/>
              <a:t>10/11/2020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103FCB-8AB7-43EB-8BBC-46DEFCF1BCA7}" type="slidenum">
              <a:rPr lang="en-US" smtClean="0"/>
              <a:t>‹#›</a:t>
            </a:fld>
            <a:endParaRPr lang="en-US"/>
          </a:p>
        </p:txBody>
      </p:sp>
    </p:spTree>
    <p:extLst>
      <p:ext uri="{BB962C8B-B14F-4D97-AF65-F5344CB8AC3E}">
        <p14:creationId xmlns:p14="http://schemas.microsoft.com/office/powerpoint/2010/main" val="2866868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890CA2-06EB-44EF-B371-859E599FE5D1}" type="datetimeFigureOut">
              <a:rPr lang="en-US" smtClean="0"/>
              <a:t>10/11/2020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103FCB-8AB7-43EB-8BBC-46DEFCF1BCA7}" type="slidenum">
              <a:rPr lang="en-US" smtClean="0"/>
              <a:t>‹#›</a:t>
            </a:fld>
            <a:endParaRPr lang="en-US"/>
          </a:p>
        </p:txBody>
      </p:sp>
    </p:spTree>
    <p:extLst>
      <p:ext uri="{BB962C8B-B14F-4D97-AF65-F5344CB8AC3E}">
        <p14:creationId xmlns:p14="http://schemas.microsoft.com/office/powerpoint/2010/main" val="83532855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890CA2-06EB-44EF-B371-859E599FE5D1}" type="datetimeFigureOut">
              <a:rPr lang="en-US" smtClean="0"/>
              <a:t>10/11/2020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103FCB-8AB7-43EB-8BBC-46DEFCF1BCA7}" type="slidenum">
              <a:rPr lang="en-US" smtClean="0"/>
              <a:t>‹#›</a:t>
            </a:fld>
            <a:endParaRPr lang="en-US"/>
          </a:p>
        </p:txBody>
      </p:sp>
    </p:spTree>
    <p:extLst>
      <p:ext uri="{BB962C8B-B14F-4D97-AF65-F5344CB8AC3E}">
        <p14:creationId xmlns:p14="http://schemas.microsoft.com/office/powerpoint/2010/main" val="109211735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A890CA2-06EB-44EF-B371-859E599FE5D1}" type="datetimeFigureOut">
              <a:rPr lang="en-US" smtClean="0"/>
              <a:t>10/11/2020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103FCB-8AB7-43EB-8BBC-46DEFCF1BCA7}" type="slidenum">
              <a:rPr lang="en-US" smtClean="0"/>
              <a:t>‹#›</a:t>
            </a:fld>
            <a:endParaRPr lang="en-US"/>
          </a:p>
        </p:txBody>
      </p:sp>
    </p:spTree>
    <p:extLst>
      <p:ext uri="{BB962C8B-B14F-4D97-AF65-F5344CB8AC3E}">
        <p14:creationId xmlns:p14="http://schemas.microsoft.com/office/powerpoint/2010/main" val="1319671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A890CA2-06EB-44EF-B371-859E599FE5D1}" type="datetimeFigureOut">
              <a:rPr lang="en-US" smtClean="0"/>
              <a:t>10/11/2020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B103FCB-8AB7-43EB-8BBC-46DEFCF1BCA7}" type="slidenum">
              <a:rPr lang="en-US" smtClean="0"/>
              <a:t>‹#›</a:t>
            </a:fld>
            <a:endParaRPr lang="en-US"/>
          </a:p>
        </p:txBody>
      </p:sp>
    </p:spTree>
    <p:extLst>
      <p:ext uri="{BB962C8B-B14F-4D97-AF65-F5344CB8AC3E}">
        <p14:creationId xmlns:p14="http://schemas.microsoft.com/office/powerpoint/2010/main" val="1895116513"/>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 id="2147483879" r:id="rId12"/>
    <p:sldLayoutId id="2147483880" r:id="rId13"/>
    <p:sldLayoutId id="2147483881" r:id="rId14"/>
    <p:sldLayoutId id="2147483882" r:id="rId15"/>
    <p:sldLayoutId id="214748388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Flu Shot Learning Predict H1N1 and Seasonal Flu Vaccine</a:t>
            </a:r>
            <a:endParaRPr lang="en-US" dirty="0"/>
          </a:p>
        </p:txBody>
      </p:sp>
      <p:sp>
        <p:nvSpPr>
          <p:cNvPr id="3" name="Subtitle 2"/>
          <p:cNvSpPr>
            <a:spLocks noGrp="1"/>
          </p:cNvSpPr>
          <p:nvPr>
            <p:ph type="subTitle" idx="1"/>
          </p:nvPr>
        </p:nvSpPr>
        <p:spPr/>
        <p:txBody>
          <a:bodyPr/>
          <a:lstStyle/>
          <a:p>
            <a:endParaRPr lang="en-US" dirty="0" smtClean="0"/>
          </a:p>
          <a:p>
            <a:r>
              <a:rPr lang="en-US" dirty="0" smtClean="0"/>
              <a:t>Name : </a:t>
            </a:r>
            <a:r>
              <a:rPr lang="en-US" dirty="0" err="1" smtClean="0"/>
              <a:t>Faiza</a:t>
            </a:r>
            <a:r>
              <a:rPr lang="en-US" dirty="0" smtClean="0"/>
              <a:t> </a:t>
            </a:r>
            <a:r>
              <a:rPr lang="en-US" dirty="0" err="1" smtClean="0"/>
              <a:t>A.Qadir</a:t>
            </a:r>
            <a:endParaRPr lang="en-US" dirty="0"/>
          </a:p>
        </p:txBody>
      </p:sp>
    </p:spTree>
    <p:extLst>
      <p:ext uri="{BB962C8B-B14F-4D97-AF65-F5344CB8AC3E}">
        <p14:creationId xmlns:p14="http://schemas.microsoft.com/office/powerpoint/2010/main" val="38677943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0100" y="2582091"/>
            <a:ext cx="8596668" cy="1320800"/>
          </a:xfrm>
        </p:spPr>
        <p:txBody>
          <a:bodyPr/>
          <a:lstStyle/>
          <a:p>
            <a:pPr algn="ctr"/>
            <a:r>
              <a:rPr lang="en-US" dirty="0" smtClean="0"/>
              <a:t>Thank You</a:t>
            </a:r>
            <a:endParaRPr lang="en-US" dirty="0"/>
          </a:p>
        </p:txBody>
      </p:sp>
    </p:spTree>
    <p:extLst>
      <p:ext uri="{BB962C8B-B14F-4D97-AF65-F5344CB8AC3E}">
        <p14:creationId xmlns:p14="http://schemas.microsoft.com/office/powerpoint/2010/main" val="512102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The H1N1 Flu, which emerged in the USA in 2009 and spread to the rest of the world, has had a huge impact on the lives of people around the </a:t>
            </a:r>
            <a:r>
              <a:rPr lang="en-US" dirty="0" smtClean="0"/>
              <a:t>world</a:t>
            </a:r>
            <a:endParaRPr lang="en-US" dirty="0"/>
          </a:p>
          <a:p>
            <a:r>
              <a:rPr lang="en-US" dirty="0"/>
              <a:t>Vaccination was the first and most important step to be taken, as it is seasonally circulating around the </a:t>
            </a:r>
            <a:r>
              <a:rPr lang="en-US" dirty="0" smtClean="0"/>
              <a:t>world</a:t>
            </a:r>
            <a:endParaRPr lang="en-US" dirty="0"/>
          </a:p>
          <a:p>
            <a:r>
              <a:rPr lang="en-US" dirty="0"/>
              <a:t>This is why a vaccination campaign was organized by the United States government and monitored by the National 2009 H1N1 Flu Survey (NHFS</a:t>
            </a:r>
            <a:r>
              <a:rPr lang="en-US" dirty="0" smtClean="0"/>
              <a:t>)</a:t>
            </a:r>
            <a:endParaRPr lang="en-US" dirty="0"/>
          </a:p>
          <a:p>
            <a:r>
              <a:rPr lang="en-US" dirty="0"/>
              <a:t>In this </a:t>
            </a:r>
            <a:r>
              <a:rPr lang="en-US" dirty="0" smtClean="0"/>
              <a:t>analysis, </a:t>
            </a:r>
            <a:r>
              <a:rPr lang="en-US" dirty="0"/>
              <a:t>we use the data from the survey to </a:t>
            </a:r>
            <a:r>
              <a:rPr lang="en-US" dirty="0" smtClean="0"/>
              <a:t>predicts </a:t>
            </a:r>
            <a:r>
              <a:rPr lang="en-US" dirty="0"/>
              <a:t>how likely </a:t>
            </a:r>
            <a:r>
              <a:rPr lang="en-US" dirty="0" smtClean="0"/>
              <a:t>people age-wise, racisms-wise, education-wise </a:t>
            </a:r>
            <a:r>
              <a:rPr lang="en-US" dirty="0"/>
              <a:t>got H1N1 </a:t>
            </a:r>
            <a:r>
              <a:rPr lang="en-US" dirty="0" smtClean="0"/>
              <a:t>flu </a:t>
            </a:r>
            <a:r>
              <a:rPr lang="en-US" dirty="0"/>
              <a:t>vaccine</a:t>
            </a:r>
            <a:r>
              <a:rPr lang="en-US" dirty="0" smtClean="0"/>
              <a:t>.</a:t>
            </a:r>
          </a:p>
          <a:p>
            <a:r>
              <a:rPr lang="en-US" dirty="0" smtClean="0"/>
              <a:t>Also find the seasonal and H1N1 flu vaccine Mean and Median </a:t>
            </a:r>
            <a:endParaRPr lang="en-US" dirty="0"/>
          </a:p>
        </p:txBody>
      </p:sp>
    </p:spTree>
    <p:extLst>
      <p:ext uri="{BB962C8B-B14F-4D97-AF65-F5344CB8AC3E}">
        <p14:creationId xmlns:p14="http://schemas.microsoft.com/office/powerpoint/2010/main" val="16554213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Dataset Used</a:t>
            </a:r>
            <a:endParaRPr lang="en-US" dirty="0"/>
          </a:p>
        </p:txBody>
      </p:sp>
      <p:sp>
        <p:nvSpPr>
          <p:cNvPr id="3" name="Content Placeholder 2"/>
          <p:cNvSpPr>
            <a:spLocks noGrp="1"/>
          </p:cNvSpPr>
          <p:nvPr>
            <p:ph idx="1"/>
          </p:nvPr>
        </p:nvSpPr>
        <p:spPr/>
        <p:txBody>
          <a:bodyPr>
            <a:normAutofit/>
          </a:bodyPr>
          <a:lstStyle/>
          <a:p>
            <a:r>
              <a:rPr lang="en-US" dirty="0"/>
              <a:t>The data set used is from the National 2009 H1N1 Flu Survey (NHFS</a:t>
            </a:r>
            <a:r>
              <a:rPr lang="en-US" dirty="0" smtClean="0"/>
              <a:t>)</a:t>
            </a:r>
          </a:p>
          <a:p>
            <a:r>
              <a:rPr lang="en-US" dirty="0"/>
              <a:t>The survey has been carried out by the Centers for Disease Control and Prevention (CDC) since the 2010-11 influenza </a:t>
            </a:r>
            <a:r>
              <a:rPr lang="en-US" dirty="0" smtClean="0"/>
              <a:t>season</a:t>
            </a:r>
          </a:p>
          <a:p>
            <a:r>
              <a:rPr lang="en-US" dirty="0"/>
              <a:t>Its main purpose was to monitor and evaluate H1N1 flu vaccine efforts among adults and </a:t>
            </a:r>
            <a:r>
              <a:rPr lang="en-US" dirty="0" smtClean="0"/>
              <a:t>children</a:t>
            </a:r>
            <a:endParaRPr lang="pt-BR" dirty="0"/>
          </a:p>
          <a:p>
            <a:r>
              <a:rPr lang="en-US" dirty="0"/>
              <a:t>It provides us with details such as the H1N1 and seasonal influenza vaccination status of adults and children, as well as influenza vaccination status, views on the safety and efficacy of influenza vaccine, recent respiratory illnesses and pneumococcal vaccination status</a:t>
            </a:r>
            <a:endParaRPr lang="en-IN" dirty="0"/>
          </a:p>
        </p:txBody>
      </p:sp>
    </p:spTree>
    <p:extLst>
      <p:ext uri="{BB962C8B-B14F-4D97-AF65-F5344CB8AC3E}">
        <p14:creationId xmlns:p14="http://schemas.microsoft.com/office/powerpoint/2010/main" val="42283657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a:t>
            </a:r>
            <a:endParaRPr lang="en-US" dirty="0"/>
          </a:p>
        </p:txBody>
      </p:sp>
      <p:sp>
        <p:nvSpPr>
          <p:cNvPr id="3" name="Content Placeholder 2"/>
          <p:cNvSpPr>
            <a:spLocks noGrp="1"/>
          </p:cNvSpPr>
          <p:nvPr>
            <p:ph idx="1"/>
          </p:nvPr>
        </p:nvSpPr>
        <p:spPr/>
        <p:txBody>
          <a:bodyPr>
            <a:normAutofit/>
          </a:bodyPr>
          <a:lstStyle/>
          <a:p>
            <a:r>
              <a:rPr lang="en-US" dirty="0" smtClean="0"/>
              <a:t>We have received multiple sources of data which contain null values and missing values</a:t>
            </a:r>
          </a:p>
          <a:p>
            <a:r>
              <a:rPr lang="en-US" dirty="0" smtClean="0"/>
              <a:t>This data need to be prepared for analysis by elimination all the garbage from provided data</a:t>
            </a:r>
          </a:p>
          <a:p>
            <a:r>
              <a:rPr lang="en-US" dirty="0" smtClean="0"/>
              <a:t>Also data need to be categorized</a:t>
            </a:r>
          </a:p>
          <a:p>
            <a:r>
              <a:rPr lang="en-US" dirty="0" smtClean="0"/>
              <a:t>After performing all the basic cleaning of data, we will merge the data to get a </a:t>
            </a:r>
            <a:r>
              <a:rPr lang="en-US" dirty="0" err="1" smtClean="0"/>
              <a:t>train_test_data</a:t>
            </a:r>
            <a:endParaRPr lang="en-US" dirty="0" smtClean="0"/>
          </a:p>
        </p:txBody>
      </p:sp>
    </p:spTree>
    <p:extLst>
      <p:ext uri="{BB962C8B-B14F-4D97-AF65-F5344CB8AC3E}">
        <p14:creationId xmlns:p14="http://schemas.microsoft.com/office/powerpoint/2010/main" val="34686085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Train_Test_Data</a:t>
            </a:r>
            <a:r>
              <a:rPr lang="en-US" dirty="0" smtClean="0"/>
              <a:t> Sample</a:t>
            </a:r>
            <a:endParaRPr lang="en-US" dirty="0"/>
          </a:p>
        </p:txBody>
      </p:sp>
      <p:pic>
        <p:nvPicPr>
          <p:cNvPr id="4" name="Content Placeholder 3"/>
          <p:cNvPicPr>
            <a:picLocks noGrp="1" noChangeAspect="1"/>
          </p:cNvPicPr>
          <p:nvPr>
            <p:ph idx="1"/>
          </p:nvPr>
        </p:nvPicPr>
        <p:blipFill rotWithShape="1">
          <a:blip r:embed="rId2"/>
          <a:srcRect t="28808" b="7247"/>
          <a:stretch/>
        </p:blipFill>
        <p:spPr>
          <a:xfrm>
            <a:off x="783771" y="1930400"/>
            <a:ext cx="8360229" cy="3830321"/>
          </a:xfrm>
          <a:prstGeom prst="rect">
            <a:avLst/>
          </a:prstGeom>
        </p:spPr>
      </p:pic>
    </p:spTree>
    <p:extLst>
      <p:ext uri="{BB962C8B-B14F-4D97-AF65-F5344CB8AC3E}">
        <p14:creationId xmlns:p14="http://schemas.microsoft.com/office/powerpoint/2010/main" val="19288374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0716" y="1096707"/>
            <a:ext cx="8770571" cy="744398"/>
          </a:xfrm>
        </p:spPr>
        <p:txBody>
          <a:bodyPr>
            <a:normAutofit/>
          </a:bodyPr>
          <a:lstStyle/>
          <a:p>
            <a:r>
              <a:rPr lang="en-US" dirty="0" smtClean="0"/>
              <a:t>Create Graphs</a:t>
            </a:r>
            <a:endParaRPr lang="en-US" dirty="0"/>
          </a:p>
        </p:txBody>
      </p:sp>
      <p:sp>
        <p:nvSpPr>
          <p:cNvPr id="3" name="Content Placeholder 2"/>
          <p:cNvSpPr>
            <a:spLocks noGrp="1"/>
          </p:cNvSpPr>
          <p:nvPr>
            <p:ph idx="1"/>
          </p:nvPr>
        </p:nvSpPr>
        <p:spPr>
          <a:xfrm>
            <a:off x="838200" y="1690688"/>
            <a:ext cx="10515600" cy="4814615"/>
          </a:xfrm>
        </p:spPr>
        <p:txBody>
          <a:bodyPr>
            <a:normAutofit/>
          </a:bodyPr>
          <a:lstStyle/>
          <a:p>
            <a:r>
              <a:rPr lang="en-US" dirty="0" smtClean="0"/>
              <a:t>With the help of graphs, we will differentiate between H1N1 and Seasonal Vaccine</a:t>
            </a:r>
          </a:p>
          <a:p>
            <a:r>
              <a:rPr lang="en-US" dirty="0" smtClean="0"/>
              <a:t>How many people got the seasonal vaccine and how many people got the H1N1 vaccine</a:t>
            </a:r>
          </a:p>
          <a:p>
            <a:r>
              <a:rPr lang="en-US" dirty="0" smtClean="0"/>
              <a:t>Only </a:t>
            </a:r>
            <a:r>
              <a:rPr lang="en-US" dirty="0"/>
              <a:t>about 20% of people have received the H1N1 flu vaccine.</a:t>
            </a:r>
            <a:endParaRPr lang="en-US" dirty="0" smtClean="0"/>
          </a:p>
          <a:p>
            <a:endParaRPr lang="en-US" dirty="0"/>
          </a:p>
        </p:txBody>
      </p:sp>
      <p:pic>
        <p:nvPicPr>
          <p:cNvPr id="6" name="Picture 5"/>
          <p:cNvPicPr>
            <a:picLocks noChangeAspect="1"/>
          </p:cNvPicPr>
          <p:nvPr/>
        </p:nvPicPr>
        <p:blipFill>
          <a:blip r:embed="rId2"/>
          <a:stretch>
            <a:fillRect/>
          </a:stretch>
        </p:blipFill>
        <p:spPr>
          <a:xfrm>
            <a:off x="1865947" y="2956561"/>
            <a:ext cx="6448425" cy="3505200"/>
          </a:xfrm>
          <a:prstGeom prst="rect">
            <a:avLst/>
          </a:prstGeom>
        </p:spPr>
      </p:pic>
    </p:spTree>
    <p:extLst>
      <p:ext uri="{BB962C8B-B14F-4D97-AF65-F5344CB8AC3E}">
        <p14:creationId xmlns:p14="http://schemas.microsoft.com/office/powerpoint/2010/main" val="20110135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with different Parameters</a:t>
            </a:r>
            <a:endParaRPr lang="en-US" dirty="0"/>
          </a:p>
        </p:txBody>
      </p:sp>
      <p:sp>
        <p:nvSpPr>
          <p:cNvPr id="3" name="Content Placeholder 2"/>
          <p:cNvSpPr>
            <a:spLocks noGrp="1"/>
          </p:cNvSpPr>
          <p:nvPr>
            <p:ph idx="1"/>
          </p:nvPr>
        </p:nvSpPr>
        <p:spPr>
          <a:xfrm>
            <a:off x="677334" y="1564641"/>
            <a:ext cx="9117826" cy="4248330"/>
          </a:xfrm>
        </p:spPr>
        <p:txBody>
          <a:bodyPr>
            <a:normAutofit/>
          </a:bodyPr>
          <a:lstStyle/>
          <a:p>
            <a:pPr lvl="1"/>
            <a:r>
              <a:rPr lang="en-US" sz="1800" dirty="0"/>
              <a:t>It turned out that H1N1 flu has an interesting relationship with different parameters: While we know something about causality from this analysis, risk factors appear to be reflected in vaccination rates</a:t>
            </a:r>
          </a:p>
          <a:p>
            <a:pPr lvl="1"/>
            <a:r>
              <a:rPr lang="en-US" sz="1800" dirty="0"/>
              <a:t>Following parameters are used in analysis to compare the vaccine </a:t>
            </a:r>
          </a:p>
          <a:p>
            <a:pPr lvl="2"/>
            <a:r>
              <a:rPr lang="en-US" sz="1800" dirty="0"/>
              <a:t>By age</a:t>
            </a:r>
          </a:p>
          <a:p>
            <a:pPr lvl="2"/>
            <a:r>
              <a:rPr lang="en-US" sz="1800" dirty="0"/>
              <a:t>By </a:t>
            </a:r>
            <a:r>
              <a:rPr lang="en-US" sz="1800" dirty="0" err="1"/>
              <a:t>Racisim</a:t>
            </a:r>
            <a:endParaRPr lang="en-US" sz="1800" dirty="0"/>
          </a:p>
          <a:p>
            <a:pPr lvl="2"/>
            <a:r>
              <a:rPr lang="en-US" sz="1800" dirty="0"/>
              <a:t>By Education</a:t>
            </a:r>
          </a:p>
          <a:p>
            <a:pPr lvl="2"/>
            <a:r>
              <a:rPr lang="en-US" sz="1800" dirty="0"/>
              <a:t>By Income</a:t>
            </a:r>
          </a:p>
        </p:txBody>
      </p:sp>
    </p:spTree>
    <p:extLst>
      <p:ext uri="{BB962C8B-B14F-4D97-AF65-F5344CB8AC3E}">
        <p14:creationId xmlns:p14="http://schemas.microsoft.com/office/powerpoint/2010/main" val="35303170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 and Median of Seasonal and H1N1 Vaccine</a:t>
            </a:r>
            <a:endParaRPr lang="en-US" dirty="0"/>
          </a:p>
        </p:txBody>
      </p:sp>
      <p:sp>
        <p:nvSpPr>
          <p:cNvPr id="3" name="Content Placeholder 2"/>
          <p:cNvSpPr>
            <a:spLocks noGrp="1"/>
          </p:cNvSpPr>
          <p:nvPr>
            <p:ph idx="1"/>
          </p:nvPr>
        </p:nvSpPr>
        <p:spPr/>
        <p:txBody>
          <a:bodyPr>
            <a:normAutofit/>
          </a:bodyPr>
          <a:lstStyle/>
          <a:p>
            <a:r>
              <a:rPr lang="en-US" dirty="0" smtClean="0"/>
              <a:t>Probability </a:t>
            </a:r>
            <a:r>
              <a:rPr lang="en-US" dirty="0"/>
              <a:t>has a stronger association with seasonal vaccine, but h1n1_vaccine is much less so </a:t>
            </a:r>
            <a:r>
              <a:rPr lang="en-US" dirty="0" err="1"/>
              <a:t>so</a:t>
            </a:r>
            <a:r>
              <a:rPr lang="en-US" dirty="0"/>
              <a:t> far. We see a particularly strong correlation with </a:t>
            </a:r>
            <a:r>
              <a:rPr lang="en-US" dirty="0" err="1"/>
              <a:t>age_group</a:t>
            </a:r>
            <a:r>
              <a:rPr lang="en-US" dirty="0"/>
              <a:t> with seasonal vaccine, but not with </a:t>
            </a:r>
            <a:r>
              <a:rPr lang="en-US" dirty="0" smtClean="0"/>
              <a:t>h1n1_vaccine</a:t>
            </a:r>
          </a:p>
          <a:p>
            <a:r>
              <a:rPr lang="en-US" dirty="0" smtClean="0"/>
              <a:t>With </a:t>
            </a:r>
            <a:r>
              <a:rPr lang="en-US" dirty="0"/>
              <a:t>seasonal flu, it seems, people are acting appropriately by the fact that people are more affected and </a:t>
            </a:r>
            <a:endParaRPr lang="en-US" dirty="0" smtClean="0"/>
          </a:p>
          <a:p>
            <a:r>
              <a:rPr lang="en-US" dirty="0" smtClean="0"/>
              <a:t>The </a:t>
            </a:r>
            <a:r>
              <a:rPr lang="en-US" dirty="0"/>
              <a:t>risk of flu-related complications is higher with </a:t>
            </a:r>
            <a:r>
              <a:rPr lang="en-US" dirty="0" smtClean="0"/>
              <a:t>age, </a:t>
            </a:r>
            <a:r>
              <a:rPr lang="en-US" dirty="0" err="1" smtClean="0"/>
              <a:t>impoverty</a:t>
            </a:r>
            <a:r>
              <a:rPr lang="en-US" dirty="0" smtClean="0"/>
              <a:t>, </a:t>
            </a:r>
            <a:r>
              <a:rPr lang="en-US" dirty="0" err="1" smtClean="0"/>
              <a:t>racisim</a:t>
            </a:r>
            <a:endParaRPr lang="en-US" dirty="0"/>
          </a:p>
          <a:p>
            <a:r>
              <a:rPr lang="en-US" dirty="0" smtClean="0"/>
              <a:t>It </a:t>
            </a:r>
            <a:r>
              <a:rPr lang="en-US" dirty="0"/>
              <a:t>turned out that H1N1 flu has an interesting relationship with age: Even if older people had a higher risk of complications, they were less likely to become infected! While we know something about causality from this analysis, risk factors appear to be reflected in vaccination rates</a:t>
            </a:r>
          </a:p>
        </p:txBody>
      </p:sp>
    </p:spTree>
    <p:extLst>
      <p:ext uri="{BB962C8B-B14F-4D97-AF65-F5344CB8AC3E}">
        <p14:creationId xmlns:p14="http://schemas.microsoft.com/office/powerpoint/2010/main" val="39410032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Future Research Scope and Conclusion</a:t>
            </a:r>
            <a:endParaRPr lang="en-US" dirty="0"/>
          </a:p>
        </p:txBody>
      </p:sp>
      <p:sp>
        <p:nvSpPr>
          <p:cNvPr id="3" name="Content Placeholder 2"/>
          <p:cNvSpPr>
            <a:spLocks noGrp="1"/>
          </p:cNvSpPr>
          <p:nvPr>
            <p:ph idx="1"/>
          </p:nvPr>
        </p:nvSpPr>
        <p:spPr/>
        <p:txBody>
          <a:bodyPr>
            <a:normAutofit/>
          </a:bodyPr>
          <a:lstStyle/>
          <a:p>
            <a:pPr algn="just">
              <a:spcBef>
                <a:spcPts val="0"/>
              </a:spcBef>
            </a:pPr>
            <a:r>
              <a:rPr lang="en-US" dirty="0"/>
              <a:t>In the future, with advances in technology, the quality and quantity of data may increase, resulting in better performance and analysis of the problem. More information about the seasons, especially the non-epidemic seasons, can be of great help in analyzing this project</a:t>
            </a:r>
            <a:r>
              <a:rPr lang="en-US" dirty="0" smtClean="0"/>
              <a:t>.</a:t>
            </a:r>
          </a:p>
          <a:p>
            <a:pPr algn="just">
              <a:spcBef>
                <a:spcPts val="0"/>
              </a:spcBef>
            </a:pPr>
            <a:r>
              <a:rPr lang="en-US" dirty="0" smtClean="0"/>
              <a:t>It </a:t>
            </a:r>
            <a:r>
              <a:rPr lang="en-US" dirty="0"/>
              <a:t>has been observed that </a:t>
            </a:r>
            <a:r>
              <a:rPr lang="en-US" dirty="0" err="1"/>
              <a:t>hyperparameter</a:t>
            </a:r>
            <a:r>
              <a:rPr lang="en-US" dirty="0"/>
              <a:t> tuning yielded better results for H1N1 flu vaccination prediction. </a:t>
            </a:r>
          </a:p>
          <a:p>
            <a:pPr algn="just">
              <a:spcBef>
                <a:spcPts val="0"/>
              </a:spcBef>
            </a:pPr>
            <a:r>
              <a:rPr lang="en-US" dirty="0"/>
              <a:t>For Seasonal flu vaccination prediction </a:t>
            </a:r>
            <a:r>
              <a:rPr lang="en-US" dirty="0" err="1"/>
              <a:t>hyperparameter</a:t>
            </a:r>
            <a:r>
              <a:rPr lang="en-US" dirty="0"/>
              <a:t> tuning didn’t obtain expected </a:t>
            </a:r>
            <a:r>
              <a:rPr lang="en-US" dirty="0" smtClean="0"/>
              <a:t>accuracy.</a:t>
            </a:r>
            <a:endParaRPr lang="en-US" dirty="0"/>
          </a:p>
          <a:p>
            <a:pPr marL="0" indent="0" algn="just">
              <a:spcBef>
                <a:spcPts val="0"/>
              </a:spcBef>
              <a:buNone/>
            </a:pPr>
            <a:endParaRPr lang="en-IN" dirty="0"/>
          </a:p>
        </p:txBody>
      </p:sp>
    </p:spTree>
    <p:extLst>
      <p:ext uri="{BB962C8B-B14F-4D97-AF65-F5344CB8AC3E}">
        <p14:creationId xmlns:p14="http://schemas.microsoft.com/office/powerpoint/2010/main" val="300893231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334</TotalTime>
  <Words>594</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Flu Shot Learning Predict H1N1 and Seasonal Flu Vaccine</vt:lpstr>
      <vt:lpstr>Introduction</vt:lpstr>
      <vt:lpstr>Dataset Used</vt:lpstr>
      <vt:lpstr>Data Preparation</vt:lpstr>
      <vt:lpstr>Train_Test_Data Sample</vt:lpstr>
      <vt:lpstr>Create Graphs</vt:lpstr>
      <vt:lpstr>Comparison with different Parameters</vt:lpstr>
      <vt:lpstr>Mean and Median of Seasonal and H1N1 Vaccine</vt:lpstr>
      <vt:lpstr>Future Research Scope and 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Sahar</dc:creator>
  <cp:lastModifiedBy>Sahar</cp:lastModifiedBy>
  <cp:revision>52</cp:revision>
  <dcterms:created xsi:type="dcterms:W3CDTF">2020-09-30T05:54:56Z</dcterms:created>
  <dcterms:modified xsi:type="dcterms:W3CDTF">2020-10-12T03:20:21Z</dcterms:modified>
</cp:coreProperties>
</file>