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964" y="4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21\Desktop\HARITHA%20PROG.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21\Desktop\HARITHA%20PROG.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21\Desktop\HARITHA%20PROG.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3</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37B6-4979-BA2F-8B090B3CD587}"/>
            </c:ext>
          </c:extLst>
        </c:ser>
        <c:dLbls>
          <c:showLegendKey val="0"/>
          <c:showVal val="0"/>
          <c:showCatName val="0"/>
          <c:showSerName val="0"/>
          <c:showPercent val="0"/>
          <c:showBubbleSize val="0"/>
        </c:dLbls>
        <c:gapWidth val="219"/>
        <c:overlap val="-27"/>
        <c:axId val="232393744"/>
        <c:axId val="10948872"/>
      </c:barChart>
      <c:catAx>
        <c:axId val="232393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48872"/>
        <c:crosses val="autoZero"/>
        <c:auto val="1"/>
        <c:lblAlgn val="ctr"/>
        <c:lblOffset val="100"/>
        <c:noMultiLvlLbl val="0"/>
      </c:catAx>
      <c:valAx>
        <c:axId val="10948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23937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20"/>
  </c:pivotSource>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r>
              <a:rPr lang="en-IN" sz="1400" b="0" i="0" baseline="0">
                <a:solidFill>
                  <a:srgbClr val="FFFF00"/>
                </a:solidFill>
                <a:effectLst/>
              </a:rPr>
              <a:t>MEDIUM PERFORMING EMPLOYEE</a:t>
            </a:r>
            <a:endParaRPr lang="en-IN" sz="1200">
              <a:solidFill>
                <a:srgbClr val="FFFF00"/>
              </a:solidFill>
              <a:effectLst/>
            </a:endParaRPr>
          </a:p>
          <a:p>
            <a:pPr marL="0" marR="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s>
    <c:plotArea>
      <c:layout/>
      <c:ofPieChart>
        <c:ofPieType val="pie"/>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569-4EE9-8A42-0651315B816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569-4EE9-8A42-0651315B816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569-4EE9-8A42-0651315B816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569-4EE9-8A42-0651315B816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F569-4EE9-8A42-0651315B816E}"/>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F569-4EE9-8A42-0651315B816E}"/>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F569-4EE9-8A42-0651315B816E}"/>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F569-4EE9-8A42-0651315B816E}"/>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F569-4EE9-8A42-0651315B816E}"/>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F569-4EE9-8A42-0651315B816E}"/>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F569-4EE9-8A42-0651315B816E}"/>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16-F569-4EE9-8A42-0651315B816E}"/>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solidFill>
                  <a:srgbClr val="FF0000"/>
                </a:solidFill>
              </a:rPr>
              <a:t>HIGH</a:t>
            </a:r>
            <a:r>
              <a:rPr lang="en-IN" baseline="0">
                <a:solidFill>
                  <a:srgbClr val="FF0000"/>
                </a:solidFill>
              </a:rPr>
              <a:t>  PERFORMING EMPLOYEE</a:t>
            </a:r>
            <a:endParaRPr lang="en-IN">
              <a:solidFill>
                <a:srgbClr val="FF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marker>
          <c:symbol val="none"/>
        </c:marke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s>
    <c:plotArea>
      <c:layout/>
      <c:pieChart>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0E5-40F9-95AF-725F9E44C67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0E5-40F9-95AF-725F9E44C67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0E5-40F9-95AF-725F9E44C67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0E5-40F9-95AF-725F9E44C67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50E5-40F9-95AF-725F9E44C67C}"/>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50E5-40F9-95AF-725F9E44C67C}"/>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50E5-40F9-95AF-725F9E44C67C}"/>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50E5-40F9-95AF-725F9E44C67C}"/>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50E5-40F9-95AF-725F9E44C67C}"/>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50E5-40F9-95AF-725F9E44C67C}"/>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14-50E5-40F9-95AF-725F9E44C67C}"/>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16"/>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6"/>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17"/>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7"/>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18"/>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8"/>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8"/>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9"/>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19"/>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19"/>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9"/>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20"/>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0"/>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5"/>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5"/>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5"/>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5"/>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5"/>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5"/>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5"/>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5"/>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5"/>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5"/>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grpSp>
        <p:nvGrpSpPr>
          <p:cNvPr id="229" name="Google Shape;229;p1"/>
          <p:cNvGrpSpPr/>
          <p:nvPr/>
        </p:nvGrpSpPr>
        <p:grpSpPr>
          <a:xfrm>
            <a:off x="876299" y="990600"/>
            <a:ext cx="1743075" cy="1333500"/>
            <a:chOff x="742950" y="1104900"/>
            <a:chExt cx="1743075" cy="1333500"/>
          </a:xfrm>
        </p:grpSpPr>
        <p:sp>
          <p:nvSpPr>
            <p:cNvPr id="230" name="Google Shape;230;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31" name="Google Shape;231;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sp>
        <p:nvSpPr>
          <p:cNvPr id="232" name="Google Shape;232;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33" name="Google Shape;233;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34" name="Google Shape;234;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lnSpc>
                <a:spcPct val="100000"/>
              </a:lnSpc>
              <a:spcBef>
                <a:spcPts val="0"/>
              </a:spcBef>
              <a:spcAft>
                <a:spcPts val="0"/>
              </a:spcAft>
              <a:buClr>
                <a:srgbClr val="0F0F0F"/>
              </a:buClr>
              <a:buSzPts val="3200"/>
              <a:buFont typeface="Times New Roman"/>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235" name="Google Shape;235;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236" name="Google Shape;236;p1"/>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1</a:t>
            </a:fld>
            <a:endParaRPr/>
          </a:p>
        </p:txBody>
      </p:sp>
      <p:sp>
        <p:nvSpPr>
          <p:cNvPr id="237" name="Google Shape;237;p1"/>
          <p:cNvSpPr txBox="1"/>
          <p:nvPr/>
        </p:nvSpPr>
        <p:spPr>
          <a:xfrm>
            <a:off x="1213100" y="2860437"/>
            <a:ext cx="9753600" cy="396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Calibri"/>
              <a:ea typeface="Calibri"/>
              <a:cs typeface="Calibri"/>
              <a:sym typeface="Calibri"/>
            </a:endParaRPr>
          </a:p>
        </p:txBody>
      </p:sp>
      <p:sp>
        <p:nvSpPr>
          <p:cNvPr id="238" name="Google Shape;238;p1"/>
          <p:cNvSpPr txBox="1"/>
          <p:nvPr/>
        </p:nvSpPr>
        <p:spPr>
          <a:xfrm>
            <a:off x="1213098" y="2860422"/>
            <a:ext cx="9753600" cy="1261854"/>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dirty="0">
                <a:latin typeface="Calibri"/>
                <a:ea typeface="Calibri"/>
                <a:cs typeface="Calibri"/>
                <a:sym typeface="Calibri"/>
              </a:rPr>
              <a:t>STUDENT NAME: A FAIZA TABASSUM</a:t>
            </a:r>
          </a:p>
          <a:p>
            <a:pPr marL="0" lvl="0" indent="0" algn="l" rtl="0">
              <a:spcBef>
                <a:spcPts val="0"/>
              </a:spcBef>
              <a:spcAft>
                <a:spcPts val="0"/>
              </a:spcAft>
              <a:buNone/>
            </a:pPr>
            <a:r>
              <a:rPr lang="en-US" dirty="0">
                <a:latin typeface="Calibri"/>
                <a:ea typeface="Calibri"/>
                <a:cs typeface="Calibri"/>
                <a:sym typeface="Calibri"/>
              </a:rPr>
              <a:t>REGISTER NUMBER : 312209035</a:t>
            </a:r>
            <a:endParaRPr dirty="0">
              <a:latin typeface="Calibri"/>
              <a:ea typeface="Calibri"/>
              <a:cs typeface="Calibri"/>
              <a:sym typeface="Calibri"/>
            </a:endParaRPr>
          </a:p>
          <a:p>
            <a:pPr marL="0" lvl="0" indent="0" algn="l" rtl="0">
              <a:spcBef>
                <a:spcPts val="0"/>
              </a:spcBef>
              <a:spcAft>
                <a:spcPts val="0"/>
              </a:spcAft>
              <a:buNone/>
            </a:pPr>
            <a:r>
              <a:rPr lang="en-US" dirty="0">
                <a:latin typeface="Calibri"/>
                <a:ea typeface="Calibri"/>
                <a:cs typeface="Calibri"/>
                <a:sym typeface="Calibri"/>
              </a:rPr>
              <a:t>DEPARTMENT: B.COM ( GERENAL)</a:t>
            </a:r>
            <a:endParaRPr dirty="0">
              <a:latin typeface="Calibri"/>
              <a:ea typeface="Calibri"/>
              <a:cs typeface="Calibri"/>
              <a:sym typeface="Calibri"/>
            </a:endParaRPr>
          </a:p>
          <a:p>
            <a:pPr marL="0" lvl="0" indent="0" algn="l" rtl="0">
              <a:spcBef>
                <a:spcPts val="0"/>
              </a:spcBef>
              <a:spcAft>
                <a:spcPts val="0"/>
              </a:spcAft>
              <a:buNone/>
            </a:pPr>
            <a:r>
              <a:rPr lang="en-US" dirty="0">
                <a:latin typeface="Calibri"/>
                <a:ea typeface="Calibri"/>
                <a:cs typeface="Calibri"/>
                <a:sym typeface="Calibri"/>
              </a:rPr>
              <a:t>COLLEGE NAME : CHEVALIER T THOMAS ELIZABETH COLLEGE FOR WOMEN </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3" name="Google Shape;193;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4" name="Google Shape;194;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5" name="Google Shape;195;p10"/>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6" name="Google Shape;196;p10"/>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 name="Google Shape;197;p10"/>
          <p:cNvSpPr/>
          <p:nvPr/>
        </p:nvSpPr>
        <p:spPr>
          <a:xfrm>
            <a:off x="1295400" y="1334974"/>
            <a:ext cx="6934200" cy="478155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1">
              <a:solidFill>
                <a:schemeClr val="dk1"/>
              </a:solidFill>
              <a:latin typeface="Calibri"/>
              <a:ea typeface="Calibri"/>
              <a:cs typeface="Calibri"/>
              <a:sym typeface="Calibri"/>
            </a:endParaRPr>
          </a:p>
          <a:p>
            <a:pPr marL="0" marR="0" lvl="0" indent="0" algn="ctr" rtl="0">
              <a:spcBef>
                <a:spcPts val="0"/>
              </a:spcBef>
              <a:spcAft>
                <a:spcPts val="0"/>
              </a:spcAft>
              <a:buNone/>
            </a:pPr>
            <a:endParaRPr sz="2000" b="1">
              <a:solidFill>
                <a:schemeClr val="dk1"/>
              </a:solidFill>
              <a:latin typeface="Calibri"/>
              <a:ea typeface="Calibri"/>
              <a:cs typeface="Calibri"/>
              <a:sym typeface="Calibri"/>
            </a:endParaRPr>
          </a:p>
          <a:p>
            <a:pPr marL="0" marR="0" lvl="0" indent="0" algn="ctr" rtl="0">
              <a:spcBef>
                <a:spcPts val="0"/>
              </a:spcBef>
              <a:spcAft>
                <a:spcPts val="0"/>
              </a:spcAft>
              <a:buNone/>
            </a:pPr>
            <a:endParaRPr sz="2000" b="1">
              <a:solidFill>
                <a:schemeClr val="dk1"/>
              </a:solidFill>
              <a:latin typeface="Calibri"/>
              <a:ea typeface="Calibri"/>
              <a:cs typeface="Calibri"/>
              <a:sym typeface="Calibri"/>
            </a:endParaRPr>
          </a:p>
          <a:p>
            <a:pPr marL="342900" marR="0" lvl="0" indent="-342900" algn="ctr" rtl="0">
              <a:spcBef>
                <a:spcPts val="0"/>
              </a:spcBef>
              <a:spcAft>
                <a:spcPts val="0"/>
              </a:spcAft>
              <a:buClr>
                <a:schemeClr val="dk1"/>
              </a:buClr>
              <a:buSzPts val="2000"/>
              <a:buFont typeface="Noto Sans Symbols"/>
              <a:buChar char="❑"/>
            </a:pPr>
            <a:r>
              <a:rPr lang="en-US" sz="2000" b="1">
                <a:solidFill>
                  <a:schemeClr val="dk1"/>
                </a:solidFill>
                <a:latin typeface="Calibri"/>
                <a:ea typeface="Calibri"/>
                <a:cs typeface="Calibri"/>
                <a:sym typeface="Calibri"/>
              </a:rPr>
              <a:t>DATA COLLECTION</a:t>
            </a:r>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GAGGLE TO DOWNLOAD THE DATA</a:t>
            </a:r>
            <a:endParaRPr/>
          </a:p>
          <a:p>
            <a:pPr marL="342900" marR="0" lvl="0" indent="-342900" algn="ctr" rtl="0">
              <a:spcBef>
                <a:spcPts val="0"/>
              </a:spcBef>
              <a:spcAft>
                <a:spcPts val="0"/>
              </a:spcAft>
              <a:buClr>
                <a:schemeClr val="dk1"/>
              </a:buClr>
              <a:buSzPts val="2000"/>
              <a:buFont typeface="Noto Sans Symbols"/>
              <a:buChar char="❑"/>
            </a:pPr>
            <a:r>
              <a:rPr lang="en-US" sz="2000" b="1">
                <a:solidFill>
                  <a:schemeClr val="dk1"/>
                </a:solidFill>
                <a:latin typeface="Calibri"/>
                <a:ea typeface="Calibri"/>
                <a:cs typeface="Calibri"/>
                <a:sym typeface="Calibri"/>
              </a:rPr>
              <a:t>FETURE COLLECTION</a:t>
            </a:r>
            <a:endParaRPr sz="1800" b="1">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Employee Status </a:t>
            </a:r>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Employee Type </a:t>
            </a:r>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Gender Code </a:t>
            </a:r>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Performance Score </a:t>
            </a:r>
            <a:endParaRPr sz="180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Current Employee Rating </a:t>
            </a:r>
            <a:endParaRPr sz="1800">
              <a:solidFill>
                <a:schemeClr val="dk1"/>
              </a:solidFill>
              <a:latin typeface="Calibri"/>
              <a:ea typeface="Calibri"/>
              <a:cs typeface="Calibri"/>
              <a:sym typeface="Calibri"/>
            </a:endParaRPr>
          </a:p>
          <a:p>
            <a:pPr marL="342900" marR="0" lvl="0" indent="-342900" algn="ctr" rtl="0">
              <a:spcBef>
                <a:spcPts val="0"/>
              </a:spcBef>
              <a:spcAft>
                <a:spcPts val="0"/>
              </a:spcAft>
              <a:buClr>
                <a:schemeClr val="dk1"/>
              </a:buClr>
              <a:buSzPts val="2000"/>
              <a:buFont typeface="Noto Sans Symbols"/>
              <a:buChar char="❑"/>
            </a:pPr>
            <a:r>
              <a:rPr lang="en-US" sz="2000" b="1">
                <a:solidFill>
                  <a:schemeClr val="dk1"/>
                </a:solidFill>
                <a:latin typeface="Calibri"/>
                <a:ea typeface="Calibri"/>
                <a:cs typeface="Calibri"/>
                <a:sym typeface="Calibri"/>
              </a:rPr>
              <a:t>DATA CLEANING</a:t>
            </a:r>
            <a:endParaRPr sz="1800" b="1">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MIISSING VALUE IDENTIFY</a:t>
            </a:r>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MISSING VALUE FILTER</a:t>
            </a:r>
            <a:endParaRPr/>
          </a:p>
          <a:p>
            <a:pPr marL="342900" marR="0" lvl="0" indent="-342900" algn="ctr" rtl="0">
              <a:spcBef>
                <a:spcPts val="0"/>
              </a:spcBef>
              <a:spcAft>
                <a:spcPts val="0"/>
              </a:spcAft>
              <a:buClr>
                <a:schemeClr val="dk1"/>
              </a:buClr>
              <a:buSzPts val="2000"/>
              <a:buFont typeface="Noto Sans Symbols"/>
              <a:buChar char="❑"/>
            </a:pPr>
            <a:r>
              <a:rPr lang="en-US" sz="2000" b="1">
                <a:solidFill>
                  <a:schemeClr val="dk1"/>
                </a:solidFill>
                <a:latin typeface="Calibri"/>
                <a:ea typeface="Calibri"/>
                <a:cs typeface="Calibri"/>
                <a:sym typeface="Calibri"/>
              </a:rPr>
              <a:t>PERFORMANCE LEVEL</a:t>
            </a:r>
            <a:endParaRPr/>
          </a:p>
          <a:p>
            <a:pPr marL="342900" marR="0" lvl="0" indent="-342900" algn="ctr" rtl="0">
              <a:spcBef>
                <a:spcPts val="0"/>
              </a:spcBef>
              <a:spcAft>
                <a:spcPts val="0"/>
              </a:spcAft>
              <a:buClr>
                <a:schemeClr val="dk1"/>
              </a:buClr>
              <a:buSzPts val="2000"/>
              <a:buFont typeface="Noto Sans Symbols"/>
              <a:buChar char="❑"/>
            </a:pPr>
            <a:r>
              <a:rPr lang="en-US" sz="2000" b="1">
                <a:solidFill>
                  <a:schemeClr val="dk1"/>
                </a:solidFill>
                <a:latin typeface="Calibri"/>
                <a:ea typeface="Calibri"/>
                <a:cs typeface="Calibri"/>
                <a:sym typeface="Calibri"/>
              </a:rPr>
              <a:t>SUMMARY</a:t>
            </a:r>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CREATE A PIVOT TABLE</a:t>
            </a:r>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CREATING GRAPH</a:t>
            </a:r>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 name="Google Shape;203;p1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 name="Google Shape;204;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5" name="Google Shape;205;p11"/>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6" name="Google Shape;206;p11"/>
          <p:cNvSpPr txBox="1">
            <a:spLocks noGrp="1"/>
          </p:cNvSpPr>
          <p:nvPr>
            <p:ph type="title"/>
          </p:nvPr>
        </p:nvSpPr>
        <p:spPr>
          <a:xfrm>
            <a:off x="755332" y="385444"/>
            <a:ext cx="2924302" cy="752119"/>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RESULTS</a:t>
            </a:r>
            <a:endParaRPr dirty="0"/>
          </a:p>
        </p:txBody>
      </p:sp>
      <p:sp>
        <p:nvSpPr>
          <p:cNvPr id="207" name="Google Shape;207;p11"/>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graphicFrame>
        <p:nvGraphicFramePr>
          <p:cNvPr id="208" name="Google Shape;208;p11"/>
          <p:cNvGraphicFramePr/>
          <p:nvPr/>
        </p:nvGraphicFramePr>
        <p:xfrm>
          <a:off x="1066800" y="1295400"/>
          <a:ext cx="7238999" cy="5029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2"/>
          <p:cNvSpPr txBox="1">
            <a:spLocks noGrp="1"/>
          </p:cNvSpPr>
          <p:nvPr>
            <p:ph type="title"/>
          </p:nvPr>
        </p:nvSpPr>
        <p:spPr>
          <a:xfrm>
            <a:off x="755333" y="385444"/>
            <a:ext cx="3816668"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RESULTS</a:t>
            </a:r>
            <a:endParaRPr/>
          </a:p>
        </p:txBody>
      </p:sp>
      <p:graphicFrame>
        <p:nvGraphicFramePr>
          <p:cNvPr id="214" name="Google Shape;214;p12"/>
          <p:cNvGraphicFramePr/>
          <p:nvPr/>
        </p:nvGraphicFramePr>
        <p:xfrm>
          <a:off x="1447800" y="2057400"/>
          <a:ext cx="6857999" cy="3810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3"/>
          <p:cNvSpPr txBox="1">
            <a:spLocks noGrp="1"/>
          </p:cNvSpPr>
          <p:nvPr>
            <p:ph type="title"/>
          </p:nvPr>
        </p:nvSpPr>
        <p:spPr>
          <a:xfrm>
            <a:off x="755333" y="385444"/>
            <a:ext cx="3207068"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RESULTS</a:t>
            </a:r>
            <a:endParaRPr/>
          </a:p>
        </p:txBody>
      </p:sp>
      <p:graphicFrame>
        <p:nvGraphicFramePr>
          <p:cNvPr id="220" name="Google Shape;220;p13"/>
          <p:cNvGraphicFramePr/>
          <p:nvPr/>
        </p:nvGraphicFramePr>
        <p:xfrm>
          <a:off x="755333" y="1905000"/>
          <a:ext cx="7772400" cy="3581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26" name="Google Shape;226;p14"/>
          <p:cNvSpPr/>
          <p:nvPr/>
        </p:nvSpPr>
        <p:spPr>
          <a:xfrm>
            <a:off x="1524000" y="990600"/>
            <a:ext cx="6858000" cy="5376909"/>
          </a:xfrm>
          <a:prstGeom prst="clou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 By comparing the performance of the employees the number of employees are higher in number average performance by employee by giving them different levels of task based on their performance and the work……. we need to motivate them for the better outcome….</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1"/>
        <p:cNvGrpSpPr/>
        <p:nvPr/>
      </p:nvGrpSpPr>
      <p:grpSpPr>
        <a:xfrm>
          <a:off x="0" y="0"/>
          <a:ext cx="0" cy="0"/>
          <a:chOff x="0" y="0"/>
          <a:chExt cx="0" cy="0"/>
        </a:xfrm>
      </p:grpSpPr>
      <p:sp>
        <p:nvSpPr>
          <p:cNvPr id="72" name="Google Shape;72;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3" name="Google Shape;73;p2"/>
          <p:cNvGrpSpPr/>
          <p:nvPr/>
        </p:nvGrpSpPr>
        <p:grpSpPr>
          <a:xfrm>
            <a:off x="7448612" y="0"/>
            <a:ext cx="4743796" cy="6858466"/>
            <a:chOff x="7448612" y="0"/>
            <a:chExt cx="4743796" cy="6858466"/>
          </a:xfrm>
        </p:grpSpPr>
        <p:sp>
          <p:nvSpPr>
            <p:cNvPr id="74" name="Google Shape;74;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3" name="Google Shape;83;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87;p2"/>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8" name="Google Shape;88;p2"/>
          <p:cNvGrpSpPr/>
          <p:nvPr/>
        </p:nvGrpSpPr>
        <p:grpSpPr>
          <a:xfrm>
            <a:off x="466725" y="6410325"/>
            <a:ext cx="3705225" cy="295275"/>
            <a:chOff x="466725" y="6410325"/>
            <a:chExt cx="3705225" cy="295275"/>
          </a:xfrm>
        </p:grpSpPr>
        <p:pic>
          <p:nvPicPr>
            <p:cNvPr id="89" name="Google Shape;89;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90" name="Google Shape;90;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1" name="Google Shape;91;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2" name="Google Shape;92;p2"/>
          <p:cNvSpPr txBox="1"/>
          <p:nvPr/>
        </p:nvSpPr>
        <p:spPr>
          <a:xfrm>
            <a:off x="1217522" y="2123271"/>
            <a:ext cx="8593228"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3"/>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8" name="Google Shape;98;p3"/>
          <p:cNvGrpSpPr/>
          <p:nvPr/>
        </p:nvGrpSpPr>
        <p:grpSpPr>
          <a:xfrm>
            <a:off x="7448612" y="0"/>
            <a:ext cx="4743796" cy="6858466"/>
            <a:chOff x="7448612" y="0"/>
            <a:chExt cx="4743796" cy="6858466"/>
          </a:xfrm>
        </p:grpSpPr>
        <p:sp>
          <p:nvSpPr>
            <p:cNvPr id="99" name="Google Shape;99;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107;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8" name="Google Shape;108;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0" name="Google Shape;110;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2" name="Google Shape;112;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3" name="Google Shape;113;p3"/>
          <p:cNvGrpSpPr/>
          <p:nvPr/>
        </p:nvGrpSpPr>
        <p:grpSpPr>
          <a:xfrm>
            <a:off x="47625" y="3819523"/>
            <a:ext cx="4124325" cy="3009898"/>
            <a:chOff x="47625" y="3819523"/>
            <a:chExt cx="4124325" cy="3009898"/>
          </a:xfrm>
        </p:grpSpPr>
        <p:pic>
          <p:nvPicPr>
            <p:cNvPr id="114" name="Google Shape;114;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5" name="Google Shape;115;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6" name="Google Shape;116;p3"/>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7" name="Google Shape;117;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8" name="Google Shape;118;p3"/>
          <p:cNvSpPr txBox="1"/>
          <p:nvPr/>
        </p:nvSpPr>
        <p:spPr>
          <a:xfrm>
            <a:off x="2509807" y="1041533"/>
            <a:ext cx="502920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grpSp>
        <p:nvGrpSpPr>
          <p:cNvPr id="123" name="Google Shape;123;p4"/>
          <p:cNvGrpSpPr/>
          <p:nvPr/>
        </p:nvGrpSpPr>
        <p:grpSpPr>
          <a:xfrm>
            <a:off x="7991475" y="2933700"/>
            <a:ext cx="2762250" cy="3257550"/>
            <a:chOff x="7991475" y="2933700"/>
            <a:chExt cx="2762250" cy="3257550"/>
          </a:xfrm>
        </p:grpSpPr>
        <p:sp>
          <p:nvSpPr>
            <p:cNvPr id="124" name="Google Shape;124;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 name="Google Shape;125;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6" name="Google Shape;126;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7" name="Google Shape;127;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 name="Google Shape;128;p4"/>
          <p:cNvSpPr txBox="1">
            <a:spLocks noGrp="1"/>
          </p:cNvSpPr>
          <p:nvPr>
            <p:ph type="title"/>
          </p:nvPr>
        </p:nvSpPr>
        <p:spPr>
          <a:xfrm>
            <a:off x="834072" y="575055"/>
            <a:ext cx="56368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9" name="Google Shape;129;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0" name="Google Shape;130;p4"/>
          <p:cNvSpPr/>
          <p:nvPr/>
        </p:nvSpPr>
        <p:spPr>
          <a:xfrm>
            <a:off x="533400" y="1695450"/>
            <a:ext cx="7458075" cy="4772025"/>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l" rtl="0">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FOR IS ACHIEVEMENT</a:t>
            </a:r>
            <a:endParaRPr/>
          </a:p>
          <a:p>
            <a:pPr marL="285750" marR="0" lvl="0" indent="-285750" algn="l" rtl="0">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FOR IS INCREMENT</a:t>
            </a:r>
            <a:endParaRPr/>
          </a:p>
          <a:p>
            <a:pPr marL="285750" marR="0" lvl="0" indent="-285750" algn="l" rtl="0">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Effectively considers multiple perspectives and approaches before making decisions</a:t>
            </a:r>
            <a:endParaRPr/>
          </a:p>
          <a:p>
            <a:pPr marL="285750" marR="0" lvl="0" indent="-285750" algn="l" rtl="0">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Displayed a consistently strong ability to tackle challenging problems efficiently</a:t>
            </a:r>
            <a:endParaRPr sz="2800">
              <a:solidFill>
                <a:schemeClr val="dk1"/>
              </a:solidFill>
              <a:latin typeface="Calibri"/>
              <a:ea typeface="Calibri"/>
              <a:cs typeface="Calibri"/>
              <a:sym typeface="Calibri"/>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5"/>
          <p:cNvGrpSpPr/>
          <p:nvPr/>
        </p:nvGrpSpPr>
        <p:grpSpPr>
          <a:xfrm>
            <a:off x="8658225" y="2647950"/>
            <a:ext cx="3533775" cy="3810000"/>
            <a:chOff x="8658225" y="2647950"/>
            <a:chExt cx="3533775" cy="3810000"/>
          </a:xfrm>
        </p:grpSpPr>
        <p:sp>
          <p:nvSpPr>
            <p:cNvPr id="137" name="Google Shape;137;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5"/>
          <p:cNvSpPr txBox="1">
            <a:spLocks noGrp="1"/>
          </p:cNvSpPr>
          <p:nvPr>
            <p:ph type="title"/>
          </p:nvPr>
        </p:nvSpPr>
        <p:spPr>
          <a:xfrm>
            <a:off x="739775" y="829627"/>
            <a:ext cx="526351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2" name="Google Shape;142;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4" name="Google Shape;144;p5"/>
          <p:cNvSpPr txBox="1"/>
          <p:nvPr/>
        </p:nvSpPr>
        <p:spPr>
          <a:xfrm>
            <a:off x="990600" y="2133600"/>
            <a:ext cx="7924800" cy="830997"/>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b="0" i="0">
                <a:solidFill>
                  <a:srgbClr val="0D0D0D"/>
                </a:solidFill>
                <a:latin typeface="Times New Roman"/>
                <a:ea typeface="Times New Roman"/>
                <a:cs typeface="Times New Roman"/>
                <a:sym typeface="Times New Roman"/>
              </a:rPr>
              <a:t>.</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145" name="Google Shape;145;p5"/>
          <p:cNvSpPr/>
          <p:nvPr/>
        </p:nvSpPr>
        <p:spPr>
          <a:xfrm>
            <a:off x="838200" y="2019300"/>
            <a:ext cx="7543800" cy="4438650"/>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analyzing the performance of the employee by considering various factors like gender performance score ratings performance analysis in order to identify the Trends and patterns of different categories of employees like high medium low</a:t>
            </a:r>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Compare strengths and weaknesses. ...</a:t>
            </a:r>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Recommend actionable goals.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 name="Google Shape;152;p6"/>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3" name="Google Shape;153;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4" name="Google Shape;154;p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55" name="Google Shape;155;p6" descr="Free finance logo templates to customize | Canva"/>
          <p:cNvSpPr/>
          <p:nvPr/>
        </p:nvSpPr>
        <p:spPr>
          <a:xfrm>
            <a:off x="4800600" y="153080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56" name="Google Shape;156;p6"/>
          <p:cNvPicPr preferRelativeResize="0"/>
          <p:nvPr/>
        </p:nvPicPr>
        <p:blipFill rotWithShape="1">
          <a:blip r:embed="rId4">
            <a:alphaModFix/>
          </a:blip>
          <a:srcRect/>
          <a:stretch/>
        </p:blipFill>
        <p:spPr>
          <a:xfrm>
            <a:off x="7798928" y="517324"/>
            <a:ext cx="1943100" cy="1828800"/>
          </a:xfrm>
          <a:prstGeom prst="rect">
            <a:avLst/>
          </a:prstGeom>
          <a:noFill/>
          <a:ln>
            <a:noFill/>
          </a:ln>
        </p:spPr>
      </p:pic>
      <p:pic>
        <p:nvPicPr>
          <p:cNvPr id="157" name="Google Shape;157;p6"/>
          <p:cNvPicPr preferRelativeResize="0"/>
          <p:nvPr/>
        </p:nvPicPr>
        <p:blipFill rotWithShape="1">
          <a:blip r:embed="rId5">
            <a:alphaModFix/>
          </a:blip>
          <a:srcRect/>
          <a:stretch/>
        </p:blipFill>
        <p:spPr>
          <a:xfrm>
            <a:off x="2107072" y="1886945"/>
            <a:ext cx="5691856" cy="383003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7"/>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3" name="Google Shape;163;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 name="Google Shape;166;p7"/>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67" name="Google Shape;167;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8" name="Google Shape;168;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9" name="Google Shape;169;p7"/>
          <p:cNvSpPr/>
          <p:nvPr/>
        </p:nvSpPr>
        <p:spPr>
          <a:xfrm>
            <a:off x="3124200" y="2514600"/>
            <a:ext cx="5257800" cy="37338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ctr" rtl="0">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CONDITIONAL FORMATTING-MISSING</a:t>
            </a:r>
            <a:endParaRPr/>
          </a:p>
          <a:p>
            <a:pPr marL="342900" marR="0" lvl="0" indent="-342900" algn="ctr" rtl="0">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FILTER-REMOVE</a:t>
            </a:r>
            <a:endParaRPr/>
          </a:p>
          <a:p>
            <a:pPr marL="342900" marR="0" lvl="0" indent="-342900" algn="ctr" rtl="0">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FORMULA-PERFORMANCE</a:t>
            </a:r>
            <a:endParaRPr/>
          </a:p>
          <a:p>
            <a:pPr marL="342900" marR="0" lvl="0" indent="-342900" algn="ctr" rtl="0">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PIVOT-SUMMARY</a:t>
            </a:r>
            <a:endParaRPr/>
          </a:p>
          <a:p>
            <a:pPr marL="342900" marR="0" lvl="0" indent="-342900" algn="ctr" rtl="0">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GRAPH-DATA VISUALIZTION</a:t>
            </a:r>
            <a:endParaRPr/>
          </a:p>
          <a:p>
            <a:pPr marL="342900" marR="0" lvl="0" indent="-190500" algn="ctr" rtl="0">
              <a:spcBef>
                <a:spcPts val="0"/>
              </a:spcBef>
              <a:spcAft>
                <a:spcPts val="0"/>
              </a:spcAft>
              <a:buClr>
                <a:schemeClr val="dk1"/>
              </a:buClr>
              <a:buSzPts val="2400"/>
              <a:buFont typeface="Noto Sans Symbols"/>
              <a:buNone/>
            </a:pPr>
            <a:endParaRPr sz="2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8"/>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5" name="Google Shape;175;p8"/>
          <p:cNvSpPr/>
          <p:nvPr/>
        </p:nvSpPr>
        <p:spPr>
          <a:xfrm>
            <a:off x="1676400" y="1752600"/>
            <a:ext cx="7467600" cy="35814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EMPLOYEE=-KAGGLE</a:t>
            </a:r>
            <a:endParaRPr/>
          </a:p>
          <a:p>
            <a:pPr marL="0" marR="0" lvl="0" indent="0" algn="ctr" rtl="0">
              <a:spcBef>
                <a:spcPts val="0"/>
              </a:spcBef>
              <a:spcAft>
                <a:spcPts val="0"/>
              </a:spcAft>
              <a:buNone/>
            </a:pPr>
            <a:r>
              <a:rPr lang="en-US" sz="2800">
                <a:solidFill>
                  <a:schemeClr val="dk1"/>
                </a:solidFill>
                <a:latin typeface="Calibri"/>
                <a:ea typeface="Calibri"/>
                <a:cs typeface="Calibri"/>
                <a:sym typeface="Calibri"/>
              </a:rPr>
              <a:t>26-FEATURES</a:t>
            </a:r>
            <a:endParaRPr/>
          </a:p>
          <a:p>
            <a:pPr marL="0" marR="0" lvl="0" indent="0" algn="ctr" rtl="0">
              <a:spcBef>
                <a:spcPts val="0"/>
              </a:spcBef>
              <a:spcAft>
                <a:spcPts val="0"/>
              </a:spcAft>
              <a:buNone/>
            </a:pPr>
            <a:r>
              <a:rPr lang="en-US" sz="2800">
                <a:solidFill>
                  <a:schemeClr val="dk1"/>
                </a:solidFill>
                <a:latin typeface="Calibri"/>
                <a:ea typeface="Calibri"/>
                <a:cs typeface="Calibri"/>
                <a:sym typeface="Calibri"/>
              </a:rPr>
              <a:t>9 FEATURES</a:t>
            </a:r>
            <a:endParaRPr/>
          </a:p>
          <a:p>
            <a:pPr marL="0" marR="0" lvl="0" indent="0" algn="ctr" rtl="0">
              <a:spcBef>
                <a:spcPts val="0"/>
              </a:spcBef>
              <a:spcAft>
                <a:spcPts val="0"/>
              </a:spcAft>
              <a:buNone/>
            </a:pPr>
            <a:r>
              <a:rPr lang="en-US" sz="2800">
                <a:solidFill>
                  <a:schemeClr val="dk1"/>
                </a:solidFill>
                <a:latin typeface="Calibri"/>
                <a:ea typeface="Calibri"/>
                <a:cs typeface="Calibri"/>
                <a:sym typeface="Calibri"/>
              </a:rPr>
              <a:t>EMP TYPE</a:t>
            </a:r>
            <a:endParaRPr/>
          </a:p>
          <a:p>
            <a:pPr marL="0" marR="0" lvl="0" indent="0" algn="ctr" rtl="0">
              <a:spcBef>
                <a:spcPts val="0"/>
              </a:spcBef>
              <a:spcAft>
                <a:spcPts val="0"/>
              </a:spcAft>
              <a:buNone/>
            </a:pPr>
            <a:r>
              <a:rPr lang="en-US" sz="2800">
                <a:solidFill>
                  <a:schemeClr val="dk1"/>
                </a:solidFill>
                <a:latin typeface="Calibri"/>
                <a:ea typeface="Calibri"/>
                <a:cs typeface="Calibri"/>
                <a:sym typeface="Calibri"/>
              </a:rPr>
              <a:t>PERFORMANCE LEVEL</a:t>
            </a:r>
            <a:endParaRPr/>
          </a:p>
          <a:p>
            <a:pPr marL="0" marR="0" lvl="0" indent="0" algn="ctr" rtl="0">
              <a:spcBef>
                <a:spcPts val="0"/>
              </a:spcBef>
              <a:spcAft>
                <a:spcPts val="0"/>
              </a:spcAft>
              <a:buNone/>
            </a:pPr>
            <a:r>
              <a:rPr lang="en-US" sz="2800">
                <a:solidFill>
                  <a:schemeClr val="dk1"/>
                </a:solidFill>
                <a:latin typeface="Calibri"/>
                <a:ea typeface="Calibri"/>
                <a:cs typeface="Calibri"/>
                <a:sym typeface="Calibri"/>
              </a:rPr>
              <a:t>GENDER-MALE FEMALE</a:t>
            </a:r>
            <a:endParaRPr/>
          </a:p>
          <a:p>
            <a:pPr marL="0" marR="0" lvl="0" indent="0" algn="ctr" rtl="0">
              <a:spcBef>
                <a:spcPts val="0"/>
              </a:spcBef>
              <a:spcAft>
                <a:spcPts val="0"/>
              </a:spcAft>
              <a:buNone/>
            </a:pPr>
            <a:r>
              <a:rPr lang="en-US" sz="2800">
                <a:solidFill>
                  <a:schemeClr val="dk1"/>
                </a:solidFill>
                <a:latin typeface="Calibri"/>
                <a:ea typeface="Calibri"/>
                <a:cs typeface="Calibri"/>
                <a:sym typeface="Calibri"/>
              </a:rPr>
              <a:t>EMPLOYEE RATING-NUM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1" name="Google Shape;181;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 name="Google Shape;182;p9"/>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 name="Google Shape;183;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4" name="Google Shape;184;p9"/>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5" name="Google Shape;185;p9"/>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86" name="Google Shape;186;p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87" name="Google Shape;187;p9"/>
          <p:cNvSpPr txBox="1"/>
          <p:nvPr/>
        </p:nvSpPr>
        <p:spPr>
          <a:xfrm>
            <a:off x="2209800" y="2945140"/>
            <a:ext cx="8534018" cy="954107"/>
          </a:xfrm>
          <a:prstGeom prst="rect">
            <a:avLst/>
          </a:prstGeom>
          <a:noFill/>
          <a:ln>
            <a:noFill/>
          </a:ln>
        </p:spPr>
        <p:txBody>
          <a:bodyPr spcFirstLastPara="1" wrap="square" lIns="91425" tIns="45700" rIns="91425" bIns="45700" anchor="t" anchorCtr="0">
            <a:spAutoFit/>
          </a:bodyPr>
          <a:lstStyle/>
          <a:p>
            <a:pPr marL="0" marR="0" lvl="0" indent="-177800" algn="l" rtl="0">
              <a:spcBef>
                <a:spcPts val="0"/>
              </a:spcBef>
              <a:spcAft>
                <a:spcPts val="0"/>
              </a:spcAft>
              <a:buClr>
                <a:srgbClr val="0D0D0D"/>
              </a:buClr>
              <a:buSzPts val="2800"/>
              <a:buFont typeface="Arial"/>
              <a:buChar char="•"/>
            </a:pPr>
            <a:r>
              <a:rPr lang="en-US" sz="2800">
                <a:solidFill>
                  <a:srgbClr val="0D0D0D"/>
                </a:solidFill>
                <a:latin typeface="Times New Roman"/>
                <a:ea typeface="Times New Roman"/>
                <a:cs typeface="Times New Roman"/>
                <a:sym typeface="Times New Roman"/>
              </a:rPr>
              <a:t>PERFORMANCE LEVEL =IFS(Z8&gt;=5"VERY HIGH",Z8&gt;=4"HIGH",Z8&gt;=3,"MED",TRUE,"LOW")</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320</Words>
  <Application>Microsoft Office PowerPoint</Application>
  <PresentationFormat>Widescreen</PresentationFormat>
  <Paragraphs>85</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Noto Sans Symbols</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NOOR MOHAMMED</dc:creator>
  <cp:lastModifiedBy>Noor Mohammed</cp:lastModifiedBy>
  <cp:revision>1</cp:revision>
  <dcterms:modified xsi:type="dcterms:W3CDTF">2024-09-19T13:16:09Z</dcterms:modified>
</cp:coreProperties>
</file>