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57" r:id="rId4"/>
    <p:sldId id="258" r:id="rId5"/>
    <p:sldId id="260" r:id="rId6"/>
    <p:sldId id="274" r:id="rId7"/>
    <p:sldId id="266" r:id="rId8"/>
    <p:sldId id="267" r:id="rId9"/>
    <p:sldId id="277" r:id="rId10"/>
    <p:sldId id="278" r:id="rId11"/>
    <p:sldId id="261" r:id="rId12"/>
    <p:sldId id="262" r:id="rId13"/>
    <p:sldId id="268" r:id="rId14"/>
    <p:sldId id="273" r:id="rId15"/>
    <p:sldId id="263" r:id="rId16"/>
    <p:sldId id="264" r:id="rId17"/>
    <p:sldId id="265" r:id="rId18"/>
    <p:sldId id="269" r:id="rId19"/>
    <p:sldId id="270" r:id="rId20"/>
    <p:sldId id="271" r:id="rId21"/>
    <p:sldId id="272" r:id="rId22"/>
    <p:sldId id="279"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DC7B68-79A6-4E0C-A031-BE6BC9D16447}" v="1" dt="2021-11-30T14:52:02.6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varScale="1">
        <p:scale>
          <a:sx n="78" d="100"/>
          <a:sy n="78" d="100"/>
        </p:scale>
        <p:origin x="25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IZA TASNIM" userId="S::19-41552-3@student.aiub.edu::93e38f8f-ddf2-4468-acb7-80f7085b5f1b" providerId="AD" clId="Web-{C6DC7B68-79A6-4E0C-A031-BE6BC9D16447}"/>
    <pc:docChg chg="modSld">
      <pc:chgData name="FAIZA TASNIM" userId="S::19-41552-3@student.aiub.edu::93e38f8f-ddf2-4468-acb7-80f7085b5f1b" providerId="AD" clId="Web-{C6DC7B68-79A6-4E0C-A031-BE6BC9D16447}" dt="2021-11-30T14:52:02.669" v="0" actId="14100"/>
      <pc:docMkLst>
        <pc:docMk/>
      </pc:docMkLst>
      <pc:sldChg chg="modSp">
        <pc:chgData name="FAIZA TASNIM" userId="S::19-41552-3@student.aiub.edu::93e38f8f-ddf2-4468-acb7-80f7085b5f1b" providerId="AD" clId="Web-{C6DC7B68-79A6-4E0C-A031-BE6BC9D16447}" dt="2021-11-30T14:52:02.669" v="0" actId="14100"/>
        <pc:sldMkLst>
          <pc:docMk/>
          <pc:sldMk cId="1831473992" sldId="279"/>
        </pc:sldMkLst>
        <pc:spChg chg="mod">
          <ac:chgData name="FAIZA TASNIM" userId="S::19-41552-3@student.aiub.edu::93e38f8f-ddf2-4468-acb7-80f7085b5f1b" providerId="AD" clId="Web-{C6DC7B68-79A6-4E0C-A031-BE6BC9D16447}" dt="2021-11-30T14:52:02.669" v="0" actId="14100"/>
          <ac:spMkLst>
            <pc:docMk/>
            <pc:sldMk cId="1831473992" sldId="279"/>
            <ac:spMk id="3" creationId="{66E91026-8688-498F-93DE-C8D46596ADF9}"/>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D5F0BD-4C97-4407-9D0F-5EE11FE5353E}"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5191E73B-06AD-46D5-9B19-F6E8340AB50A}" type="slidenum">
              <a:rPr lang="en-US" smtClean="0"/>
              <a:t>‹#›</a:t>
            </a:fld>
            <a:endParaRPr lang="en-US"/>
          </a:p>
        </p:txBody>
      </p:sp>
    </p:spTree>
    <p:extLst>
      <p:ext uri="{BB962C8B-B14F-4D97-AF65-F5344CB8AC3E}">
        <p14:creationId xmlns:p14="http://schemas.microsoft.com/office/powerpoint/2010/main" val="3657917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D5F0BD-4C97-4407-9D0F-5EE11FE5353E}" type="datetimeFigureOut">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5191E73B-06AD-46D5-9B19-F6E8340AB50A}" type="slidenum">
              <a:rPr lang="en-US" smtClean="0"/>
              <a:t>‹#›</a:t>
            </a:fld>
            <a:endParaRPr lang="en-US"/>
          </a:p>
        </p:txBody>
      </p:sp>
    </p:spTree>
    <p:extLst>
      <p:ext uri="{BB962C8B-B14F-4D97-AF65-F5344CB8AC3E}">
        <p14:creationId xmlns:p14="http://schemas.microsoft.com/office/powerpoint/2010/main" val="1771147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D5F0BD-4C97-4407-9D0F-5EE11FE5353E}" type="datetimeFigureOut">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5191E73B-06AD-46D5-9B19-F6E8340AB50A}" type="slidenum">
              <a:rPr lang="en-US" smtClean="0"/>
              <a:t>‹#›</a:t>
            </a:fld>
            <a:endParaRPr lang="en-US"/>
          </a:p>
        </p:txBody>
      </p:sp>
    </p:spTree>
    <p:extLst>
      <p:ext uri="{BB962C8B-B14F-4D97-AF65-F5344CB8AC3E}">
        <p14:creationId xmlns:p14="http://schemas.microsoft.com/office/powerpoint/2010/main" val="2790636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D5F0BD-4C97-4407-9D0F-5EE11FE5353E}" type="datetimeFigureOut">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5191E73B-06AD-46D5-9B19-F6E8340AB50A}"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288723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D5F0BD-4C97-4407-9D0F-5EE11FE5353E}" type="datetimeFigureOut">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5191E73B-06AD-46D5-9B19-F6E8340AB50A}" type="slidenum">
              <a:rPr lang="en-US" smtClean="0"/>
              <a:t>‹#›</a:t>
            </a:fld>
            <a:endParaRPr lang="en-US"/>
          </a:p>
        </p:txBody>
      </p:sp>
    </p:spTree>
    <p:extLst>
      <p:ext uri="{BB962C8B-B14F-4D97-AF65-F5344CB8AC3E}">
        <p14:creationId xmlns:p14="http://schemas.microsoft.com/office/powerpoint/2010/main" val="1985302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4D5F0BD-4C97-4407-9D0F-5EE11FE5353E}" type="datetimeFigureOut">
              <a:rPr lang="en-US" smtClean="0"/>
              <a:t>11/30/2021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91E73B-06AD-46D5-9B19-F6E8340AB50A}" type="slidenum">
              <a:rPr lang="en-US" smtClean="0"/>
              <a:t>‹#›</a:t>
            </a:fld>
            <a:endParaRPr lang="en-US"/>
          </a:p>
        </p:txBody>
      </p:sp>
    </p:spTree>
    <p:extLst>
      <p:ext uri="{BB962C8B-B14F-4D97-AF65-F5344CB8AC3E}">
        <p14:creationId xmlns:p14="http://schemas.microsoft.com/office/powerpoint/2010/main" val="41275904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4D5F0BD-4C97-4407-9D0F-5EE11FE5353E}" type="datetimeFigureOut">
              <a:rPr lang="en-US" smtClean="0"/>
              <a:t>11/30/2021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91E73B-06AD-46D5-9B19-F6E8340AB50A}" type="slidenum">
              <a:rPr lang="en-US" smtClean="0"/>
              <a:t>‹#›</a:t>
            </a:fld>
            <a:endParaRPr lang="en-US"/>
          </a:p>
        </p:txBody>
      </p:sp>
    </p:spTree>
    <p:extLst>
      <p:ext uri="{BB962C8B-B14F-4D97-AF65-F5344CB8AC3E}">
        <p14:creationId xmlns:p14="http://schemas.microsoft.com/office/powerpoint/2010/main" val="4201723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5F0BD-4C97-4407-9D0F-5EE11FE5353E}"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1E73B-06AD-46D5-9B19-F6E8340AB50A}" type="slidenum">
              <a:rPr lang="en-US" smtClean="0"/>
              <a:t>‹#›</a:t>
            </a:fld>
            <a:endParaRPr lang="en-US"/>
          </a:p>
        </p:txBody>
      </p:sp>
    </p:spTree>
    <p:extLst>
      <p:ext uri="{BB962C8B-B14F-4D97-AF65-F5344CB8AC3E}">
        <p14:creationId xmlns:p14="http://schemas.microsoft.com/office/powerpoint/2010/main" val="42375906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4D5F0BD-4C97-4407-9D0F-5EE11FE5353E}" type="datetimeFigureOut">
              <a:rPr lang="en-US" smtClean="0"/>
              <a:t>11/30/2021</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5191E73B-06AD-46D5-9B19-F6E8340AB50A}" type="slidenum">
              <a:rPr lang="en-US" smtClean="0"/>
              <a:t>‹#›</a:t>
            </a:fld>
            <a:endParaRPr lang="en-US"/>
          </a:p>
        </p:txBody>
      </p:sp>
    </p:spTree>
    <p:extLst>
      <p:ext uri="{BB962C8B-B14F-4D97-AF65-F5344CB8AC3E}">
        <p14:creationId xmlns:p14="http://schemas.microsoft.com/office/powerpoint/2010/main" val="2574405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5F0BD-4C97-4407-9D0F-5EE11FE5353E}"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1E73B-06AD-46D5-9B19-F6E8340AB50A}" type="slidenum">
              <a:rPr lang="en-US" smtClean="0"/>
              <a:t>‹#›</a:t>
            </a:fld>
            <a:endParaRPr lang="en-US"/>
          </a:p>
        </p:txBody>
      </p:sp>
    </p:spTree>
    <p:extLst>
      <p:ext uri="{BB962C8B-B14F-4D97-AF65-F5344CB8AC3E}">
        <p14:creationId xmlns:p14="http://schemas.microsoft.com/office/powerpoint/2010/main" val="708421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D5F0BD-4C97-4407-9D0F-5EE11FE5353E}"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5191E73B-06AD-46D5-9B19-F6E8340AB50A}" type="slidenum">
              <a:rPr lang="en-US" smtClean="0"/>
              <a:t>‹#›</a:t>
            </a:fld>
            <a:endParaRPr lang="en-US"/>
          </a:p>
        </p:txBody>
      </p:sp>
    </p:spTree>
    <p:extLst>
      <p:ext uri="{BB962C8B-B14F-4D97-AF65-F5344CB8AC3E}">
        <p14:creationId xmlns:p14="http://schemas.microsoft.com/office/powerpoint/2010/main" val="2273677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D5F0BD-4C97-4407-9D0F-5EE11FE5353E}" type="datetimeFigureOut">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1E73B-06AD-46D5-9B19-F6E8340AB50A}" type="slidenum">
              <a:rPr lang="en-US" smtClean="0"/>
              <a:t>‹#›</a:t>
            </a:fld>
            <a:endParaRPr lang="en-US"/>
          </a:p>
        </p:txBody>
      </p:sp>
    </p:spTree>
    <p:extLst>
      <p:ext uri="{BB962C8B-B14F-4D97-AF65-F5344CB8AC3E}">
        <p14:creationId xmlns:p14="http://schemas.microsoft.com/office/powerpoint/2010/main" val="3608365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D5F0BD-4C97-4407-9D0F-5EE11FE5353E}" type="datetimeFigureOut">
              <a:rPr lang="en-US" smtClean="0"/>
              <a:t>11/30/2021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91E73B-06AD-46D5-9B19-F6E8340AB50A}" type="slidenum">
              <a:rPr lang="en-US" smtClean="0"/>
              <a:t>‹#›</a:t>
            </a:fld>
            <a:endParaRPr lang="en-US"/>
          </a:p>
        </p:txBody>
      </p:sp>
    </p:spTree>
    <p:extLst>
      <p:ext uri="{BB962C8B-B14F-4D97-AF65-F5344CB8AC3E}">
        <p14:creationId xmlns:p14="http://schemas.microsoft.com/office/powerpoint/2010/main" val="2883048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D5F0BD-4C97-4407-9D0F-5EE11FE5353E}" type="datetimeFigureOut">
              <a:rPr lang="en-US" smtClean="0"/>
              <a:t>11/30/2021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91E73B-06AD-46D5-9B19-F6E8340AB50A}" type="slidenum">
              <a:rPr lang="en-US" smtClean="0"/>
              <a:t>‹#›</a:t>
            </a:fld>
            <a:endParaRPr lang="en-US"/>
          </a:p>
        </p:txBody>
      </p:sp>
    </p:spTree>
    <p:extLst>
      <p:ext uri="{BB962C8B-B14F-4D97-AF65-F5344CB8AC3E}">
        <p14:creationId xmlns:p14="http://schemas.microsoft.com/office/powerpoint/2010/main" val="1897277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4D5F0BD-4C97-4407-9D0F-5EE11FE5353E}" type="datetimeFigureOut">
              <a:rPr lang="en-US" smtClean="0"/>
              <a:t>11/30/2021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91E73B-06AD-46D5-9B19-F6E8340AB50A}" type="slidenum">
              <a:rPr lang="en-US" smtClean="0"/>
              <a:t>‹#›</a:t>
            </a:fld>
            <a:endParaRPr lang="en-US"/>
          </a:p>
        </p:txBody>
      </p:sp>
    </p:spTree>
    <p:extLst>
      <p:ext uri="{BB962C8B-B14F-4D97-AF65-F5344CB8AC3E}">
        <p14:creationId xmlns:p14="http://schemas.microsoft.com/office/powerpoint/2010/main" val="202501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D5F0BD-4C97-4407-9D0F-5EE11FE5353E}" type="datetimeFigureOut">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1E73B-06AD-46D5-9B19-F6E8340AB50A}" type="slidenum">
              <a:rPr lang="en-US" smtClean="0"/>
              <a:t>‹#›</a:t>
            </a:fld>
            <a:endParaRPr lang="en-US"/>
          </a:p>
        </p:txBody>
      </p:sp>
    </p:spTree>
    <p:extLst>
      <p:ext uri="{BB962C8B-B14F-4D97-AF65-F5344CB8AC3E}">
        <p14:creationId xmlns:p14="http://schemas.microsoft.com/office/powerpoint/2010/main" val="1389159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D5F0BD-4C97-4407-9D0F-5EE11FE5353E}" type="datetimeFigureOut">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1E73B-06AD-46D5-9B19-F6E8340AB50A}" type="slidenum">
              <a:rPr lang="en-US" smtClean="0"/>
              <a:t>‹#›</a:t>
            </a:fld>
            <a:endParaRPr lang="en-US"/>
          </a:p>
        </p:txBody>
      </p:sp>
    </p:spTree>
    <p:extLst>
      <p:ext uri="{BB962C8B-B14F-4D97-AF65-F5344CB8AC3E}">
        <p14:creationId xmlns:p14="http://schemas.microsoft.com/office/powerpoint/2010/main" val="1835200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4D5F0BD-4C97-4407-9D0F-5EE11FE5353E}" type="datetimeFigureOut">
              <a:rPr lang="en-US" smtClean="0"/>
              <a:t>11/30/2021</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5191E73B-06AD-46D5-9B19-F6E8340AB50A}" type="slidenum">
              <a:rPr lang="en-US" smtClean="0"/>
              <a:t>‹#›</a:t>
            </a:fld>
            <a:endParaRPr lang="en-US"/>
          </a:p>
        </p:txBody>
      </p:sp>
    </p:spTree>
    <p:extLst>
      <p:ext uri="{BB962C8B-B14F-4D97-AF65-F5344CB8AC3E}">
        <p14:creationId xmlns:p14="http://schemas.microsoft.com/office/powerpoint/2010/main" val="14964549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20F62-120F-4895-B158-ED9A2BEB00D5}"/>
              </a:ext>
            </a:extLst>
          </p:cNvPr>
          <p:cNvSpPr>
            <a:spLocks noGrp="1"/>
          </p:cNvSpPr>
          <p:nvPr>
            <p:ph type="ctrTitle"/>
          </p:nvPr>
        </p:nvSpPr>
        <p:spPr/>
        <p:txBody>
          <a:bodyPr/>
          <a:lstStyle/>
          <a:p>
            <a:r>
              <a:rPr lang="en-US" dirty="0"/>
              <a:t>EMERGENCY MEDICARE</a:t>
            </a:r>
          </a:p>
        </p:txBody>
      </p:sp>
      <p:sp>
        <p:nvSpPr>
          <p:cNvPr id="3" name="Subtitle 2">
            <a:extLst>
              <a:ext uri="{FF2B5EF4-FFF2-40B4-BE49-F238E27FC236}">
                <a16:creationId xmlns:a16="http://schemas.microsoft.com/office/drawing/2014/main" id="{BDE7BD82-669F-4EF3-8DC7-2F0F4C5FDBC7}"/>
              </a:ext>
            </a:extLst>
          </p:cNvPr>
          <p:cNvSpPr>
            <a:spLocks noGrp="1"/>
          </p:cNvSpPr>
          <p:nvPr>
            <p:ph type="subTitle" idx="1"/>
          </p:nvPr>
        </p:nvSpPr>
        <p:spPr>
          <a:xfrm>
            <a:off x="680322" y="4394039"/>
            <a:ext cx="8144134" cy="2352750"/>
          </a:xfrm>
        </p:spPr>
        <p:txBody>
          <a:bodyPr>
            <a:normAutofit/>
          </a:bodyPr>
          <a:lstStyle/>
          <a:p>
            <a:pPr lvl="0" algn="l"/>
            <a:r>
              <a:rPr lang="en-US" u="sng" dirty="0">
                <a:latin typeface="Times New Roman" panose="02020603050405020304" pitchFamily="18" charset="0"/>
                <a:cs typeface="Times New Roman" panose="02020603050405020304" pitchFamily="18" charset="0"/>
              </a:rPr>
              <a:t>GROUP MEMBERS:</a:t>
            </a:r>
          </a:p>
          <a:p>
            <a:pPr lvl="0" algn="l"/>
            <a:r>
              <a:rPr lang="en-US" dirty="0">
                <a:latin typeface="Times New Roman" panose="02020603050405020304" pitchFamily="18" charset="0"/>
                <a:cs typeface="Times New Roman" panose="02020603050405020304" pitchFamily="18" charset="0"/>
              </a:rPr>
              <a:t>Faiza Tasnim-(19-41552-3)</a:t>
            </a:r>
          </a:p>
          <a:p>
            <a:pPr lvl="0" algn="l"/>
            <a:r>
              <a:rPr lang="en-US" dirty="0">
                <a:latin typeface="Times New Roman" panose="02020603050405020304" pitchFamily="18" charset="0"/>
                <a:cs typeface="Times New Roman" panose="02020603050405020304" pitchFamily="18" charset="0"/>
              </a:rPr>
              <a:t>Syeda Faiza Karima-(20-43073-1)</a:t>
            </a:r>
          </a:p>
          <a:p>
            <a:pPr lvl="0" algn="l"/>
            <a:r>
              <a:rPr lang="en-US" dirty="0">
                <a:latin typeface="Times New Roman" panose="02020603050405020304" pitchFamily="18" charset="0"/>
                <a:cs typeface="Times New Roman" panose="02020603050405020304" pitchFamily="18" charset="0"/>
              </a:rPr>
              <a:t>Sharia Tasnim Adrita-(20-41895-1)</a:t>
            </a:r>
          </a:p>
          <a:p>
            <a:pPr lvl="0" algn="l"/>
            <a:r>
              <a:rPr lang="en-US" dirty="0">
                <a:latin typeface="Times New Roman" panose="02020603050405020304" pitchFamily="18" charset="0"/>
                <a:cs typeface="Times New Roman" panose="02020603050405020304" pitchFamily="18" charset="0"/>
              </a:rPr>
              <a:t>Sadia Afrin Sara – (20-41834-1)</a:t>
            </a:r>
          </a:p>
          <a:p>
            <a:endParaRPr 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3019E457-78A6-4FED-83C9-63001CD01482}"/>
              </a:ext>
            </a:extLst>
          </p:cNvPr>
          <p:cNvSpPr/>
          <p:nvPr/>
        </p:nvSpPr>
        <p:spPr>
          <a:xfrm>
            <a:off x="9403492" y="3429000"/>
            <a:ext cx="2496065" cy="772297"/>
          </a:xfrm>
          <a:prstGeom prst="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u="sng">
                <a:solidFill>
                  <a:srgbClr val="FFFF00"/>
                </a:solidFill>
              </a:rPr>
              <a:t>GROUP-7</a:t>
            </a:r>
            <a:endParaRPr lang="en-US" b="1" u="sng" dirty="0">
              <a:solidFill>
                <a:srgbClr val="FFFF00"/>
              </a:solidFill>
            </a:endParaRPr>
          </a:p>
        </p:txBody>
      </p:sp>
    </p:spTree>
    <p:extLst>
      <p:ext uri="{BB962C8B-B14F-4D97-AF65-F5344CB8AC3E}">
        <p14:creationId xmlns:p14="http://schemas.microsoft.com/office/powerpoint/2010/main" val="2972289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1F34D-76D4-4F3E-A04D-1358B11BE2ED}"/>
              </a:ext>
            </a:extLst>
          </p:cNvPr>
          <p:cNvSpPr>
            <a:spLocks noGrp="1"/>
          </p:cNvSpPr>
          <p:nvPr>
            <p:ph type="title"/>
          </p:nvPr>
        </p:nvSpPr>
        <p:spPr/>
        <p:txBody>
          <a:bodyPr/>
          <a:lstStyle/>
          <a:p>
            <a:r>
              <a:rPr lang="en-US" b="1" dirty="0"/>
              <a:t>User Story Card:</a:t>
            </a:r>
            <a:endParaRPr lang="en-US" dirty="0"/>
          </a:p>
        </p:txBody>
      </p:sp>
      <p:pic>
        <p:nvPicPr>
          <p:cNvPr id="4" name="Content Placeholder 3">
            <a:extLst>
              <a:ext uri="{FF2B5EF4-FFF2-40B4-BE49-F238E27FC236}">
                <a16:creationId xmlns:a16="http://schemas.microsoft.com/office/drawing/2014/main" id="{2C3BA87F-4749-40BF-96C8-EB91BE747217}"/>
              </a:ext>
            </a:extLst>
          </p:cNvPr>
          <p:cNvPicPr>
            <a:picLocks noGrp="1" noChangeAspect="1"/>
          </p:cNvPicPr>
          <p:nvPr>
            <p:ph idx="1"/>
          </p:nvPr>
        </p:nvPicPr>
        <p:blipFill>
          <a:blip r:embed="rId2"/>
          <a:stretch>
            <a:fillRect/>
          </a:stretch>
        </p:blipFill>
        <p:spPr>
          <a:xfrm>
            <a:off x="680320" y="1978454"/>
            <a:ext cx="4089388" cy="4879546"/>
          </a:xfrm>
          <a:prstGeom prst="rect">
            <a:avLst/>
          </a:prstGeom>
        </p:spPr>
      </p:pic>
      <p:pic>
        <p:nvPicPr>
          <p:cNvPr id="5" name="Picture 4">
            <a:extLst>
              <a:ext uri="{FF2B5EF4-FFF2-40B4-BE49-F238E27FC236}">
                <a16:creationId xmlns:a16="http://schemas.microsoft.com/office/drawing/2014/main" id="{73753A14-6BB2-4C31-B923-E0160B679BE2}"/>
              </a:ext>
            </a:extLst>
          </p:cNvPr>
          <p:cNvPicPr>
            <a:picLocks noChangeAspect="1"/>
          </p:cNvPicPr>
          <p:nvPr/>
        </p:nvPicPr>
        <p:blipFill>
          <a:blip r:embed="rId3"/>
          <a:stretch>
            <a:fillRect/>
          </a:stretch>
        </p:blipFill>
        <p:spPr>
          <a:xfrm>
            <a:off x="5735339" y="1978454"/>
            <a:ext cx="4362450" cy="4879546"/>
          </a:xfrm>
          <a:prstGeom prst="rect">
            <a:avLst/>
          </a:prstGeom>
        </p:spPr>
      </p:pic>
    </p:spTree>
    <p:extLst>
      <p:ext uri="{BB962C8B-B14F-4D97-AF65-F5344CB8AC3E}">
        <p14:creationId xmlns:p14="http://schemas.microsoft.com/office/powerpoint/2010/main" val="307858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739C2-1A36-43C8-A48D-0B0761578DA1}"/>
              </a:ext>
            </a:extLst>
          </p:cNvPr>
          <p:cNvSpPr>
            <a:spLocks noGrp="1"/>
          </p:cNvSpPr>
          <p:nvPr>
            <p:ph type="title"/>
          </p:nvPr>
        </p:nvSpPr>
        <p:spPr/>
        <p:txBody>
          <a:bodyPr/>
          <a:lstStyle/>
          <a:p>
            <a:r>
              <a:rPr lang="en-US" dirty="0"/>
              <a:t>UI DESIGN: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7330" y="2414177"/>
            <a:ext cx="2946584" cy="371594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0761" y="2408349"/>
            <a:ext cx="2971883" cy="3721778"/>
          </a:xfrm>
          <a:prstGeom prst="rect">
            <a:avLst/>
          </a:prstGeom>
        </p:spPr>
      </p:pic>
      <p:pic>
        <p:nvPicPr>
          <p:cNvPr id="9" name="Content Placeholder 8"/>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20400" y="2382993"/>
            <a:ext cx="3083189" cy="3721779"/>
          </a:xfrm>
        </p:spPr>
      </p:pic>
    </p:spTree>
    <p:extLst>
      <p:ext uri="{BB962C8B-B14F-4D97-AF65-F5344CB8AC3E}">
        <p14:creationId xmlns:p14="http://schemas.microsoft.com/office/powerpoint/2010/main" val="1011336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CDDED-0FDD-4E17-85C1-EA6DEFD05E53}"/>
              </a:ext>
            </a:extLst>
          </p:cNvPr>
          <p:cNvSpPr>
            <a:spLocks noGrp="1"/>
          </p:cNvSpPr>
          <p:nvPr>
            <p:ph type="title"/>
          </p:nvPr>
        </p:nvSpPr>
        <p:spPr/>
        <p:txBody>
          <a:bodyPr/>
          <a:lstStyle/>
          <a:p>
            <a:r>
              <a:rPr lang="en-US" dirty="0"/>
              <a:t>UI DESIGN: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0218" y="2311043"/>
            <a:ext cx="3129445" cy="3832179"/>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972"/>
          <a:stretch/>
        </p:blipFill>
        <p:spPr>
          <a:xfrm>
            <a:off x="6697014" y="2311044"/>
            <a:ext cx="3232598" cy="3941475"/>
          </a:xfrm>
          <a:prstGeom prst="rect">
            <a:avLst/>
          </a:prstGeom>
        </p:spPr>
      </p:pic>
    </p:spTree>
    <p:extLst>
      <p:ext uri="{BB962C8B-B14F-4D97-AF65-F5344CB8AC3E}">
        <p14:creationId xmlns:p14="http://schemas.microsoft.com/office/powerpoint/2010/main" val="3665365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DCC58-CFC6-47D0-A1DD-CE326A375A72}"/>
              </a:ext>
            </a:extLst>
          </p:cNvPr>
          <p:cNvSpPr>
            <a:spLocks noGrp="1"/>
          </p:cNvSpPr>
          <p:nvPr>
            <p:ph type="title"/>
          </p:nvPr>
        </p:nvSpPr>
        <p:spPr/>
        <p:txBody>
          <a:bodyPr/>
          <a:lstStyle/>
          <a:p>
            <a:r>
              <a:rPr lang="en-US" dirty="0"/>
              <a:t>Project Code: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681" y="2360087"/>
            <a:ext cx="5812307" cy="3972558"/>
          </a:xfrm>
        </p:spPr>
      </p:pic>
      <p:pic>
        <p:nvPicPr>
          <p:cNvPr id="6" name="Content Placeholder 3">
            <a:extLst>
              <a:ext uri="{FF2B5EF4-FFF2-40B4-BE49-F238E27FC236}">
                <a16:creationId xmlns:a16="http://schemas.microsoft.com/office/drawing/2014/main" id="{27AECB75-95CA-44ED-9C85-CC6C95BA07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0765" y="2360087"/>
            <a:ext cx="5593485" cy="3972558"/>
          </a:xfrm>
          <a:prstGeom prst="rect">
            <a:avLst/>
          </a:prstGeom>
        </p:spPr>
      </p:pic>
    </p:spTree>
    <p:extLst>
      <p:ext uri="{BB962C8B-B14F-4D97-AF65-F5344CB8AC3E}">
        <p14:creationId xmlns:p14="http://schemas.microsoft.com/office/powerpoint/2010/main" val="1608025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Code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744" y="2309873"/>
            <a:ext cx="5490835" cy="4072986"/>
          </a:xfrm>
          <a:prstGeom prst="rect">
            <a:avLst/>
          </a:prstGeom>
        </p:spPr>
      </p:pic>
      <p:pic>
        <p:nvPicPr>
          <p:cNvPr id="6" name="Picture 5">
            <a:extLst>
              <a:ext uri="{FF2B5EF4-FFF2-40B4-BE49-F238E27FC236}">
                <a16:creationId xmlns:a16="http://schemas.microsoft.com/office/drawing/2014/main" id="{F3F9E72A-2C66-4DC7-A9DB-3C5CE462AB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0413" y="2309873"/>
            <a:ext cx="5622843" cy="4072986"/>
          </a:xfrm>
          <a:prstGeom prst="rect">
            <a:avLst/>
          </a:prstGeom>
        </p:spPr>
      </p:pic>
    </p:spTree>
    <p:extLst>
      <p:ext uri="{BB962C8B-B14F-4D97-AF65-F5344CB8AC3E}">
        <p14:creationId xmlns:p14="http://schemas.microsoft.com/office/powerpoint/2010/main" val="3062053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AA6C8-9EBD-48D2-B83A-EC867CC827F3}"/>
              </a:ext>
            </a:extLst>
          </p:cNvPr>
          <p:cNvSpPr>
            <a:spLocks noGrp="1"/>
          </p:cNvSpPr>
          <p:nvPr>
            <p:ph type="title"/>
          </p:nvPr>
        </p:nvSpPr>
        <p:spPr/>
        <p:txBody>
          <a:bodyPr/>
          <a:lstStyle/>
          <a:p>
            <a:r>
              <a:rPr lang="en-US" dirty="0"/>
              <a:t>JIRA ISSUES:</a:t>
            </a:r>
          </a:p>
        </p:txBody>
      </p:sp>
      <p:pic>
        <p:nvPicPr>
          <p:cNvPr id="4" name="Content Placeholder 3">
            <a:extLst>
              <a:ext uri="{FF2B5EF4-FFF2-40B4-BE49-F238E27FC236}">
                <a16:creationId xmlns:a16="http://schemas.microsoft.com/office/drawing/2014/main" id="{3040795F-2A52-4CFF-920D-D450CCC30EBC}"/>
              </a:ext>
            </a:extLst>
          </p:cNvPr>
          <p:cNvPicPr>
            <a:picLocks noGrp="1" noChangeAspect="1"/>
          </p:cNvPicPr>
          <p:nvPr>
            <p:ph idx="1"/>
          </p:nvPr>
        </p:nvPicPr>
        <p:blipFill>
          <a:blip r:embed="rId2"/>
          <a:stretch>
            <a:fillRect/>
          </a:stretch>
        </p:blipFill>
        <p:spPr>
          <a:xfrm>
            <a:off x="2211859" y="2188518"/>
            <a:ext cx="7302843" cy="440999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947777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D773-9BA8-4FE4-AD6F-C8A983E44C14}"/>
              </a:ext>
            </a:extLst>
          </p:cNvPr>
          <p:cNvSpPr>
            <a:spLocks noGrp="1"/>
          </p:cNvSpPr>
          <p:nvPr>
            <p:ph type="title"/>
          </p:nvPr>
        </p:nvSpPr>
        <p:spPr/>
        <p:txBody>
          <a:bodyPr/>
          <a:lstStyle/>
          <a:p>
            <a:r>
              <a:rPr lang="en-US" dirty="0"/>
              <a:t>JIRA CONTRIBUTION PIE CHART:</a:t>
            </a:r>
          </a:p>
        </p:txBody>
      </p:sp>
      <p:pic>
        <p:nvPicPr>
          <p:cNvPr id="5" name="Content Placeholder 4">
            <a:extLst>
              <a:ext uri="{FF2B5EF4-FFF2-40B4-BE49-F238E27FC236}">
                <a16:creationId xmlns:a16="http://schemas.microsoft.com/office/drawing/2014/main" id="{D710B726-4172-4634-83AC-BB9D6B13C1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321" y="2113005"/>
            <a:ext cx="10885603" cy="4547287"/>
          </a:xfrm>
        </p:spPr>
      </p:pic>
    </p:spTree>
    <p:extLst>
      <p:ext uri="{BB962C8B-B14F-4D97-AF65-F5344CB8AC3E}">
        <p14:creationId xmlns:p14="http://schemas.microsoft.com/office/powerpoint/2010/main" val="782313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4DAC3-55A0-4CCA-8B04-037C151D0457}"/>
              </a:ext>
            </a:extLst>
          </p:cNvPr>
          <p:cNvSpPr>
            <a:spLocks noGrp="1"/>
          </p:cNvSpPr>
          <p:nvPr>
            <p:ph type="title"/>
          </p:nvPr>
        </p:nvSpPr>
        <p:spPr/>
        <p:txBody>
          <a:bodyPr/>
          <a:lstStyle/>
          <a:p>
            <a:r>
              <a:rPr lang="en-US" dirty="0"/>
              <a:t>GIT:</a:t>
            </a:r>
          </a:p>
        </p:txBody>
      </p:sp>
      <p:pic>
        <p:nvPicPr>
          <p:cNvPr id="5" name="Picture 4">
            <a:extLst>
              <a:ext uri="{FF2B5EF4-FFF2-40B4-BE49-F238E27FC236}">
                <a16:creationId xmlns:a16="http://schemas.microsoft.com/office/drawing/2014/main" id="{0D1BA334-8B51-401B-B7AF-2AF12637B082}"/>
              </a:ext>
            </a:extLst>
          </p:cNvPr>
          <p:cNvPicPr>
            <a:picLocks noChangeAspect="1"/>
          </p:cNvPicPr>
          <p:nvPr/>
        </p:nvPicPr>
        <p:blipFill>
          <a:blip r:embed="rId2"/>
          <a:stretch>
            <a:fillRect/>
          </a:stretch>
        </p:blipFill>
        <p:spPr>
          <a:xfrm>
            <a:off x="0" y="1964724"/>
            <a:ext cx="6290593" cy="4893276"/>
          </a:xfrm>
          <a:prstGeom prst="rect">
            <a:avLst/>
          </a:prstGeom>
        </p:spPr>
      </p:pic>
      <p:pic>
        <p:nvPicPr>
          <p:cNvPr id="4" name="Picture 3">
            <a:extLst>
              <a:ext uri="{FF2B5EF4-FFF2-40B4-BE49-F238E27FC236}">
                <a16:creationId xmlns:a16="http://schemas.microsoft.com/office/drawing/2014/main" id="{97FA333E-56B7-4F48-8189-04EBE5FF7D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0593" y="1964724"/>
            <a:ext cx="5901407" cy="4893276"/>
          </a:xfrm>
          <a:prstGeom prst="rect">
            <a:avLst/>
          </a:prstGeom>
        </p:spPr>
      </p:pic>
    </p:spTree>
    <p:extLst>
      <p:ext uri="{BB962C8B-B14F-4D97-AF65-F5344CB8AC3E}">
        <p14:creationId xmlns:p14="http://schemas.microsoft.com/office/powerpoint/2010/main" val="553445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8B7C-5B96-4B98-B404-5238C5E93B71}"/>
              </a:ext>
            </a:extLst>
          </p:cNvPr>
          <p:cNvSpPr>
            <a:spLocks noGrp="1"/>
          </p:cNvSpPr>
          <p:nvPr>
            <p:ph type="title"/>
          </p:nvPr>
        </p:nvSpPr>
        <p:spPr/>
        <p:txBody>
          <a:bodyPr/>
          <a:lstStyle/>
          <a:p>
            <a:r>
              <a:rPr lang="en-US" dirty="0"/>
              <a:t>Project scheduling </a:t>
            </a:r>
          </a:p>
        </p:txBody>
      </p:sp>
      <p:pic>
        <p:nvPicPr>
          <p:cNvPr id="5" name="Content Placeholder 4">
            <a:extLst>
              <a:ext uri="{FF2B5EF4-FFF2-40B4-BE49-F238E27FC236}">
                <a16:creationId xmlns:a16="http://schemas.microsoft.com/office/drawing/2014/main" id="{EE21748E-9A6E-4E39-8837-B27EC7DB04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26508"/>
            <a:ext cx="12192000" cy="4831492"/>
          </a:xfrm>
        </p:spPr>
      </p:pic>
    </p:spTree>
    <p:extLst>
      <p:ext uri="{BB962C8B-B14F-4D97-AF65-F5344CB8AC3E}">
        <p14:creationId xmlns:p14="http://schemas.microsoft.com/office/powerpoint/2010/main" val="2503022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F77E-9285-467C-BA21-FD347F1B46D8}"/>
              </a:ext>
            </a:extLst>
          </p:cNvPr>
          <p:cNvSpPr>
            <a:spLocks noGrp="1"/>
          </p:cNvSpPr>
          <p:nvPr>
            <p:ph type="title"/>
          </p:nvPr>
        </p:nvSpPr>
        <p:spPr/>
        <p:txBody>
          <a:bodyPr/>
          <a:lstStyle/>
          <a:p>
            <a:r>
              <a:rPr lang="en-US" dirty="0"/>
              <a:t>Project scheduling </a:t>
            </a:r>
          </a:p>
        </p:txBody>
      </p:sp>
      <p:pic>
        <p:nvPicPr>
          <p:cNvPr id="4" name="Picture 3">
            <a:extLst>
              <a:ext uri="{FF2B5EF4-FFF2-40B4-BE49-F238E27FC236}">
                <a16:creationId xmlns:a16="http://schemas.microsoft.com/office/drawing/2014/main" id="{2A1A47C3-2220-4780-B1A0-467AF8EA3F98}"/>
              </a:ext>
            </a:extLst>
          </p:cNvPr>
          <p:cNvPicPr>
            <a:picLocks noChangeAspect="1"/>
          </p:cNvPicPr>
          <p:nvPr/>
        </p:nvPicPr>
        <p:blipFill>
          <a:blip r:embed="rId2"/>
          <a:stretch>
            <a:fillRect/>
          </a:stretch>
        </p:blipFill>
        <p:spPr>
          <a:xfrm>
            <a:off x="2738309" y="2014151"/>
            <a:ext cx="5924550" cy="4843849"/>
          </a:xfrm>
          <a:prstGeom prst="rect">
            <a:avLst/>
          </a:prstGeom>
        </p:spPr>
      </p:pic>
    </p:spTree>
    <p:extLst>
      <p:ext uri="{BB962C8B-B14F-4D97-AF65-F5344CB8AC3E}">
        <p14:creationId xmlns:p14="http://schemas.microsoft.com/office/powerpoint/2010/main" val="249843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AADDC-0DA6-40AC-B2BC-E2B443F42127}"/>
              </a:ext>
            </a:extLst>
          </p:cNvPr>
          <p:cNvSpPr>
            <a:spLocks noGrp="1"/>
          </p:cNvSpPr>
          <p:nvPr>
            <p:ph type="title"/>
          </p:nvPr>
        </p:nvSpPr>
        <p:spPr/>
        <p:txBody>
          <a:bodyPr/>
          <a:lstStyle/>
          <a:p>
            <a:r>
              <a:rPr lang="en-US" b="1" dirty="0"/>
              <a:t>Contents:</a:t>
            </a:r>
            <a:endParaRPr lang="en-US" dirty="0"/>
          </a:p>
        </p:txBody>
      </p:sp>
      <p:sp>
        <p:nvSpPr>
          <p:cNvPr id="3" name="Content Placeholder 2">
            <a:extLst>
              <a:ext uri="{FF2B5EF4-FFF2-40B4-BE49-F238E27FC236}">
                <a16:creationId xmlns:a16="http://schemas.microsoft.com/office/drawing/2014/main" id="{D55244A9-3CF3-4549-A253-1B7EAC40D349}"/>
              </a:ext>
            </a:extLst>
          </p:cNvPr>
          <p:cNvSpPr>
            <a:spLocks noGrp="1"/>
          </p:cNvSpPr>
          <p:nvPr>
            <p:ph idx="1"/>
          </p:nvPr>
        </p:nvSpPr>
        <p:spPr>
          <a:xfrm>
            <a:off x="680321" y="1940010"/>
            <a:ext cx="9613861" cy="4917989"/>
          </a:xfrm>
        </p:spPr>
        <p:txBody>
          <a:bodyPr>
            <a:normAutofit fontScale="70000" lnSpcReduction="20000"/>
          </a:bodyPr>
          <a:lstStyle/>
          <a:p>
            <a:pPr>
              <a:lnSpc>
                <a:spcPct val="150000"/>
              </a:lnSpc>
              <a:buFont typeface="Wingdings" panose="05000000000000000000" pitchFamily="2" charset="2"/>
              <a:buChar char="Ø"/>
            </a:pPr>
            <a:r>
              <a:rPr lang="en-US" dirty="0"/>
              <a:t>Requirement planning </a:t>
            </a:r>
          </a:p>
          <a:p>
            <a:pPr>
              <a:lnSpc>
                <a:spcPct val="150000"/>
              </a:lnSpc>
              <a:buFont typeface="Wingdings" panose="05000000000000000000" pitchFamily="2" charset="2"/>
              <a:buChar char="Ø"/>
            </a:pPr>
            <a:r>
              <a:rPr lang="en-US" dirty="0"/>
              <a:t>Use Case Diagram</a:t>
            </a:r>
          </a:p>
          <a:p>
            <a:pPr>
              <a:lnSpc>
                <a:spcPct val="150000"/>
              </a:lnSpc>
              <a:buFont typeface="Wingdings" panose="05000000000000000000" pitchFamily="2" charset="2"/>
              <a:buChar char="Ø"/>
            </a:pPr>
            <a:r>
              <a:rPr lang="en-US" dirty="0"/>
              <a:t>Activity Diagram</a:t>
            </a:r>
          </a:p>
          <a:p>
            <a:pPr>
              <a:lnSpc>
                <a:spcPct val="150000"/>
              </a:lnSpc>
              <a:buFont typeface="Wingdings" panose="05000000000000000000" pitchFamily="2" charset="2"/>
              <a:buChar char="Ø"/>
            </a:pPr>
            <a:r>
              <a:rPr lang="en-US" dirty="0"/>
              <a:t> Class Diagram</a:t>
            </a:r>
          </a:p>
          <a:p>
            <a:pPr>
              <a:lnSpc>
                <a:spcPct val="150000"/>
              </a:lnSpc>
              <a:buFont typeface="Wingdings" panose="05000000000000000000" pitchFamily="2" charset="2"/>
              <a:buChar char="Ø"/>
            </a:pPr>
            <a:r>
              <a:rPr lang="en-US" dirty="0"/>
              <a:t>User Story Card</a:t>
            </a:r>
          </a:p>
          <a:p>
            <a:pPr>
              <a:lnSpc>
                <a:spcPct val="150000"/>
              </a:lnSpc>
              <a:buFont typeface="Wingdings" panose="05000000000000000000" pitchFamily="2" charset="2"/>
              <a:buChar char="Ø"/>
            </a:pPr>
            <a:r>
              <a:rPr lang="en-US" dirty="0"/>
              <a:t>UI Design</a:t>
            </a:r>
          </a:p>
          <a:p>
            <a:pPr>
              <a:lnSpc>
                <a:spcPct val="150000"/>
              </a:lnSpc>
              <a:buFont typeface="Wingdings" panose="05000000000000000000" pitchFamily="2" charset="2"/>
              <a:buChar char="Ø"/>
            </a:pPr>
            <a:r>
              <a:rPr lang="en-US" dirty="0"/>
              <a:t>Jira</a:t>
            </a:r>
          </a:p>
          <a:p>
            <a:pPr>
              <a:lnSpc>
                <a:spcPct val="150000"/>
              </a:lnSpc>
              <a:buFont typeface="Wingdings" panose="05000000000000000000" pitchFamily="2" charset="2"/>
              <a:buChar char="Ø"/>
            </a:pPr>
            <a:r>
              <a:rPr lang="en-US" dirty="0"/>
              <a:t>Git</a:t>
            </a:r>
          </a:p>
          <a:p>
            <a:pPr>
              <a:lnSpc>
                <a:spcPct val="150000"/>
              </a:lnSpc>
              <a:buFont typeface="Wingdings" panose="05000000000000000000" pitchFamily="2" charset="2"/>
              <a:buChar char="Ø"/>
            </a:pPr>
            <a:r>
              <a:rPr lang="en-US" dirty="0"/>
              <a:t>Timeline Chart</a:t>
            </a:r>
          </a:p>
          <a:p>
            <a:pPr>
              <a:lnSpc>
                <a:spcPct val="150000"/>
              </a:lnSpc>
              <a:buFont typeface="Wingdings" panose="05000000000000000000" pitchFamily="2" charset="2"/>
              <a:buChar char="Ø"/>
            </a:pPr>
            <a:r>
              <a:rPr lang="en-US" b="1" dirty="0"/>
              <a:t>Constructive Model</a:t>
            </a:r>
            <a:endParaRPr lang="en-US" dirty="0"/>
          </a:p>
        </p:txBody>
      </p:sp>
    </p:spTree>
    <p:extLst>
      <p:ext uri="{BB962C8B-B14F-4D97-AF65-F5344CB8AC3E}">
        <p14:creationId xmlns:p14="http://schemas.microsoft.com/office/powerpoint/2010/main" val="1597728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F73A2-7F49-4996-85D0-79CB81350804}"/>
              </a:ext>
            </a:extLst>
          </p:cNvPr>
          <p:cNvSpPr>
            <a:spLocks noGrp="1"/>
          </p:cNvSpPr>
          <p:nvPr>
            <p:ph type="title"/>
          </p:nvPr>
        </p:nvSpPr>
        <p:spPr/>
        <p:txBody>
          <a:bodyPr>
            <a:normAutofit fontScale="90000"/>
          </a:bodyPr>
          <a:lstStyle/>
          <a:p>
            <a:r>
              <a:rPr lang="en-US" sz="3100" b="1" dirty="0"/>
              <a:t>Constructive Model for Emergency Medicare System:</a:t>
            </a:r>
            <a:br>
              <a:rPr lang="en-US" dirty="0"/>
            </a:br>
            <a:endParaRPr lang="en-US" dirty="0"/>
          </a:p>
        </p:txBody>
      </p:sp>
      <p:sp>
        <p:nvSpPr>
          <p:cNvPr id="3" name="Content Placeholder 2">
            <a:extLst>
              <a:ext uri="{FF2B5EF4-FFF2-40B4-BE49-F238E27FC236}">
                <a16:creationId xmlns:a16="http://schemas.microsoft.com/office/drawing/2014/main" id="{506CD5A6-0D1B-473D-B754-FA76D0FC15B8}"/>
              </a:ext>
            </a:extLst>
          </p:cNvPr>
          <p:cNvSpPr>
            <a:spLocks noGrp="1"/>
          </p:cNvSpPr>
          <p:nvPr>
            <p:ph idx="1"/>
          </p:nvPr>
        </p:nvSpPr>
        <p:spPr>
          <a:xfrm>
            <a:off x="0" y="1989438"/>
            <a:ext cx="12192000" cy="4868562"/>
          </a:xfrm>
        </p:spPr>
        <p:txBody>
          <a:bodyPr>
            <a:normAutofit/>
          </a:bodyPr>
          <a:lstStyle/>
          <a:p>
            <a:pPr lvl="0"/>
            <a:r>
              <a:rPr lang="en-US" sz="2000" b="1" dirty="0">
                <a:latin typeface="Times New Roman" panose="02020603050405020304" pitchFamily="18" charset="0"/>
                <a:cs typeface="Times New Roman" panose="02020603050405020304" pitchFamily="18" charset="0"/>
              </a:rPr>
              <a:t>Project type: Semi-detached</a:t>
            </a:r>
            <a:endParaRPr lang="en-US" sz="2000" dirty="0">
              <a:latin typeface="Times New Roman" panose="02020603050405020304" pitchFamily="18" charset="0"/>
              <a:cs typeface="Times New Roman" panose="02020603050405020304" pitchFamily="18" charset="0"/>
            </a:endParaRPr>
          </a:p>
          <a:p>
            <a:pPr lvl="0"/>
            <a:r>
              <a:rPr lang="en-US" sz="2000" b="1" dirty="0">
                <a:latin typeface="Times New Roman" panose="02020603050405020304" pitchFamily="18" charset="0"/>
                <a:cs typeface="Times New Roman" panose="02020603050405020304" pitchFamily="18" charset="0"/>
              </a:rPr>
              <a:t>SLOC = 10000</a:t>
            </a:r>
            <a:endParaRPr lang="en-US" sz="2000" dirty="0">
              <a:latin typeface="Times New Roman" panose="02020603050405020304" pitchFamily="18" charset="0"/>
              <a:cs typeface="Times New Roman" panose="02020603050405020304" pitchFamily="18" charset="0"/>
            </a:endParaRPr>
          </a:p>
          <a:p>
            <a:pPr lvl="0"/>
            <a:r>
              <a:rPr lang="en-US" sz="2000" b="1" dirty="0">
                <a:latin typeface="Times New Roman" panose="02020603050405020304" pitchFamily="18" charset="0"/>
                <a:cs typeface="Times New Roman" panose="02020603050405020304" pitchFamily="18" charset="0"/>
              </a:rPr>
              <a:t>Coefficient&lt;effort factor&gt; =3</a:t>
            </a:r>
            <a:endParaRPr lang="en-US" sz="2000" dirty="0">
              <a:latin typeface="Times New Roman" panose="02020603050405020304" pitchFamily="18" charset="0"/>
              <a:cs typeface="Times New Roman" panose="02020603050405020304" pitchFamily="18" charset="0"/>
            </a:endParaRPr>
          </a:p>
          <a:p>
            <a:pPr lvl="0"/>
            <a:r>
              <a:rPr lang="en-US" sz="2000" b="1" dirty="0">
                <a:latin typeface="Times New Roman" panose="02020603050405020304" pitchFamily="18" charset="0"/>
                <a:cs typeface="Times New Roman" panose="02020603050405020304" pitchFamily="18" charset="0"/>
              </a:rPr>
              <a:t>P= 1.12</a:t>
            </a:r>
            <a:endParaRPr lang="en-US" sz="2000" dirty="0">
              <a:latin typeface="Times New Roman" panose="02020603050405020304" pitchFamily="18" charset="0"/>
              <a:cs typeface="Times New Roman" panose="02020603050405020304" pitchFamily="18" charset="0"/>
            </a:endParaRPr>
          </a:p>
          <a:p>
            <a:pPr lvl="0"/>
            <a:r>
              <a:rPr lang="en-US" sz="2000" b="1" dirty="0">
                <a:latin typeface="Times New Roman" panose="02020603050405020304" pitchFamily="18" charset="0"/>
                <a:cs typeface="Times New Roman" panose="02020603050405020304" pitchFamily="18" charset="0"/>
              </a:rPr>
              <a:t>Effort= PM= Coefficient&lt;effort factor&gt; *(SLOC/1000) ^P</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=3*(10000/1000) ^1.12 =39.54</a:t>
            </a:r>
            <a:endParaRPr lang="en-US" sz="2000" dirty="0">
              <a:latin typeface="Times New Roman" panose="02020603050405020304" pitchFamily="18" charset="0"/>
              <a:cs typeface="Times New Roman" panose="02020603050405020304" pitchFamily="18" charset="0"/>
            </a:endParaRPr>
          </a:p>
          <a:p>
            <a:pPr lvl="0"/>
            <a:r>
              <a:rPr lang="en-US" sz="2000" b="1" dirty="0">
                <a:latin typeface="Times New Roman" panose="02020603050405020304" pitchFamily="18" charset="0"/>
                <a:cs typeface="Times New Roman" panose="02020603050405020304" pitchFamily="18" charset="0"/>
              </a:rPr>
              <a:t>Development Time= DM= 2.50*(PM)^T</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=2.50*(39.54) ^0.35=9.05</a:t>
            </a:r>
            <a:endParaRPr lang="en-US" sz="2000" dirty="0">
              <a:latin typeface="Times New Roman" panose="02020603050405020304" pitchFamily="18" charset="0"/>
              <a:cs typeface="Times New Roman" panose="02020603050405020304" pitchFamily="18" charset="0"/>
            </a:endParaRPr>
          </a:p>
          <a:p>
            <a:pPr lvl="0"/>
            <a:r>
              <a:rPr lang="en-US" sz="2000" b="1" dirty="0">
                <a:latin typeface="Times New Roman" panose="02020603050405020304" pitchFamily="18" charset="0"/>
                <a:cs typeface="Times New Roman" panose="02020603050405020304" pitchFamily="18" charset="0"/>
              </a:rPr>
              <a:t>Required number of people =ST= PM/DM = 39.54/9.05=4.36</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923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0EE14-D206-4998-B705-1C0853EAC91E}"/>
              </a:ext>
            </a:extLst>
          </p:cNvPr>
          <p:cNvSpPr>
            <a:spLocks noGrp="1"/>
          </p:cNvSpPr>
          <p:nvPr>
            <p:ph type="title"/>
          </p:nvPr>
        </p:nvSpPr>
        <p:spPr/>
        <p:txBody>
          <a:bodyPr/>
          <a:lstStyle/>
          <a:p>
            <a:r>
              <a:rPr lang="en-US" b="1" dirty="0"/>
              <a:t>Budgeting:</a:t>
            </a:r>
            <a:endParaRPr lang="en-US" dirty="0"/>
          </a:p>
        </p:txBody>
      </p:sp>
      <p:sp>
        <p:nvSpPr>
          <p:cNvPr id="4" name="Content Placeholder 2">
            <a:extLst>
              <a:ext uri="{FF2B5EF4-FFF2-40B4-BE49-F238E27FC236}">
                <a16:creationId xmlns:a16="http://schemas.microsoft.com/office/drawing/2014/main" id="{6188A430-EEFD-4805-B8A6-33DC432E4139}"/>
              </a:ext>
            </a:extLst>
          </p:cNvPr>
          <p:cNvSpPr txBox="1">
            <a:spLocks noGrp="1"/>
          </p:cNvSpPr>
          <p:nvPr>
            <p:ph idx="1"/>
          </p:nvPr>
        </p:nvSpPr>
        <p:spPr>
          <a:xfrm>
            <a:off x="681038" y="1964725"/>
            <a:ext cx="9613900" cy="48932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1050" b="1" dirty="0">
                <a:latin typeface="Calibri" panose="020F0502020204030204" pitchFamily="34" charset="0"/>
                <a:cs typeface="Calibri" panose="020F0502020204030204" pitchFamily="34" charset="0"/>
              </a:rPr>
              <a:t>Development salary 9 month: Considering 600 taka per developer</a:t>
            </a:r>
            <a:endParaRPr lang="en-US" sz="1050" dirty="0">
              <a:latin typeface="Calibri" panose="020F0502020204030204" pitchFamily="34" charset="0"/>
              <a:cs typeface="Calibri" panose="020F0502020204030204" pitchFamily="34" charset="0"/>
            </a:endParaRPr>
          </a:p>
          <a:p>
            <a:r>
              <a:rPr lang="en-US" sz="1050" b="1" dirty="0">
                <a:latin typeface="Calibri" panose="020F0502020204030204" pitchFamily="34" charset="0"/>
                <a:cs typeface="Calibri" panose="020F0502020204030204" pitchFamily="34" charset="0"/>
              </a:rPr>
              <a:t>                                                        600*1584=950400 taka</a:t>
            </a:r>
            <a:endParaRPr lang="en-US" sz="1050" dirty="0">
              <a:latin typeface="Calibri" panose="020F0502020204030204" pitchFamily="34" charset="0"/>
              <a:cs typeface="Calibri" panose="020F0502020204030204" pitchFamily="34" charset="0"/>
            </a:endParaRPr>
          </a:p>
          <a:p>
            <a:r>
              <a:rPr lang="en-US" sz="1050" b="1" dirty="0">
                <a:latin typeface="Calibri" panose="020F0502020204030204" pitchFamily="34" charset="0"/>
                <a:cs typeface="Calibri" panose="020F0502020204030204" pitchFamily="34" charset="0"/>
              </a:rPr>
              <a:t>Requirement analysis: Hourly=400 taka</a:t>
            </a:r>
            <a:endParaRPr lang="en-US" sz="1050" dirty="0">
              <a:latin typeface="Calibri" panose="020F0502020204030204" pitchFamily="34" charset="0"/>
              <a:cs typeface="Calibri" panose="020F0502020204030204" pitchFamily="34" charset="0"/>
            </a:endParaRPr>
          </a:p>
          <a:p>
            <a:r>
              <a:rPr lang="en-US" sz="1050" b="1" dirty="0">
                <a:latin typeface="Calibri" panose="020F0502020204030204" pitchFamily="34" charset="0"/>
                <a:cs typeface="Calibri" panose="020F0502020204030204" pitchFamily="34" charset="0"/>
              </a:rPr>
              <a:t>                                                  Analysis expense=400*176=70400 taka</a:t>
            </a:r>
            <a:endParaRPr lang="en-US" sz="1050" dirty="0">
              <a:latin typeface="Calibri" panose="020F0502020204030204" pitchFamily="34" charset="0"/>
              <a:cs typeface="Calibri" panose="020F0502020204030204" pitchFamily="34" charset="0"/>
            </a:endParaRPr>
          </a:p>
          <a:p>
            <a:r>
              <a:rPr lang="en-US" sz="1050" b="1" dirty="0">
                <a:latin typeface="Calibri" panose="020F0502020204030204" pitchFamily="34" charset="0"/>
                <a:cs typeface="Calibri" panose="020F0502020204030204" pitchFamily="34" charset="0"/>
              </a:rPr>
              <a:t>Transportation cost: 15500 takas</a:t>
            </a:r>
            <a:endParaRPr lang="en-US" sz="1050" dirty="0">
              <a:latin typeface="Calibri" panose="020F0502020204030204" pitchFamily="34" charset="0"/>
              <a:cs typeface="Calibri" panose="020F0502020204030204" pitchFamily="34" charset="0"/>
            </a:endParaRPr>
          </a:p>
          <a:p>
            <a:r>
              <a:rPr lang="en-US" sz="1050" b="1" dirty="0">
                <a:latin typeface="Calibri" panose="020F0502020204030204" pitchFamily="34" charset="0"/>
                <a:cs typeface="Calibri" panose="020F0502020204030204" pitchFamily="34" charset="0"/>
              </a:rPr>
              <a:t>Training and hardware cost: 150000 takas </a:t>
            </a:r>
            <a:endParaRPr lang="en-US" sz="1050" dirty="0">
              <a:latin typeface="Calibri" panose="020F0502020204030204" pitchFamily="34" charset="0"/>
              <a:cs typeface="Calibri" panose="020F0502020204030204" pitchFamily="34" charset="0"/>
            </a:endParaRPr>
          </a:p>
          <a:p>
            <a:r>
              <a:rPr lang="en-US" sz="1050" b="1" dirty="0">
                <a:latin typeface="Calibri" panose="020F0502020204030204" pitchFamily="34" charset="0"/>
                <a:cs typeface="Calibri" panose="020F0502020204030204" pitchFamily="34" charset="0"/>
              </a:rPr>
              <a:t>Rent expense: 18000*9=162000 taka </a:t>
            </a:r>
            <a:endParaRPr lang="en-US" sz="1050" dirty="0">
              <a:latin typeface="Calibri" panose="020F0502020204030204" pitchFamily="34" charset="0"/>
              <a:cs typeface="Calibri" panose="020F0502020204030204" pitchFamily="34" charset="0"/>
            </a:endParaRPr>
          </a:p>
          <a:p>
            <a:r>
              <a:rPr lang="en-US" sz="1050" b="1" dirty="0">
                <a:latin typeface="Calibri" panose="020F0502020204030204" pitchFamily="34" charset="0"/>
                <a:cs typeface="Calibri" panose="020F0502020204030204" pitchFamily="34" charset="0"/>
              </a:rPr>
              <a:t>Total utilities: 60000 takas</a:t>
            </a:r>
            <a:endParaRPr lang="en-US" sz="1050" dirty="0">
              <a:latin typeface="Calibri" panose="020F0502020204030204" pitchFamily="34" charset="0"/>
              <a:cs typeface="Calibri" panose="020F0502020204030204" pitchFamily="34" charset="0"/>
            </a:endParaRPr>
          </a:p>
          <a:p>
            <a:r>
              <a:rPr lang="en-US" sz="1050" b="1" dirty="0">
                <a:latin typeface="Calibri" panose="020F0502020204030204" pitchFamily="34" charset="0"/>
                <a:cs typeface="Calibri" panose="020F0502020204030204" pitchFamily="34" charset="0"/>
              </a:rPr>
              <a:t>Maintenance cost: Expense per hour =1500 taka</a:t>
            </a:r>
            <a:endParaRPr lang="en-US" sz="1050" dirty="0">
              <a:latin typeface="Calibri" panose="020F0502020204030204" pitchFamily="34" charset="0"/>
              <a:cs typeface="Calibri" panose="020F0502020204030204" pitchFamily="34" charset="0"/>
            </a:endParaRPr>
          </a:p>
          <a:p>
            <a:r>
              <a:rPr lang="en-US" sz="1050" b="1" dirty="0">
                <a:latin typeface="Calibri" panose="020F0502020204030204" pitchFamily="34" charset="0"/>
                <a:cs typeface="Calibri" panose="020F0502020204030204" pitchFamily="34" charset="0"/>
              </a:rPr>
              <a:t>                                            Extra hour needs for maintenance 80 hours</a:t>
            </a:r>
            <a:endParaRPr lang="en-US" sz="1050" dirty="0">
              <a:latin typeface="Calibri" panose="020F0502020204030204" pitchFamily="34" charset="0"/>
              <a:cs typeface="Calibri" panose="020F0502020204030204" pitchFamily="34" charset="0"/>
            </a:endParaRPr>
          </a:p>
          <a:p>
            <a:r>
              <a:rPr lang="en-US" sz="1050" b="1" dirty="0">
                <a:latin typeface="Calibri" panose="020F0502020204030204" pitchFamily="34" charset="0"/>
                <a:cs typeface="Calibri" panose="020F0502020204030204" pitchFamily="34" charset="0"/>
              </a:rPr>
              <a:t>                                            Total maintenance = 80 * 1500=120000 taka </a:t>
            </a:r>
            <a:endParaRPr lang="en-US" sz="1050" dirty="0">
              <a:latin typeface="Calibri" panose="020F0502020204030204" pitchFamily="34" charset="0"/>
              <a:cs typeface="Calibri" panose="020F0502020204030204" pitchFamily="34" charset="0"/>
            </a:endParaRPr>
          </a:p>
          <a:p>
            <a:r>
              <a:rPr lang="en-US" sz="1050" b="1" dirty="0">
                <a:latin typeface="Calibri" panose="020F0502020204030204" pitchFamily="34" charset="0"/>
                <a:cs typeface="Calibri" panose="020F0502020204030204" pitchFamily="34" charset="0"/>
              </a:rPr>
              <a:t>Other human resource: Project manager = 1* 28000*9=252000 taka</a:t>
            </a:r>
            <a:endParaRPr lang="en-US" sz="1050" dirty="0">
              <a:latin typeface="Calibri" panose="020F0502020204030204" pitchFamily="34" charset="0"/>
              <a:cs typeface="Calibri" panose="020F0502020204030204" pitchFamily="34" charset="0"/>
            </a:endParaRPr>
          </a:p>
          <a:p>
            <a:r>
              <a:rPr lang="en-US" sz="1050" b="1" dirty="0">
                <a:latin typeface="Calibri" panose="020F0502020204030204" pitchFamily="34" charset="0"/>
                <a:cs typeface="Calibri" panose="020F0502020204030204" pitchFamily="34" charset="0"/>
              </a:rPr>
              <a:t>                                                     Accountant = 1* 22000*9=198000 taka</a:t>
            </a:r>
            <a:endParaRPr lang="en-US" sz="1050" dirty="0">
              <a:latin typeface="Calibri" panose="020F0502020204030204" pitchFamily="34" charset="0"/>
              <a:cs typeface="Calibri" panose="020F0502020204030204" pitchFamily="34" charset="0"/>
            </a:endParaRPr>
          </a:p>
          <a:p>
            <a:r>
              <a:rPr lang="en-US" sz="1050" b="1" dirty="0">
                <a:latin typeface="Calibri" panose="020F0502020204030204" pitchFamily="34" charset="0"/>
                <a:cs typeface="Calibri" panose="020F0502020204030204" pitchFamily="34" charset="0"/>
              </a:rPr>
              <a:t>                                                     Technical staff = 2* 15000*9=270000 taka</a:t>
            </a:r>
            <a:endParaRPr lang="en-US" sz="1050" dirty="0">
              <a:latin typeface="Calibri" panose="020F0502020204030204" pitchFamily="34" charset="0"/>
              <a:cs typeface="Calibri" panose="020F0502020204030204" pitchFamily="34" charset="0"/>
            </a:endParaRPr>
          </a:p>
          <a:p>
            <a:r>
              <a:rPr lang="en-US" sz="1050" b="1" dirty="0">
                <a:latin typeface="Calibri" panose="020F0502020204030204" pitchFamily="34" charset="0"/>
                <a:cs typeface="Calibri" panose="020F0502020204030204" pitchFamily="34" charset="0"/>
              </a:rPr>
              <a:t>                                                 Total cost= 252000+198000 +270000=720000 taka</a:t>
            </a:r>
            <a:endParaRPr lang="en-US" sz="1050" dirty="0">
              <a:latin typeface="Calibri" panose="020F0502020204030204" pitchFamily="34" charset="0"/>
              <a:cs typeface="Calibri" panose="020F0502020204030204" pitchFamily="34" charset="0"/>
            </a:endParaRPr>
          </a:p>
          <a:p>
            <a:pPr algn="just"/>
            <a:r>
              <a:rPr lang="en-US" sz="1050" b="1" dirty="0">
                <a:latin typeface="Calibri" panose="020F0502020204030204" pitchFamily="34" charset="0"/>
                <a:cs typeface="Calibri" panose="020F0502020204030204" pitchFamily="34" charset="0"/>
              </a:rPr>
              <a:t>Total estimate expense: 950400+70400+15500+150000+162000+60000+120000+720000=2248300 taka </a:t>
            </a:r>
            <a:endParaRPr lang="en-US" sz="1050" dirty="0">
              <a:latin typeface="Calibri" panose="020F0502020204030204" pitchFamily="34" charset="0"/>
              <a:cs typeface="Calibri" panose="020F0502020204030204" pitchFamily="34" charset="0"/>
            </a:endParaRPr>
          </a:p>
          <a:p>
            <a:r>
              <a:rPr lang="en-US" sz="1050" b="1" dirty="0">
                <a:latin typeface="Calibri" panose="020F0502020204030204" pitchFamily="34" charset="0"/>
                <a:cs typeface="Calibri" panose="020F0502020204030204" pitchFamily="34" charset="0"/>
              </a:rPr>
              <a:t>Profit: 2248300*25%= 562075taka</a:t>
            </a:r>
            <a:endParaRPr lang="en-US" sz="1050" dirty="0">
              <a:latin typeface="Calibri" panose="020F0502020204030204" pitchFamily="34" charset="0"/>
              <a:cs typeface="Calibri" panose="020F0502020204030204" pitchFamily="34" charset="0"/>
            </a:endParaRPr>
          </a:p>
          <a:p>
            <a:r>
              <a:rPr lang="en-US" sz="1400" b="1" dirty="0">
                <a:solidFill>
                  <a:srgbClr val="FFFF00"/>
                </a:solidFill>
                <a:latin typeface="Calibri" panose="020F0502020204030204" pitchFamily="34" charset="0"/>
                <a:cs typeface="Calibri" panose="020F0502020204030204" pitchFamily="34" charset="0"/>
              </a:rPr>
              <a:t>Final project budget</a:t>
            </a:r>
            <a:r>
              <a:rPr lang="en-US" sz="1400" b="1" dirty="0">
                <a:latin typeface="Calibri" panose="020F0502020204030204" pitchFamily="34" charset="0"/>
                <a:cs typeface="Calibri" panose="020F0502020204030204" pitchFamily="34" charset="0"/>
              </a:rPr>
              <a:t>: 2248300+562075=</a:t>
            </a:r>
            <a:r>
              <a:rPr lang="en-US" sz="1400" b="1" dirty="0">
                <a:solidFill>
                  <a:srgbClr val="FFFF00"/>
                </a:solidFill>
                <a:latin typeface="Calibri" panose="020F0502020204030204" pitchFamily="34" charset="0"/>
                <a:cs typeface="Calibri" panose="020F0502020204030204" pitchFamily="34" charset="0"/>
              </a:rPr>
              <a:t>2810375 taka</a:t>
            </a: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826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2812F-F574-45C4-B1B5-6CF4F9EAA68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6E91026-8688-498F-93DE-C8D46596ADF9}"/>
              </a:ext>
            </a:extLst>
          </p:cNvPr>
          <p:cNvSpPr>
            <a:spLocks noGrp="1"/>
          </p:cNvSpPr>
          <p:nvPr>
            <p:ph idx="1"/>
          </p:nvPr>
        </p:nvSpPr>
        <p:spPr>
          <a:xfrm>
            <a:off x="1289069" y="2397833"/>
            <a:ext cx="9613861" cy="3980316"/>
          </a:xfrm>
        </p:spPr>
        <p:txBody>
          <a:bodyPr>
            <a:noAutofit/>
          </a:bodyPr>
          <a:lstStyle/>
          <a:p>
            <a:pPr marL="0" marR="0" indent="0" algn="ctr">
              <a:lnSpc>
                <a:spcPct val="107000"/>
              </a:lnSpc>
              <a:spcBef>
                <a:spcPts val="0"/>
              </a:spcBef>
              <a:spcAft>
                <a:spcPts val="800"/>
              </a:spcAft>
              <a:buNone/>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Our motive to building this project has two significant purpose which are helping those patients who needed emergency  Ambulance and </a:t>
            </a:r>
            <a:r>
              <a:rPr lang="en-US" sz="2800" dirty="0">
                <a:latin typeface="Times New Roman" panose="02020603050405020304" pitchFamily="18" charset="0"/>
                <a:ea typeface="Calibri" panose="020F0502020204030204" pitchFamily="34" charset="0"/>
                <a:cs typeface="Times New Roman" panose="02020603050405020304" pitchFamily="18" charset="0"/>
              </a:rPr>
              <a:t>Medicine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which our country’s any service can hardly ensure, and to generate a good amount of revenue by helping people. If this project works out perfectly, a huge number of people will be benefited, and we can save valuable life.</a:t>
            </a:r>
          </a:p>
          <a:p>
            <a:pPr marL="0" marR="0" indent="0" algn="ctr">
              <a:lnSpc>
                <a:spcPct val="107000"/>
              </a:lnSpc>
              <a:spcBef>
                <a:spcPts val="0"/>
              </a:spcBef>
              <a:spcAft>
                <a:spcPts val="800"/>
              </a:spcAft>
              <a:buNone/>
            </a:pP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0" marR="0" indent="0" algn="ctr">
              <a:lnSpc>
                <a:spcPct val="107000"/>
              </a:lnSpc>
              <a:spcBef>
                <a:spcPts val="0"/>
              </a:spcBef>
              <a:spcAft>
                <a:spcPts val="800"/>
              </a:spcAft>
              <a:buNone/>
            </a:pPr>
            <a:r>
              <a:rPr lang="en-US" sz="2800" dirty="0">
                <a:latin typeface="Times New Roman" panose="02020603050405020304" pitchFamily="18" charset="0"/>
                <a:ea typeface="Calibri" panose="020F0502020204030204" pitchFamily="34" charset="0"/>
                <a:cs typeface="Times New Roman" panose="02020603050405020304" pitchFamily="18" charset="0"/>
              </a:rPr>
              <a:t>- Every Life Matters.</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800" dirty="0"/>
          </a:p>
        </p:txBody>
      </p:sp>
    </p:spTree>
    <p:extLst>
      <p:ext uri="{BB962C8B-B14F-4D97-AF65-F5344CB8AC3E}">
        <p14:creationId xmlns:p14="http://schemas.microsoft.com/office/powerpoint/2010/main" val="183147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15166" y="991673"/>
            <a:ext cx="7147775" cy="4778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828433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7DC8C-0EB0-416C-9936-1FBBE931F09F}"/>
              </a:ext>
            </a:extLst>
          </p:cNvPr>
          <p:cNvSpPr>
            <a:spLocks noGrp="1"/>
          </p:cNvSpPr>
          <p:nvPr>
            <p:ph type="title"/>
          </p:nvPr>
        </p:nvSpPr>
        <p:spPr/>
        <p:txBody>
          <a:bodyPr/>
          <a:lstStyle/>
          <a:p>
            <a:r>
              <a:rPr lang="en-US" dirty="0"/>
              <a:t>Requirement planning:</a:t>
            </a:r>
          </a:p>
        </p:txBody>
      </p:sp>
      <p:sp>
        <p:nvSpPr>
          <p:cNvPr id="7" name="Content Placeholder 6">
            <a:extLst>
              <a:ext uri="{FF2B5EF4-FFF2-40B4-BE49-F238E27FC236}">
                <a16:creationId xmlns:a16="http://schemas.microsoft.com/office/drawing/2014/main" id="{F5F1F645-A70A-4475-A7A1-19DE3CAA8A25}"/>
              </a:ext>
            </a:extLst>
          </p:cNvPr>
          <p:cNvSpPr>
            <a:spLocks noGrp="1"/>
          </p:cNvSpPr>
          <p:nvPr>
            <p:ph idx="1"/>
          </p:nvPr>
        </p:nvSpPr>
        <p:spPr>
          <a:xfrm>
            <a:off x="0" y="1964724"/>
            <a:ext cx="12192000" cy="4893275"/>
          </a:xfrm>
        </p:spPr>
        <p:txBody>
          <a:bodyPr>
            <a:noAutofit/>
          </a:bodyPr>
          <a:lstStyle/>
          <a:p>
            <a:pPr marL="0" indent="0">
              <a:buNone/>
            </a:pPr>
            <a:r>
              <a:rPr lang="en-US" sz="2000" b="1" dirty="0">
                <a:solidFill>
                  <a:schemeClr val="bg1"/>
                </a:solidFill>
                <a:latin typeface="Times New Roman" panose="02020603050405020304" pitchFamily="18" charset="0"/>
                <a:cs typeface="Times New Roman" panose="02020603050405020304" pitchFamily="18" charset="0"/>
              </a:rPr>
              <a:t>Purpose:</a:t>
            </a:r>
            <a:r>
              <a:rPr lang="en-US" sz="2000" dirty="0">
                <a:latin typeface="Times New Roman" panose="02020603050405020304" pitchFamily="18" charset="0"/>
                <a:cs typeface="Times New Roman" panose="02020603050405020304" pitchFamily="18" charset="0"/>
              </a:rPr>
              <a:t>  The main purpose of our project is to provide immediate ambulance service as well as prescribed necessary imported medicine delivery  facilities. This project attempts have been made to make this project as user friendly as possible. Interfaces are very clear and simple hope that anyone can use it easily.</a:t>
            </a:r>
          </a:p>
          <a:p>
            <a:pPr marL="0" indent="0" algn="ctr">
              <a:buNone/>
            </a:pPr>
            <a:endParaRPr lang="en-US" sz="2000" b="1" u="sng" dirty="0">
              <a:solidFill>
                <a:schemeClr val="bg1"/>
              </a:solidFill>
            </a:endParaRPr>
          </a:p>
          <a:p>
            <a:pPr marL="0" indent="0" algn="ctr">
              <a:buNone/>
            </a:pPr>
            <a:endParaRPr lang="en-US" sz="2000" b="1" u="sng" dirty="0">
              <a:solidFill>
                <a:schemeClr val="bg1"/>
              </a:solidFill>
            </a:endParaRPr>
          </a:p>
          <a:p>
            <a:pPr marL="0" indent="0" algn="ctr">
              <a:buNone/>
            </a:pPr>
            <a:r>
              <a:rPr lang="en-US" sz="2000" b="1" u="sng" dirty="0">
                <a:solidFill>
                  <a:schemeClr val="bg1"/>
                </a:solidFill>
              </a:rPr>
              <a:t>Functions:</a:t>
            </a:r>
          </a:p>
          <a:p>
            <a:pPr algn="ctr">
              <a:buFont typeface="Courier New" panose="02070309020205020404" pitchFamily="49" charset="0"/>
              <a:buChar char="o"/>
            </a:pPr>
            <a:r>
              <a:rPr lang="en-US" sz="2000" dirty="0">
                <a:latin typeface="Quicksand"/>
              </a:rPr>
              <a:t>On-time availability of ambulances from any area.</a:t>
            </a:r>
          </a:p>
          <a:p>
            <a:pPr algn="ctr">
              <a:buFont typeface="Courier New" panose="02070309020205020404" pitchFamily="49" charset="0"/>
              <a:buChar char="o"/>
            </a:pPr>
            <a:r>
              <a:rPr lang="en-US" sz="2000" dirty="0">
                <a:latin typeface="Quicksand"/>
              </a:rPr>
              <a:t>Provides flexibility to choose required  ambulance depending on the patient’s condition.</a:t>
            </a:r>
          </a:p>
          <a:p>
            <a:pPr algn="ctr">
              <a:buFont typeface="Courier New" panose="02070309020205020404" pitchFamily="49" charset="0"/>
              <a:buChar char="o"/>
            </a:pPr>
            <a:r>
              <a:rPr lang="en-US" sz="2000" dirty="0">
                <a:latin typeface="Quicksand"/>
              </a:rPr>
              <a:t>Sample collection and online report delivery system within 24hrs.</a:t>
            </a:r>
          </a:p>
          <a:p>
            <a:pPr algn="ctr">
              <a:buFont typeface="Courier New" panose="02070309020205020404" pitchFamily="49" charset="0"/>
              <a:buChar char="o"/>
            </a:pPr>
            <a:r>
              <a:rPr lang="en-US" sz="2000" dirty="0">
                <a:latin typeface="Quicksand"/>
              </a:rPr>
              <a:t>All kinds of medicines including imported medicine delivery followed by the required prescription.</a:t>
            </a:r>
          </a:p>
          <a:p>
            <a:pPr marL="0" indent="0" algn="ctr">
              <a:buNone/>
            </a:pPr>
            <a:endParaRPr lang="en-US" sz="2000" dirty="0">
              <a:latin typeface="Quicksand"/>
            </a:endParaRPr>
          </a:p>
          <a:p>
            <a:pPr marL="0" indent="0" algn="ctr">
              <a:buNone/>
            </a:pPr>
            <a:endParaRPr lang="en-US" sz="2000" dirty="0">
              <a:latin typeface="Quicksand"/>
            </a:endParaRPr>
          </a:p>
          <a:p>
            <a:pPr marL="0" indent="0" algn="ctr">
              <a:buNone/>
            </a:pPr>
            <a:endParaRPr lang="en-US" sz="2000" dirty="0">
              <a:latin typeface="Quicksand"/>
            </a:endParaRPr>
          </a:p>
          <a:p>
            <a:pPr marL="0" indent="0" algn="ctr">
              <a:buNone/>
            </a:pPr>
            <a:endParaRPr lang="en-US" sz="2000" dirty="0">
              <a:latin typeface="Quicksand"/>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8462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5F04-FDF7-4F3F-ABA5-F299429A0B1A}"/>
              </a:ext>
            </a:extLst>
          </p:cNvPr>
          <p:cNvSpPr>
            <a:spLocks noGrp="1"/>
          </p:cNvSpPr>
          <p:nvPr>
            <p:ph type="title"/>
          </p:nvPr>
        </p:nvSpPr>
        <p:spPr/>
        <p:txBody>
          <a:bodyPr/>
          <a:lstStyle/>
          <a:p>
            <a:r>
              <a:rPr lang="en-US" dirty="0"/>
              <a:t>USECASE DIAGRAM:</a:t>
            </a:r>
          </a:p>
        </p:txBody>
      </p:sp>
      <p:pic>
        <p:nvPicPr>
          <p:cNvPr id="5" name="Picture 4">
            <a:extLst>
              <a:ext uri="{FF2B5EF4-FFF2-40B4-BE49-F238E27FC236}">
                <a16:creationId xmlns:a16="http://schemas.microsoft.com/office/drawing/2014/main" id="{35F84801-AF51-4A92-ABF3-CA059D33019D}"/>
              </a:ext>
            </a:extLst>
          </p:cNvPr>
          <p:cNvPicPr/>
          <p:nvPr/>
        </p:nvPicPr>
        <p:blipFill>
          <a:blip r:embed="rId2"/>
          <a:stretch>
            <a:fillRect/>
          </a:stretch>
        </p:blipFill>
        <p:spPr>
          <a:xfrm>
            <a:off x="2592330" y="2021801"/>
            <a:ext cx="6017741" cy="4703562"/>
          </a:xfrm>
          <a:prstGeom prst="rect">
            <a:avLst/>
          </a:prstGeom>
        </p:spPr>
      </p:pic>
    </p:spTree>
    <p:extLst>
      <p:ext uri="{BB962C8B-B14F-4D97-AF65-F5344CB8AC3E}">
        <p14:creationId xmlns:p14="http://schemas.microsoft.com/office/powerpoint/2010/main" val="3113131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44F31-096A-405B-B8A6-ADC38F5F6DA1}"/>
              </a:ext>
            </a:extLst>
          </p:cNvPr>
          <p:cNvSpPr>
            <a:spLocks noGrp="1"/>
          </p:cNvSpPr>
          <p:nvPr>
            <p:ph type="title"/>
          </p:nvPr>
        </p:nvSpPr>
        <p:spPr/>
        <p:txBody>
          <a:bodyPr/>
          <a:lstStyle/>
          <a:p>
            <a:r>
              <a:rPr lang="en-US" dirty="0"/>
              <a:t>Activity diagram:</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14" t="2740" b="1273"/>
          <a:stretch/>
        </p:blipFill>
        <p:spPr>
          <a:xfrm>
            <a:off x="534193" y="2169139"/>
            <a:ext cx="5074276" cy="4507605"/>
          </a:xfrm>
        </p:spPr>
      </p:pic>
      <p:pic>
        <p:nvPicPr>
          <p:cNvPr id="5" name="Content Placeholder 3">
            <a:extLst>
              <a:ext uri="{FF2B5EF4-FFF2-40B4-BE49-F238E27FC236}">
                <a16:creationId xmlns:a16="http://schemas.microsoft.com/office/drawing/2014/main" id="{ED022383-D5BD-4BFC-8EFD-38060BE11A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3533" y="2169138"/>
            <a:ext cx="5065826" cy="4507605"/>
          </a:xfrm>
          <a:prstGeom prst="rect">
            <a:avLst/>
          </a:prstGeom>
        </p:spPr>
      </p:pic>
    </p:spTree>
    <p:extLst>
      <p:ext uri="{BB962C8B-B14F-4D97-AF65-F5344CB8AC3E}">
        <p14:creationId xmlns:p14="http://schemas.microsoft.com/office/powerpoint/2010/main" val="1791670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diagram:</a:t>
            </a:r>
          </a:p>
        </p:txBody>
      </p:sp>
      <p:pic>
        <p:nvPicPr>
          <p:cNvPr id="5" name="Picture 4">
            <a:extLst>
              <a:ext uri="{FF2B5EF4-FFF2-40B4-BE49-F238E27FC236}">
                <a16:creationId xmlns:a16="http://schemas.microsoft.com/office/drawing/2014/main" id="{966547E8-116B-41F2-A8AE-F1ACA582D4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9884" y="2122610"/>
            <a:ext cx="5244434" cy="4618614"/>
          </a:xfrm>
          <a:prstGeom prst="rect">
            <a:avLst/>
          </a:prstGeom>
        </p:spPr>
      </p:pic>
    </p:spTree>
    <p:extLst>
      <p:ext uri="{BB962C8B-B14F-4D97-AF65-F5344CB8AC3E}">
        <p14:creationId xmlns:p14="http://schemas.microsoft.com/office/powerpoint/2010/main" val="3990179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DF165-6576-4D1C-B656-7E7EB1CD5E04}"/>
              </a:ext>
            </a:extLst>
          </p:cNvPr>
          <p:cNvSpPr>
            <a:spLocks noGrp="1"/>
          </p:cNvSpPr>
          <p:nvPr>
            <p:ph type="title"/>
          </p:nvPr>
        </p:nvSpPr>
        <p:spPr/>
        <p:txBody>
          <a:bodyPr/>
          <a:lstStyle/>
          <a:p>
            <a:r>
              <a:rPr lang="en-US" dirty="0"/>
              <a:t>Class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1730" y="2001795"/>
            <a:ext cx="7624119" cy="4856205"/>
          </a:xfrm>
        </p:spPr>
      </p:pic>
    </p:spTree>
    <p:extLst>
      <p:ext uri="{BB962C8B-B14F-4D97-AF65-F5344CB8AC3E}">
        <p14:creationId xmlns:p14="http://schemas.microsoft.com/office/powerpoint/2010/main" val="2921554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822E9-09CC-45B8-B195-79452C443AAF}"/>
              </a:ext>
            </a:extLst>
          </p:cNvPr>
          <p:cNvSpPr>
            <a:spLocks noGrp="1"/>
          </p:cNvSpPr>
          <p:nvPr>
            <p:ph type="title"/>
          </p:nvPr>
        </p:nvSpPr>
        <p:spPr/>
        <p:txBody>
          <a:bodyPr/>
          <a:lstStyle/>
          <a:p>
            <a:r>
              <a:rPr lang="en-US" dirty="0"/>
              <a:t>Class compartment: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320" y="2182253"/>
            <a:ext cx="4530985" cy="425718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8170" y="2152491"/>
            <a:ext cx="4718652" cy="4286946"/>
          </a:xfrm>
          <a:prstGeom prst="rect">
            <a:avLst/>
          </a:prstGeom>
        </p:spPr>
      </p:pic>
    </p:spTree>
    <p:extLst>
      <p:ext uri="{BB962C8B-B14F-4D97-AF65-F5344CB8AC3E}">
        <p14:creationId xmlns:p14="http://schemas.microsoft.com/office/powerpoint/2010/main" val="2120939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568DD-F6C4-4A6C-AAC8-80AD0E1A2EF2}"/>
              </a:ext>
            </a:extLst>
          </p:cNvPr>
          <p:cNvSpPr>
            <a:spLocks noGrp="1"/>
          </p:cNvSpPr>
          <p:nvPr>
            <p:ph type="title"/>
          </p:nvPr>
        </p:nvSpPr>
        <p:spPr/>
        <p:txBody>
          <a:bodyPr/>
          <a:lstStyle/>
          <a:p>
            <a:r>
              <a:rPr lang="en-US" b="1" dirty="0"/>
              <a:t>User Story Card:</a:t>
            </a:r>
            <a:endParaRPr lang="en-US" dirty="0"/>
          </a:p>
        </p:txBody>
      </p:sp>
      <p:pic>
        <p:nvPicPr>
          <p:cNvPr id="10" name="Content Placeholder 9">
            <a:extLst>
              <a:ext uri="{FF2B5EF4-FFF2-40B4-BE49-F238E27FC236}">
                <a16:creationId xmlns:a16="http://schemas.microsoft.com/office/drawing/2014/main" id="{892B4977-9745-46FA-9AB3-C07C23066AFC}"/>
              </a:ext>
            </a:extLst>
          </p:cNvPr>
          <p:cNvPicPr>
            <a:picLocks noGrp="1" noChangeAspect="1"/>
          </p:cNvPicPr>
          <p:nvPr>
            <p:ph idx="1"/>
          </p:nvPr>
        </p:nvPicPr>
        <p:blipFill>
          <a:blip r:embed="rId2"/>
          <a:stretch>
            <a:fillRect/>
          </a:stretch>
        </p:blipFill>
        <p:spPr>
          <a:xfrm>
            <a:off x="680321" y="1989439"/>
            <a:ext cx="4188940" cy="4868562"/>
          </a:xfrm>
          <a:prstGeom prst="rect">
            <a:avLst/>
          </a:prstGeom>
        </p:spPr>
      </p:pic>
      <p:pic>
        <p:nvPicPr>
          <p:cNvPr id="11" name="Picture 10">
            <a:extLst>
              <a:ext uri="{FF2B5EF4-FFF2-40B4-BE49-F238E27FC236}">
                <a16:creationId xmlns:a16="http://schemas.microsoft.com/office/drawing/2014/main" id="{B84DCD37-19FF-463F-8392-D24C81DA3754}"/>
              </a:ext>
            </a:extLst>
          </p:cNvPr>
          <p:cNvPicPr>
            <a:picLocks noChangeAspect="1"/>
          </p:cNvPicPr>
          <p:nvPr/>
        </p:nvPicPr>
        <p:blipFill>
          <a:blip r:embed="rId3"/>
          <a:stretch>
            <a:fillRect/>
          </a:stretch>
        </p:blipFill>
        <p:spPr>
          <a:xfrm>
            <a:off x="6096000" y="1989439"/>
            <a:ext cx="4324350" cy="4867275"/>
          </a:xfrm>
          <a:prstGeom prst="rect">
            <a:avLst/>
          </a:prstGeom>
        </p:spPr>
      </p:pic>
    </p:spTree>
    <p:extLst>
      <p:ext uri="{BB962C8B-B14F-4D97-AF65-F5344CB8AC3E}">
        <p14:creationId xmlns:p14="http://schemas.microsoft.com/office/powerpoint/2010/main" val="1461801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286</TotalTime>
  <Words>335</Words>
  <Application>Microsoft Office PowerPoint</Application>
  <PresentationFormat>Widescreen</PresentationFormat>
  <Paragraphs>80</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Courier New</vt:lpstr>
      <vt:lpstr>Quicksand</vt:lpstr>
      <vt:lpstr>Times New Roman</vt:lpstr>
      <vt:lpstr>Trebuchet MS</vt:lpstr>
      <vt:lpstr>Wingdings</vt:lpstr>
      <vt:lpstr>Berlin</vt:lpstr>
      <vt:lpstr>EMERGENCY MEDICARE</vt:lpstr>
      <vt:lpstr>Contents:</vt:lpstr>
      <vt:lpstr>Requirement planning:</vt:lpstr>
      <vt:lpstr>USECASE DIAGRAM:</vt:lpstr>
      <vt:lpstr>Activity diagram:</vt:lpstr>
      <vt:lpstr>Activity diagram:</vt:lpstr>
      <vt:lpstr>Class diagram:</vt:lpstr>
      <vt:lpstr>Class compartment: </vt:lpstr>
      <vt:lpstr>User Story Card:</vt:lpstr>
      <vt:lpstr>User Story Card:</vt:lpstr>
      <vt:lpstr>UI DESIGN:</vt:lpstr>
      <vt:lpstr>UI DESIGN:</vt:lpstr>
      <vt:lpstr>Project Code: </vt:lpstr>
      <vt:lpstr>Project Code</vt:lpstr>
      <vt:lpstr>JIRA ISSUES:</vt:lpstr>
      <vt:lpstr>JIRA CONTRIBUTION PIE CHART:</vt:lpstr>
      <vt:lpstr>GIT:</vt:lpstr>
      <vt:lpstr>Project scheduling </vt:lpstr>
      <vt:lpstr>Project scheduling </vt:lpstr>
      <vt:lpstr>Constructive Model for Emergency Medicare System: </vt:lpstr>
      <vt:lpstr>Budgeting:</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EMERGENCY MEDICARE</dc:title>
  <dc:creator>Faiza Tasnim</dc:creator>
  <cp:lastModifiedBy>Faiza Tasnim</cp:lastModifiedBy>
  <cp:revision>39</cp:revision>
  <dcterms:created xsi:type="dcterms:W3CDTF">2021-11-23T17:22:43Z</dcterms:created>
  <dcterms:modified xsi:type="dcterms:W3CDTF">2021-11-30T15:38:12Z</dcterms:modified>
</cp:coreProperties>
</file>