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94" r:id="rId3"/>
    <p:sldId id="295" r:id="rId4"/>
    <p:sldId id="296" r:id="rId5"/>
    <p:sldId id="297" r:id="rId6"/>
    <p:sldId id="298" r:id="rId7"/>
    <p:sldId id="270" r:id="rId8"/>
    <p:sldId id="281" r:id="rId9"/>
    <p:sldId id="292" r:id="rId10"/>
    <p:sldId id="301" r:id="rId11"/>
    <p:sldId id="302" r:id="rId12"/>
    <p:sldId id="303" r:id="rId13"/>
    <p:sldId id="293" r:id="rId14"/>
    <p:sldId id="299" r:id="rId15"/>
    <p:sldId id="300" r:id="rId16"/>
    <p:sldId id="30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30" autoAdjust="0"/>
  </p:normalViewPr>
  <p:slideViewPr>
    <p:cSldViewPr>
      <p:cViewPr varScale="1">
        <p:scale>
          <a:sx n="51" d="100"/>
          <a:sy n="51" d="100"/>
        </p:scale>
        <p:origin x="1387"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EC5DA-7FF8-4475-BEEC-999B4FFFD0C1}" type="datetimeFigureOut">
              <a:rPr lang="en-US" smtClean="0"/>
              <a:pPr/>
              <a:t>8/16/2020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CBB29-B5CF-42FA-81CA-A4288C69901F}" type="slidenum">
              <a:rPr lang="en-US" smtClean="0"/>
              <a:pPr/>
              <a:t>‹#›</a:t>
            </a:fld>
            <a:endParaRPr lang="en-US"/>
          </a:p>
        </p:txBody>
      </p:sp>
    </p:spTree>
    <p:extLst>
      <p:ext uri="{BB962C8B-B14F-4D97-AF65-F5344CB8AC3E}">
        <p14:creationId xmlns:p14="http://schemas.microsoft.com/office/powerpoint/2010/main" val="1688237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5CBB29-B5CF-42FA-81CA-A4288C69901F}" type="slidenum">
              <a:rPr lang="en-US" smtClean="0"/>
              <a:pPr/>
              <a:t>12</a:t>
            </a:fld>
            <a:endParaRPr lang="en-US"/>
          </a:p>
        </p:txBody>
      </p:sp>
    </p:spTree>
    <p:extLst>
      <p:ext uri="{BB962C8B-B14F-4D97-AF65-F5344CB8AC3E}">
        <p14:creationId xmlns:p14="http://schemas.microsoft.com/office/powerpoint/2010/main" val="3635759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AAB0CB-CA09-441A-8F9F-797F76312CA4}" type="datetime1">
              <a:rPr lang="en-US" smtClean="0"/>
              <a:pPr/>
              <a:t>8/16/2020</a:t>
            </a:fld>
            <a:endParaRPr lang="en-US"/>
          </a:p>
        </p:txBody>
      </p:sp>
      <p:sp>
        <p:nvSpPr>
          <p:cNvPr id="5" name="Footer Placeholder 4"/>
          <p:cNvSpPr>
            <a:spLocks noGrp="1"/>
          </p:cNvSpPr>
          <p:nvPr>
            <p:ph type="ftr" sz="quarter" idx="11"/>
          </p:nvPr>
        </p:nvSpPr>
        <p:spPr/>
        <p:txBody>
          <a:bodyPr/>
          <a:lstStyle/>
          <a:p>
            <a:r>
              <a:rPr lang="en-US"/>
              <a:t>Dept. of Electronics and Communication Engineering, KLSGIT, Belagavi</a:t>
            </a:r>
          </a:p>
        </p:txBody>
      </p:sp>
      <p:sp>
        <p:nvSpPr>
          <p:cNvPr id="6" name="Slide Number Placeholder 5"/>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22239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03BA5D-872E-4435-93CB-6994FB1964A7}" type="datetime1">
              <a:rPr lang="en-US" smtClean="0"/>
              <a:pPr/>
              <a:t>8/16/2020</a:t>
            </a:fld>
            <a:endParaRPr lang="en-US"/>
          </a:p>
        </p:txBody>
      </p:sp>
      <p:sp>
        <p:nvSpPr>
          <p:cNvPr id="5" name="Footer Placeholder 4"/>
          <p:cNvSpPr>
            <a:spLocks noGrp="1"/>
          </p:cNvSpPr>
          <p:nvPr>
            <p:ph type="ftr" sz="quarter" idx="11"/>
          </p:nvPr>
        </p:nvSpPr>
        <p:spPr/>
        <p:txBody>
          <a:bodyPr/>
          <a:lstStyle/>
          <a:p>
            <a:r>
              <a:rPr lang="en-US"/>
              <a:t>Dept. of Electronics and Communication Engineering, KLSGIT, Belagavi</a:t>
            </a:r>
          </a:p>
        </p:txBody>
      </p:sp>
      <p:sp>
        <p:nvSpPr>
          <p:cNvPr id="6" name="Slide Number Placeholder 5"/>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181883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F3A52-468E-495D-8419-5CD34183F535}" type="datetime1">
              <a:rPr lang="en-US" smtClean="0"/>
              <a:pPr/>
              <a:t>8/16/2020</a:t>
            </a:fld>
            <a:endParaRPr lang="en-US"/>
          </a:p>
        </p:txBody>
      </p:sp>
      <p:sp>
        <p:nvSpPr>
          <p:cNvPr id="5" name="Footer Placeholder 4"/>
          <p:cNvSpPr>
            <a:spLocks noGrp="1"/>
          </p:cNvSpPr>
          <p:nvPr>
            <p:ph type="ftr" sz="quarter" idx="11"/>
          </p:nvPr>
        </p:nvSpPr>
        <p:spPr/>
        <p:txBody>
          <a:bodyPr/>
          <a:lstStyle/>
          <a:p>
            <a:r>
              <a:rPr lang="en-US"/>
              <a:t>Dept. of Electronics and Communication Engineering, KLSGIT, Belagavi</a:t>
            </a:r>
          </a:p>
        </p:txBody>
      </p:sp>
      <p:sp>
        <p:nvSpPr>
          <p:cNvPr id="6" name="Slide Number Placeholder 5"/>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343562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D93E8-0462-41A7-A770-C6B2F2FCE065}" type="datetime1">
              <a:rPr lang="en-US" smtClean="0"/>
              <a:pPr/>
              <a:t>8/16/2020</a:t>
            </a:fld>
            <a:endParaRPr lang="en-US"/>
          </a:p>
        </p:txBody>
      </p:sp>
      <p:sp>
        <p:nvSpPr>
          <p:cNvPr id="5" name="Footer Placeholder 4"/>
          <p:cNvSpPr>
            <a:spLocks noGrp="1"/>
          </p:cNvSpPr>
          <p:nvPr>
            <p:ph type="ftr" sz="quarter" idx="11"/>
          </p:nvPr>
        </p:nvSpPr>
        <p:spPr/>
        <p:txBody>
          <a:bodyPr/>
          <a:lstStyle/>
          <a:p>
            <a:r>
              <a:rPr lang="en-US"/>
              <a:t>Dept. of Electronics and Communication Engineering, KLSGIT, Belagavi</a:t>
            </a:r>
          </a:p>
        </p:txBody>
      </p:sp>
      <p:sp>
        <p:nvSpPr>
          <p:cNvPr id="6" name="Slide Number Placeholder 5"/>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364638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3D871-41C6-430B-996D-60802970DAE2}" type="datetime1">
              <a:rPr lang="en-US" smtClean="0"/>
              <a:pPr/>
              <a:t>8/16/2020</a:t>
            </a:fld>
            <a:endParaRPr lang="en-US"/>
          </a:p>
        </p:txBody>
      </p:sp>
      <p:sp>
        <p:nvSpPr>
          <p:cNvPr id="5" name="Footer Placeholder 4"/>
          <p:cNvSpPr>
            <a:spLocks noGrp="1"/>
          </p:cNvSpPr>
          <p:nvPr>
            <p:ph type="ftr" sz="quarter" idx="11"/>
          </p:nvPr>
        </p:nvSpPr>
        <p:spPr/>
        <p:txBody>
          <a:bodyPr/>
          <a:lstStyle/>
          <a:p>
            <a:r>
              <a:rPr lang="en-US"/>
              <a:t>Dept. of Electronics and Communication Engineering, KLSGIT, Belagavi</a:t>
            </a:r>
          </a:p>
        </p:txBody>
      </p:sp>
      <p:sp>
        <p:nvSpPr>
          <p:cNvPr id="6" name="Slide Number Placeholder 5"/>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209095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00A31D-C3D3-453E-AB1E-DC35814ED893}" type="datetime1">
              <a:rPr lang="en-US" smtClean="0"/>
              <a:pPr/>
              <a:t>8/16/2020</a:t>
            </a:fld>
            <a:endParaRPr lang="en-US"/>
          </a:p>
        </p:txBody>
      </p:sp>
      <p:sp>
        <p:nvSpPr>
          <p:cNvPr id="6" name="Footer Placeholder 5"/>
          <p:cNvSpPr>
            <a:spLocks noGrp="1"/>
          </p:cNvSpPr>
          <p:nvPr>
            <p:ph type="ftr" sz="quarter" idx="11"/>
          </p:nvPr>
        </p:nvSpPr>
        <p:spPr/>
        <p:txBody>
          <a:bodyPr/>
          <a:lstStyle/>
          <a:p>
            <a:r>
              <a:rPr lang="en-US"/>
              <a:t>Dept. of Electronics and Communication Engineering, KLSGIT, Belagavi</a:t>
            </a:r>
          </a:p>
        </p:txBody>
      </p:sp>
      <p:sp>
        <p:nvSpPr>
          <p:cNvPr id="7" name="Slide Number Placeholder 6"/>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349870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29733B-70E9-43DF-908C-44634C1CDEDC}" type="datetime1">
              <a:rPr lang="en-US" smtClean="0"/>
              <a:pPr/>
              <a:t>8/16/2020</a:t>
            </a:fld>
            <a:endParaRPr lang="en-US"/>
          </a:p>
        </p:txBody>
      </p:sp>
      <p:sp>
        <p:nvSpPr>
          <p:cNvPr id="8" name="Footer Placeholder 7"/>
          <p:cNvSpPr>
            <a:spLocks noGrp="1"/>
          </p:cNvSpPr>
          <p:nvPr>
            <p:ph type="ftr" sz="quarter" idx="11"/>
          </p:nvPr>
        </p:nvSpPr>
        <p:spPr/>
        <p:txBody>
          <a:bodyPr/>
          <a:lstStyle/>
          <a:p>
            <a:r>
              <a:rPr lang="en-US"/>
              <a:t>Dept. of Electronics and Communication Engineering, KLSGIT, Belagavi</a:t>
            </a:r>
          </a:p>
        </p:txBody>
      </p:sp>
      <p:sp>
        <p:nvSpPr>
          <p:cNvPr id="9" name="Slide Number Placeholder 8"/>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302146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484921-6972-4FDC-AEFF-4E760FCA5452}" type="datetime1">
              <a:rPr lang="en-US" smtClean="0"/>
              <a:pPr/>
              <a:t>8/16/2020</a:t>
            </a:fld>
            <a:endParaRPr lang="en-US"/>
          </a:p>
        </p:txBody>
      </p:sp>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167900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9A000-1868-4D5D-AB36-CC8105F42432}" type="datetime1">
              <a:rPr lang="en-US" smtClean="0"/>
              <a:pPr/>
              <a:t>8/16/2020</a:t>
            </a:fld>
            <a:endParaRPr lang="en-US"/>
          </a:p>
        </p:txBody>
      </p:sp>
      <p:sp>
        <p:nvSpPr>
          <p:cNvPr id="3" name="Footer Placeholder 2"/>
          <p:cNvSpPr>
            <a:spLocks noGrp="1"/>
          </p:cNvSpPr>
          <p:nvPr>
            <p:ph type="ftr" sz="quarter" idx="11"/>
          </p:nvPr>
        </p:nvSpPr>
        <p:spPr/>
        <p:txBody>
          <a:bodyPr/>
          <a:lstStyle/>
          <a:p>
            <a:r>
              <a:rPr lang="en-US"/>
              <a:t>Dept. of Electronics and Communication Engineering, KLSGIT, Belagavi</a:t>
            </a:r>
          </a:p>
        </p:txBody>
      </p:sp>
      <p:sp>
        <p:nvSpPr>
          <p:cNvPr id="4" name="Slide Number Placeholder 3"/>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3048944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D2D64C-9CEC-477D-8222-A259FE8A885B}" type="datetime1">
              <a:rPr lang="en-US" smtClean="0"/>
              <a:pPr/>
              <a:t>8/16/2020</a:t>
            </a:fld>
            <a:endParaRPr lang="en-US"/>
          </a:p>
        </p:txBody>
      </p:sp>
      <p:sp>
        <p:nvSpPr>
          <p:cNvPr id="6" name="Footer Placeholder 5"/>
          <p:cNvSpPr>
            <a:spLocks noGrp="1"/>
          </p:cNvSpPr>
          <p:nvPr>
            <p:ph type="ftr" sz="quarter" idx="11"/>
          </p:nvPr>
        </p:nvSpPr>
        <p:spPr/>
        <p:txBody>
          <a:bodyPr/>
          <a:lstStyle/>
          <a:p>
            <a:r>
              <a:rPr lang="en-US"/>
              <a:t>Dept. of Electronics and Communication Engineering, KLSGIT, Belagavi</a:t>
            </a:r>
          </a:p>
        </p:txBody>
      </p:sp>
      <p:sp>
        <p:nvSpPr>
          <p:cNvPr id="7" name="Slide Number Placeholder 6"/>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457738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2D61B8-4AD5-4349-8F29-30D1F397491B}" type="datetime1">
              <a:rPr lang="en-US" smtClean="0"/>
              <a:pPr/>
              <a:t>8/16/2020</a:t>
            </a:fld>
            <a:endParaRPr lang="en-US"/>
          </a:p>
        </p:txBody>
      </p:sp>
      <p:sp>
        <p:nvSpPr>
          <p:cNvPr id="6" name="Footer Placeholder 5"/>
          <p:cNvSpPr>
            <a:spLocks noGrp="1"/>
          </p:cNvSpPr>
          <p:nvPr>
            <p:ph type="ftr" sz="quarter" idx="11"/>
          </p:nvPr>
        </p:nvSpPr>
        <p:spPr/>
        <p:txBody>
          <a:bodyPr/>
          <a:lstStyle/>
          <a:p>
            <a:r>
              <a:rPr lang="en-US"/>
              <a:t>Dept. of Electronics and Communication Engineering, KLSGIT, Belagavi</a:t>
            </a:r>
          </a:p>
        </p:txBody>
      </p:sp>
      <p:sp>
        <p:nvSpPr>
          <p:cNvPr id="7" name="Slide Number Placeholder 6"/>
          <p:cNvSpPr>
            <a:spLocks noGrp="1"/>
          </p:cNvSpPr>
          <p:nvPr>
            <p:ph type="sldNum" sz="quarter" idx="12"/>
          </p:nvPr>
        </p:nvSpPr>
        <p:spPr/>
        <p:txBody>
          <a:bodyPr/>
          <a:lstStyle/>
          <a:p>
            <a:fld id="{8463A13A-B110-4220-95EA-9FB5BB30778E}" type="slidenum">
              <a:rPr lang="en-US" smtClean="0"/>
              <a:pPr/>
              <a:t>‹#›</a:t>
            </a:fld>
            <a:endParaRPr lang="en-US"/>
          </a:p>
        </p:txBody>
      </p:sp>
    </p:spTree>
    <p:extLst>
      <p:ext uri="{BB962C8B-B14F-4D97-AF65-F5344CB8AC3E}">
        <p14:creationId xmlns:p14="http://schemas.microsoft.com/office/powerpoint/2010/main" val="162779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5D809-FD84-4BD1-8D51-DD1BC9E6D3B6}" type="datetime1">
              <a:rPr lang="en-US" smtClean="0"/>
              <a:pPr/>
              <a:t>8/16/2020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Electronics and Communication Engineering, KLSGIT, Belagavi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3A13A-B110-4220-95EA-9FB5BB30778E}" type="slidenum">
              <a:rPr lang="en-US" smtClean="0"/>
              <a:pPr/>
              <a:t>‹#›</a:t>
            </a:fld>
            <a:endParaRPr lang="en-US"/>
          </a:p>
        </p:txBody>
      </p:sp>
    </p:spTree>
    <p:extLst>
      <p:ext uri="{BB962C8B-B14F-4D97-AF65-F5344CB8AC3E}">
        <p14:creationId xmlns:p14="http://schemas.microsoft.com/office/powerpoint/2010/main" val="3201555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5860" y="1600200"/>
            <a:ext cx="7772400" cy="1165225"/>
          </a:xfrm>
        </p:spPr>
        <p:txBody>
          <a:bodyPr>
            <a:noAutofit/>
          </a:bodyPr>
          <a:lstStyle/>
          <a:p>
            <a:r>
              <a:rPr lang="en-US" sz="2200" dirty="0">
                <a:solidFill>
                  <a:schemeClr val="accent4">
                    <a:lumMod val="75000"/>
                  </a:schemeClr>
                </a:solidFill>
                <a:latin typeface="Times New Roman" pitchFamily="18" charset="0"/>
                <a:cs typeface="Times New Roman" pitchFamily="18" charset="0"/>
              </a:rPr>
              <a:t>Project Final 16ECPB005</a:t>
            </a:r>
            <a:br>
              <a:rPr lang="en-US" sz="3200" dirty="0">
                <a:solidFill>
                  <a:schemeClr val="accent4">
                    <a:lumMod val="75000"/>
                  </a:schemeClr>
                </a:solidFill>
                <a:latin typeface="Times New Roman" pitchFamily="18" charset="0"/>
                <a:cs typeface="Times New Roman" pitchFamily="18" charset="0"/>
              </a:rPr>
            </a:br>
            <a:r>
              <a:rPr lang="en-US" sz="3600" dirty="0">
                <a:solidFill>
                  <a:schemeClr val="accent4">
                    <a:lumMod val="75000"/>
                  </a:schemeClr>
                </a:solidFill>
                <a:latin typeface="Times New Roman" pitchFamily="18" charset="0"/>
                <a:cs typeface="Times New Roman" pitchFamily="18" charset="0"/>
              </a:rPr>
              <a:t>Weather Prediction and Forecasting</a:t>
            </a:r>
          </a:p>
        </p:txBody>
      </p:sp>
      <p:sp>
        <p:nvSpPr>
          <p:cNvPr id="3" name="Subtitle 2"/>
          <p:cNvSpPr>
            <a:spLocks noGrp="1"/>
          </p:cNvSpPr>
          <p:nvPr>
            <p:ph type="subTitle" idx="1"/>
          </p:nvPr>
        </p:nvSpPr>
        <p:spPr>
          <a:xfrm>
            <a:off x="1385460" y="2971800"/>
            <a:ext cx="6400800" cy="1810616"/>
          </a:xfrm>
        </p:spPr>
        <p:txBody>
          <a:bodyPr>
            <a:noAutofit/>
          </a:bodyPr>
          <a:lstStyle/>
          <a:p>
            <a:pPr>
              <a:spcBef>
                <a:spcPts val="0"/>
              </a:spcBef>
            </a:pPr>
            <a:r>
              <a:rPr lang="en-US" sz="2800" dirty="0">
                <a:solidFill>
                  <a:srgbClr val="FF0000"/>
                </a:solidFill>
                <a:latin typeface="Times New Roman" pitchFamily="18" charset="0"/>
                <a:cs typeface="Times New Roman" pitchFamily="18" charset="0"/>
              </a:rPr>
              <a:t>By</a:t>
            </a:r>
          </a:p>
          <a:p>
            <a:pPr algn="l">
              <a:spcBef>
                <a:spcPts val="0"/>
              </a:spcBef>
            </a:pPr>
            <a:r>
              <a:rPr lang="en-US" sz="2000" dirty="0">
                <a:solidFill>
                  <a:srgbClr val="00B050"/>
                </a:solidFill>
                <a:latin typeface="Times New Roman" pitchFamily="18" charset="0"/>
                <a:cs typeface="Times New Roman" pitchFamily="18" charset="0"/>
              </a:rPr>
              <a:t>MIHIKA MALGI	 	</a:t>
            </a:r>
            <a:r>
              <a:rPr lang="en-US" sz="2000" dirty="0">
                <a:solidFill>
                  <a:schemeClr val="accent5"/>
                </a:solidFill>
                <a:latin typeface="Times New Roman" pitchFamily="18" charset="0"/>
                <a:cs typeface="Times New Roman" pitchFamily="18" charset="0"/>
              </a:rPr>
              <a:t>(2GI16EC075 )</a:t>
            </a:r>
          </a:p>
          <a:p>
            <a:pPr algn="l">
              <a:spcBef>
                <a:spcPts val="0"/>
              </a:spcBef>
            </a:pPr>
            <a:r>
              <a:rPr lang="en-US" sz="2000" dirty="0">
                <a:solidFill>
                  <a:srgbClr val="00B050"/>
                </a:solidFill>
                <a:latin typeface="Times New Roman" pitchFamily="18" charset="0"/>
                <a:cs typeface="Times New Roman" pitchFamily="18" charset="0"/>
              </a:rPr>
              <a:t>MOHAMMADFAIZ BAWA	</a:t>
            </a:r>
            <a:r>
              <a:rPr lang="en-US" sz="2000" dirty="0">
                <a:solidFill>
                  <a:schemeClr val="accent5"/>
                </a:solidFill>
                <a:latin typeface="Times New Roman" pitchFamily="18" charset="0"/>
                <a:cs typeface="Times New Roman" pitchFamily="18" charset="0"/>
              </a:rPr>
              <a:t>(2GI16EC078 )</a:t>
            </a:r>
          </a:p>
          <a:p>
            <a:pPr algn="l">
              <a:spcBef>
                <a:spcPts val="0"/>
              </a:spcBef>
            </a:pPr>
            <a:r>
              <a:rPr lang="en-US" sz="2000" dirty="0">
                <a:solidFill>
                  <a:srgbClr val="00B050"/>
                </a:solidFill>
                <a:latin typeface="Times New Roman" pitchFamily="18" charset="0"/>
                <a:cs typeface="Times New Roman" pitchFamily="18" charset="0"/>
              </a:rPr>
              <a:t>POONAM PATIL 		</a:t>
            </a:r>
            <a:r>
              <a:rPr lang="en-US" sz="2000" dirty="0">
                <a:solidFill>
                  <a:schemeClr val="accent5"/>
                </a:solidFill>
                <a:latin typeface="Times New Roman" pitchFamily="18" charset="0"/>
                <a:cs typeface="Times New Roman" pitchFamily="18" charset="0"/>
              </a:rPr>
              <a:t>(2GI16EC101)</a:t>
            </a:r>
          </a:p>
          <a:p>
            <a:pPr algn="l">
              <a:spcBef>
                <a:spcPts val="0"/>
              </a:spcBef>
            </a:pPr>
            <a:r>
              <a:rPr lang="en-US" sz="2000" dirty="0">
                <a:solidFill>
                  <a:srgbClr val="00B050"/>
                </a:solidFill>
                <a:latin typeface="Times New Roman" pitchFamily="18" charset="0"/>
                <a:cs typeface="Times New Roman" pitchFamily="18" charset="0"/>
              </a:rPr>
              <a:t>PRIYA SHETTI			</a:t>
            </a:r>
            <a:r>
              <a:rPr lang="en-US" sz="2000" dirty="0">
                <a:solidFill>
                  <a:schemeClr val="accent5"/>
                </a:solidFill>
                <a:latin typeface="Times New Roman" pitchFamily="18" charset="0"/>
                <a:cs typeface="Times New Roman" pitchFamily="18" charset="0"/>
              </a:rPr>
              <a:t>(2GI16EC109 )</a:t>
            </a:r>
          </a:p>
          <a:p>
            <a:pPr>
              <a:spcBef>
                <a:spcPts val="0"/>
              </a:spcBef>
            </a:pPr>
            <a:endParaRPr lang="en-US" sz="2000" dirty="0">
              <a:solidFill>
                <a:schemeClr val="accent5"/>
              </a:solidFill>
              <a:latin typeface="Times New Roman" pitchFamily="18" charset="0"/>
              <a:cs typeface="Times New Roman" pitchFamily="18" charset="0"/>
            </a:endParaRPr>
          </a:p>
          <a:p>
            <a:pPr>
              <a:spcBef>
                <a:spcPts val="0"/>
              </a:spcBef>
            </a:pPr>
            <a:endParaRPr lang="en-US" sz="2000" dirty="0">
              <a:solidFill>
                <a:schemeClr val="accent5"/>
              </a:solidFill>
              <a:latin typeface="Times New Roman" pitchFamily="18" charset="0"/>
              <a:cs typeface="Times New Roman" pitchFamily="18" charset="0"/>
            </a:endParaRPr>
          </a:p>
          <a:p>
            <a:pPr>
              <a:spcBef>
                <a:spcPts val="0"/>
              </a:spcBef>
            </a:pPr>
            <a:endParaRPr lang="en-US" sz="2800" dirty="0">
              <a:solidFill>
                <a:schemeClr val="accent2"/>
              </a:solidFill>
              <a:latin typeface="Times New Roman" pitchFamily="18" charset="0"/>
              <a:cs typeface="Times New Roman" pitchFamily="18" charset="0"/>
            </a:endParaRPr>
          </a:p>
          <a:p>
            <a:pPr>
              <a:spcBef>
                <a:spcPts val="0"/>
              </a:spcBef>
            </a:pPr>
            <a:endParaRPr lang="en-US" sz="2800" dirty="0">
              <a:solidFill>
                <a:schemeClr val="accent2"/>
              </a:solidFill>
              <a:latin typeface="Times New Roman" pitchFamily="18" charset="0"/>
              <a:cs typeface="Times New Roman" pitchFamily="18" charset="0"/>
            </a:endParaRPr>
          </a:p>
        </p:txBody>
      </p:sp>
      <p:sp>
        <p:nvSpPr>
          <p:cNvPr id="4" name="Subtitle 2"/>
          <p:cNvSpPr txBox="1">
            <a:spLocks/>
          </p:cNvSpPr>
          <p:nvPr/>
        </p:nvSpPr>
        <p:spPr>
          <a:xfrm>
            <a:off x="1385460" y="381000"/>
            <a:ext cx="71628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2000" dirty="0">
                <a:solidFill>
                  <a:schemeClr val="tx2">
                    <a:lumMod val="75000"/>
                  </a:schemeClr>
                </a:solidFill>
                <a:latin typeface="Times New Roman" pitchFamily="18" charset="0"/>
                <a:cs typeface="Times New Roman" pitchFamily="18" charset="0"/>
              </a:rPr>
              <a:t>Karnatak Law Society’s</a:t>
            </a:r>
          </a:p>
          <a:p>
            <a:pPr>
              <a:spcBef>
                <a:spcPts val="0"/>
              </a:spcBef>
            </a:pPr>
            <a:r>
              <a:rPr lang="en-US" sz="2400" dirty="0">
                <a:solidFill>
                  <a:schemeClr val="tx2">
                    <a:lumMod val="75000"/>
                  </a:schemeClr>
                </a:solidFill>
                <a:latin typeface="Times New Roman" pitchFamily="18" charset="0"/>
                <a:cs typeface="Times New Roman" pitchFamily="18" charset="0"/>
              </a:rPr>
              <a:t>Gogte Institute Of Technology, Belagavi</a:t>
            </a:r>
          </a:p>
        </p:txBody>
      </p:sp>
      <p:pic>
        <p:nvPicPr>
          <p:cNvPr id="5" name="Picture 4" descr="git logo"/>
          <p:cNvPicPr/>
          <p:nvPr/>
        </p:nvPicPr>
        <p:blipFill>
          <a:blip r:embed="rId2" cstate="print"/>
          <a:srcRect/>
          <a:stretch>
            <a:fillRect/>
          </a:stretch>
        </p:blipFill>
        <p:spPr bwMode="auto">
          <a:xfrm>
            <a:off x="1524000" y="332509"/>
            <a:ext cx="838200" cy="858982"/>
          </a:xfrm>
          <a:prstGeom prst="rect">
            <a:avLst/>
          </a:prstGeom>
          <a:noFill/>
          <a:ln w="9525">
            <a:noFill/>
            <a:miter lim="800000"/>
            <a:headEnd/>
            <a:tailEnd/>
          </a:ln>
        </p:spPr>
      </p:pic>
      <p:sp>
        <p:nvSpPr>
          <p:cNvPr id="6" name="Subtitle 2"/>
          <p:cNvSpPr txBox="1">
            <a:spLocks/>
          </p:cNvSpPr>
          <p:nvPr/>
        </p:nvSpPr>
        <p:spPr>
          <a:xfrm>
            <a:off x="1143000" y="4876800"/>
            <a:ext cx="7467600" cy="147955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2000" dirty="0">
                <a:solidFill>
                  <a:schemeClr val="tx2"/>
                </a:solidFill>
                <a:latin typeface="Times New Roman" pitchFamily="18" charset="0"/>
                <a:cs typeface="Times New Roman" pitchFamily="18" charset="0"/>
              </a:rPr>
              <a:t>Under The Guidance Of                              Co-Guide</a:t>
            </a:r>
          </a:p>
          <a:p>
            <a:pPr algn="l">
              <a:spcBef>
                <a:spcPts val="0"/>
              </a:spcBef>
            </a:pPr>
            <a:r>
              <a:rPr lang="en-US" sz="2000" dirty="0">
                <a:solidFill>
                  <a:schemeClr val="accent2">
                    <a:lumMod val="75000"/>
                  </a:schemeClr>
                </a:solidFill>
                <a:latin typeface="Times New Roman" pitchFamily="18" charset="0"/>
                <a:cs typeface="Times New Roman" pitchFamily="18" charset="0"/>
              </a:rPr>
              <a:t>DR.VEENA DESAI                                   Prof. </a:t>
            </a:r>
            <a:r>
              <a:rPr lang="en-US" sz="2000" dirty="0" err="1">
                <a:solidFill>
                  <a:schemeClr val="accent2">
                    <a:lumMod val="75000"/>
                  </a:schemeClr>
                </a:solidFill>
                <a:latin typeface="Times New Roman" pitchFamily="18" charset="0"/>
                <a:cs typeface="Times New Roman" pitchFamily="18" charset="0"/>
              </a:rPr>
              <a:t>Pratijnya</a:t>
            </a:r>
            <a:r>
              <a:rPr lang="en-US" sz="2000" dirty="0">
                <a:solidFill>
                  <a:schemeClr val="accent2">
                    <a:lumMod val="75000"/>
                  </a:schemeClr>
                </a:solidFill>
                <a:latin typeface="Times New Roman" pitchFamily="18" charset="0"/>
                <a:cs typeface="Times New Roman" pitchFamily="18" charset="0"/>
              </a:rPr>
              <a:t> </a:t>
            </a:r>
            <a:r>
              <a:rPr lang="en-US" sz="2000" dirty="0" err="1">
                <a:solidFill>
                  <a:schemeClr val="accent2">
                    <a:lumMod val="75000"/>
                  </a:schemeClr>
                </a:solidFill>
                <a:latin typeface="Times New Roman" pitchFamily="18" charset="0"/>
                <a:cs typeface="Times New Roman" pitchFamily="18" charset="0"/>
              </a:rPr>
              <a:t>Ajwain</a:t>
            </a:r>
            <a:endParaRPr lang="en-US" sz="2000" dirty="0">
              <a:solidFill>
                <a:schemeClr val="accent2">
                  <a:lumMod val="75000"/>
                </a:schemeClr>
              </a:solidFill>
              <a:latin typeface="Times New Roman" pitchFamily="18" charset="0"/>
              <a:cs typeface="Times New Roman" pitchFamily="18" charset="0"/>
            </a:endParaRPr>
          </a:p>
          <a:p>
            <a:pPr algn="l">
              <a:spcBef>
                <a:spcPts val="0"/>
              </a:spcBef>
            </a:pPr>
            <a:r>
              <a:rPr lang="en-US" sz="2000" dirty="0">
                <a:solidFill>
                  <a:schemeClr val="accent2">
                    <a:lumMod val="75000"/>
                  </a:schemeClr>
                </a:solidFill>
                <a:latin typeface="Times New Roman" pitchFamily="18" charset="0"/>
                <a:cs typeface="Times New Roman" pitchFamily="18" charset="0"/>
              </a:rPr>
              <a:t>(Professor –Dept of EC)                            (Asst. Prof – Dept of EC)</a:t>
            </a:r>
          </a:p>
        </p:txBody>
      </p:sp>
      <p:sp>
        <p:nvSpPr>
          <p:cNvPr id="11" name="Slide Number Placeholder 10"/>
          <p:cNvSpPr>
            <a:spLocks noGrp="1"/>
          </p:cNvSpPr>
          <p:nvPr>
            <p:ph type="sldNum" sz="quarter" idx="12"/>
          </p:nvPr>
        </p:nvSpPr>
        <p:spPr/>
        <p:txBody>
          <a:bodyPr/>
          <a:lstStyle/>
          <a:p>
            <a:fld id="{C827165F-19E9-4AEB-AB74-B0E95B6E1BAE}" type="slidenum">
              <a:rPr lang="en-US" smtClean="0"/>
              <a:pPr/>
              <a:t>1</a:t>
            </a:fld>
            <a:endParaRPr lang="en-US" dirty="0"/>
          </a:p>
        </p:txBody>
      </p:sp>
      <p:sp>
        <p:nvSpPr>
          <p:cNvPr id="7" name="Footer Placeholder 6">
            <a:extLst>
              <a:ext uri="{FF2B5EF4-FFF2-40B4-BE49-F238E27FC236}">
                <a16:creationId xmlns:a16="http://schemas.microsoft.com/office/drawing/2014/main" id="{9D0E7F7E-C55D-474B-85CD-C225388DCFB5}"/>
              </a:ext>
            </a:extLst>
          </p:cNvPr>
          <p:cNvSpPr>
            <a:spLocks noGrp="1"/>
          </p:cNvSpPr>
          <p:nvPr>
            <p:ph type="ftr" sz="quarter" idx="11"/>
          </p:nvPr>
        </p:nvSpPr>
        <p:spPr/>
        <p:txBody>
          <a:bodyPr/>
          <a:lstStyle/>
          <a:p>
            <a:r>
              <a:rPr lang="en-US" dirty="0"/>
              <a:t>Dept. of Electronics and Communication Engineering, KLSGIT, Belagavi</a:t>
            </a:r>
          </a:p>
        </p:txBody>
      </p:sp>
    </p:spTree>
    <p:extLst>
      <p:ext uri="{BB962C8B-B14F-4D97-AF65-F5344CB8AC3E}">
        <p14:creationId xmlns:p14="http://schemas.microsoft.com/office/powerpoint/2010/main" val="81192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Working</a:t>
            </a:r>
          </a:p>
        </p:txBody>
      </p:sp>
      <p:sp>
        <p:nvSpPr>
          <p:cNvPr id="8" name="Content Placeholder 7"/>
          <p:cNvSpPr>
            <a:spLocks noGrp="1"/>
          </p:cNvSpPr>
          <p:nvPr>
            <p:ph idx="1"/>
          </p:nvPr>
        </p:nvSpPr>
        <p:spPr>
          <a:xfrm>
            <a:off x="457200" y="1219200"/>
            <a:ext cx="8229600" cy="4906963"/>
          </a:xfrm>
        </p:spPr>
        <p:txBody>
          <a:bodyPr>
            <a:normAutofit fontScale="85000" lnSpcReduction="10000"/>
          </a:bodyPr>
          <a:lstStyle/>
          <a:p>
            <a:r>
              <a:rPr lang="en-US" dirty="0"/>
              <a:t>Our project aim to collect the previous dated datasets and using machine learning techniques to predict the future weather data.</a:t>
            </a:r>
          </a:p>
          <a:p>
            <a:r>
              <a:rPr lang="en-US" dirty="0"/>
              <a:t>As we have used random forest machine learning algorithm for prediction which is the combination of two decision tree algorithms which is making decisions and categorizing the behavior of situations based on the decisions made.</a:t>
            </a:r>
          </a:p>
          <a:p>
            <a:r>
              <a:rPr lang="en-US" dirty="0"/>
              <a:t> Random forest algorithm basically (multiple decision tree algorithms) works on probability concept as the decision tree value which has more probability of occurrence is the final predicted value.</a:t>
            </a:r>
          </a:p>
          <a:p>
            <a:endParaRPr lang="en-US" dirty="0"/>
          </a:p>
        </p:txBody>
      </p:sp>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Merits and Demerits</a:t>
            </a:r>
          </a:p>
        </p:txBody>
      </p:sp>
      <p:sp>
        <p:nvSpPr>
          <p:cNvPr id="7" name="Content Placeholder 6"/>
          <p:cNvSpPr>
            <a:spLocks noGrp="1"/>
          </p:cNvSpPr>
          <p:nvPr>
            <p:ph idx="1"/>
          </p:nvPr>
        </p:nvSpPr>
        <p:spPr/>
        <p:txBody>
          <a:bodyPr>
            <a:normAutofit fontScale="92500" lnSpcReduction="10000"/>
          </a:bodyPr>
          <a:lstStyle/>
          <a:p>
            <a:r>
              <a:rPr lang="en-US" dirty="0"/>
              <a:t>Merits:</a:t>
            </a:r>
          </a:p>
          <a:p>
            <a:pPr marL="514350" indent="-514350">
              <a:buFont typeface="+mj-lt"/>
              <a:buAutoNum type="arabicPeriod"/>
            </a:pPr>
            <a:r>
              <a:rPr lang="en-US" dirty="0"/>
              <a:t>Used to predict the weather conditions     prior and take needful actions</a:t>
            </a:r>
          </a:p>
          <a:p>
            <a:pPr marL="514350" indent="-514350">
              <a:buFont typeface="+mj-lt"/>
              <a:buAutoNum type="arabicPeriod"/>
            </a:pPr>
            <a:r>
              <a:rPr lang="en-US" dirty="0"/>
              <a:t>Helps to avoid future destructions.</a:t>
            </a:r>
          </a:p>
          <a:p>
            <a:pPr marL="514350" indent="-514350">
              <a:buNone/>
            </a:pPr>
            <a:endParaRPr lang="en-US" dirty="0"/>
          </a:p>
          <a:p>
            <a:r>
              <a:rPr lang="en-US" dirty="0"/>
              <a:t>Demerits:</a:t>
            </a:r>
          </a:p>
          <a:p>
            <a:pPr marL="514350" indent="-514350">
              <a:buFont typeface="+mj-lt"/>
              <a:buAutoNum type="arabicPeriod"/>
            </a:pPr>
            <a:r>
              <a:rPr lang="en-US" dirty="0"/>
              <a:t>Imperfect datasets</a:t>
            </a:r>
          </a:p>
          <a:p>
            <a:pPr marL="514350" indent="-514350">
              <a:buFont typeface="+mj-lt"/>
              <a:buAutoNum type="arabicPeriod"/>
            </a:pPr>
            <a:r>
              <a:rPr lang="en-US" dirty="0"/>
              <a:t>Depends on accuracy as all predictions are not 100% accurate.</a:t>
            </a:r>
          </a:p>
        </p:txBody>
      </p:sp>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dirty="0"/>
              <a:t>Agriculture Sectors</a:t>
            </a:r>
          </a:p>
          <a:p>
            <a:r>
              <a:rPr lang="en-US" dirty="0"/>
              <a:t>Disastrous Areas</a:t>
            </a:r>
          </a:p>
          <a:p>
            <a:r>
              <a:rPr lang="en-US" dirty="0"/>
              <a:t>Marine</a:t>
            </a:r>
          </a:p>
          <a:p>
            <a:r>
              <a:rPr lang="en-US" dirty="0"/>
              <a:t>Air Traffic</a:t>
            </a:r>
          </a:p>
          <a:p>
            <a:r>
              <a:rPr lang="en-US" dirty="0"/>
              <a:t>Military applications</a:t>
            </a:r>
          </a:p>
          <a:p>
            <a:r>
              <a:rPr lang="en-US" dirty="0"/>
              <a:t>Utility companies.</a:t>
            </a:r>
          </a:p>
        </p:txBody>
      </p:sp>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a:t>Results - GUI</a:t>
            </a:r>
          </a:p>
        </p:txBody>
      </p:sp>
      <p:sp>
        <p:nvSpPr>
          <p:cNvPr id="13" name="Content Placeholder 12"/>
          <p:cNvSpPr>
            <a:spLocks noGrp="1"/>
          </p:cNvSpPr>
          <p:nvPr>
            <p:ph sz="half" idx="1"/>
          </p:nvPr>
        </p:nvSpPr>
        <p:spPr>
          <a:xfrm>
            <a:off x="457200" y="5867400"/>
            <a:ext cx="4038600" cy="685800"/>
          </a:xfrm>
        </p:spPr>
        <p:txBody>
          <a:bodyPr>
            <a:normAutofit fontScale="85000" lnSpcReduction="20000"/>
          </a:bodyPr>
          <a:lstStyle/>
          <a:p>
            <a:r>
              <a:rPr lang="en-US" dirty="0"/>
              <a:t>ACTUAL PREDICTED DATA FROM INTERNET</a:t>
            </a:r>
          </a:p>
        </p:txBody>
      </p:sp>
      <p:sp>
        <p:nvSpPr>
          <p:cNvPr id="14" name="Content Placeholder 13"/>
          <p:cNvSpPr>
            <a:spLocks noGrp="1"/>
          </p:cNvSpPr>
          <p:nvPr>
            <p:ph sz="half" idx="2"/>
          </p:nvPr>
        </p:nvSpPr>
        <p:spPr>
          <a:xfrm>
            <a:off x="4648200" y="5867400"/>
            <a:ext cx="4038600" cy="685800"/>
          </a:xfrm>
        </p:spPr>
        <p:txBody>
          <a:bodyPr>
            <a:normAutofit fontScale="85000" lnSpcReduction="20000"/>
          </a:bodyPr>
          <a:lstStyle/>
          <a:p>
            <a:r>
              <a:rPr lang="en-US" dirty="0"/>
              <a:t>OUR PREDICTED DATA - GUI</a:t>
            </a:r>
          </a:p>
        </p:txBody>
      </p:sp>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13</a:t>
            </a:fld>
            <a:endParaRPr lang="en-US"/>
          </a:p>
        </p:txBody>
      </p:sp>
      <p:grpSp>
        <p:nvGrpSpPr>
          <p:cNvPr id="11" name="Group 10"/>
          <p:cNvGrpSpPr/>
          <p:nvPr/>
        </p:nvGrpSpPr>
        <p:grpSpPr>
          <a:xfrm>
            <a:off x="304800" y="1066800"/>
            <a:ext cx="4038600" cy="4638675"/>
            <a:chOff x="457200" y="1600200"/>
            <a:chExt cx="4038600" cy="4333875"/>
          </a:xfrm>
        </p:grpSpPr>
        <p:pic>
          <p:nvPicPr>
            <p:cNvPr id="1027" name="Picture 3"/>
            <p:cNvPicPr>
              <a:picLocks noChangeAspect="1" noChangeArrowheads="1"/>
            </p:cNvPicPr>
            <p:nvPr/>
          </p:nvPicPr>
          <p:blipFill>
            <a:blip r:embed="rId2"/>
            <a:srcRect/>
            <a:stretch>
              <a:fillRect/>
            </a:stretch>
          </p:blipFill>
          <p:spPr bwMode="auto">
            <a:xfrm>
              <a:off x="457200" y="1828800"/>
              <a:ext cx="4038600" cy="41052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762000" y="1600200"/>
              <a:ext cx="3514725" cy="247650"/>
            </a:xfrm>
            <a:prstGeom prst="rect">
              <a:avLst/>
            </a:prstGeom>
            <a:noFill/>
            <a:ln w="9525">
              <a:noFill/>
              <a:miter lim="800000"/>
              <a:headEnd/>
              <a:tailEnd/>
            </a:ln>
            <a:effectLst/>
          </p:spPr>
        </p:pic>
      </p:grpSp>
      <p:pic>
        <p:nvPicPr>
          <p:cNvPr id="1029" name="Picture 5"/>
          <p:cNvPicPr>
            <a:picLocks noChangeAspect="1" noChangeArrowheads="1"/>
          </p:cNvPicPr>
          <p:nvPr/>
        </p:nvPicPr>
        <p:blipFill>
          <a:blip r:embed="rId4"/>
          <a:srcRect/>
          <a:stretch>
            <a:fillRect/>
          </a:stretch>
        </p:blipFill>
        <p:spPr bwMode="auto">
          <a:xfrm>
            <a:off x="4419600" y="990600"/>
            <a:ext cx="4495800" cy="47910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14</a:t>
            </a:fld>
            <a:endParaRPr lang="en-US"/>
          </a:p>
        </p:txBody>
      </p:sp>
      <p:sp>
        <p:nvSpPr>
          <p:cNvPr id="6" name="TextBox 5"/>
          <p:cNvSpPr txBox="1"/>
          <p:nvPr/>
        </p:nvSpPr>
        <p:spPr>
          <a:xfrm>
            <a:off x="3200400" y="228600"/>
            <a:ext cx="2514600" cy="646331"/>
          </a:xfrm>
          <a:prstGeom prst="rect">
            <a:avLst/>
          </a:prstGeom>
          <a:noFill/>
        </p:spPr>
        <p:txBody>
          <a:bodyPr wrap="square" rtlCol="0">
            <a:spAutoFit/>
          </a:bodyPr>
          <a:lstStyle/>
          <a:p>
            <a:r>
              <a:rPr lang="en-US" sz="3600" dirty="0"/>
              <a:t>Conclusion</a:t>
            </a:r>
          </a:p>
        </p:txBody>
      </p:sp>
      <p:sp>
        <p:nvSpPr>
          <p:cNvPr id="7" name="TextBox 6"/>
          <p:cNvSpPr txBox="1"/>
          <p:nvPr/>
        </p:nvSpPr>
        <p:spPr>
          <a:xfrm>
            <a:off x="762000" y="990601"/>
            <a:ext cx="7772400" cy="5262979"/>
          </a:xfrm>
          <a:prstGeom prst="rect">
            <a:avLst/>
          </a:prstGeom>
          <a:noFill/>
        </p:spPr>
        <p:txBody>
          <a:bodyPr wrap="square" rtlCol="0">
            <a:spAutoFit/>
          </a:bodyPr>
          <a:lstStyle/>
          <a:p>
            <a:pPr algn="just">
              <a:buFont typeface="Arial" pitchFamily="34" charset="0"/>
              <a:buChar char="•"/>
            </a:pPr>
            <a:r>
              <a:rPr lang="en-US" sz="2800" dirty="0"/>
              <a:t>The analysis based on weather prediction is performed, where the algorithm is being analyzed for weather prediction using random forest algorithm on </a:t>
            </a:r>
            <a:r>
              <a:rPr lang="en-US" sz="2800" dirty="0" err="1"/>
              <a:t>Jupyter</a:t>
            </a:r>
            <a:r>
              <a:rPr lang="en-US" sz="2800" dirty="0"/>
              <a:t> notebook anaconda, which be the suited for the surrounding environment with the best of monitoring network. </a:t>
            </a:r>
          </a:p>
          <a:p>
            <a:pPr algn="just">
              <a:buFont typeface="Arial" pitchFamily="34" charset="0"/>
              <a:buChar char="•"/>
            </a:pPr>
            <a:r>
              <a:rPr lang="en-US" sz="2800" dirty="0"/>
              <a:t>The goal of this work is to design a code for training and testing weather previous dataset to predict weather. </a:t>
            </a:r>
          </a:p>
          <a:p>
            <a:pPr algn="just">
              <a:buFont typeface="Arial" pitchFamily="34" charset="0"/>
              <a:buChar char="•"/>
            </a:pPr>
            <a:r>
              <a:rPr lang="en-US" sz="2800" dirty="0"/>
              <a:t>The system sets an example on how to predict weather which can be used at domestic and commercial places with future vision.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15</a:t>
            </a:fld>
            <a:endParaRPr lang="en-US"/>
          </a:p>
        </p:txBody>
      </p:sp>
      <p:sp>
        <p:nvSpPr>
          <p:cNvPr id="6" name="TextBox 5"/>
          <p:cNvSpPr txBox="1"/>
          <p:nvPr/>
        </p:nvSpPr>
        <p:spPr>
          <a:xfrm>
            <a:off x="3276600" y="457200"/>
            <a:ext cx="4419600" cy="646331"/>
          </a:xfrm>
          <a:prstGeom prst="rect">
            <a:avLst/>
          </a:prstGeom>
          <a:noFill/>
        </p:spPr>
        <p:txBody>
          <a:bodyPr wrap="square" rtlCol="0">
            <a:spAutoFit/>
          </a:bodyPr>
          <a:lstStyle/>
          <a:p>
            <a:r>
              <a:rPr lang="en-US" sz="3600" dirty="0"/>
              <a:t>References</a:t>
            </a:r>
          </a:p>
        </p:txBody>
      </p:sp>
      <p:sp>
        <p:nvSpPr>
          <p:cNvPr id="7" name="TextBox 6"/>
          <p:cNvSpPr txBox="1"/>
          <p:nvPr/>
        </p:nvSpPr>
        <p:spPr>
          <a:xfrm>
            <a:off x="762000" y="1371600"/>
            <a:ext cx="7239000" cy="3108543"/>
          </a:xfrm>
          <a:prstGeom prst="rect">
            <a:avLst/>
          </a:prstGeom>
          <a:noFill/>
        </p:spPr>
        <p:txBody>
          <a:bodyPr wrap="square" rtlCol="0">
            <a:spAutoFit/>
          </a:bodyPr>
          <a:lstStyle/>
          <a:p>
            <a:r>
              <a:rPr lang="en-US" sz="2800" dirty="0"/>
              <a:t>[1] </a:t>
            </a:r>
            <a:r>
              <a:rPr lang="en-US" sz="2800" dirty="0" err="1"/>
              <a:t>Ratra</a:t>
            </a:r>
            <a:r>
              <a:rPr lang="en-US" sz="2800" dirty="0"/>
              <a:t>, S. and Kumar, A., 2019. Weather Prediction using Machine Learning Techniques.</a:t>
            </a:r>
          </a:p>
          <a:p>
            <a:endParaRPr lang="en-US" sz="2800" dirty="0"/>
          </a:p>
          <a:p>
            <a:r>
              <a:rPr lang="en-US" sz="2800" dirty="0"/>
              <a:t>[2] </a:t>
            </a:r>
            <a:r>
              <a:rPr lang="en-US" sz="2800" dirty="0" err="1"/>
              <a:t>Yadav</a:t>
            </a:r>
            <a:r>
              <a:rPr lang="en-US" sz="2800" dirty="0"/>
              <a:t>, R.K. and </a:t>
            </a:r>
            <a:r>
              <a:rPr lang="en-US" sz="2800" dirty="0" err="1"/>
              <a:t>Khatri</a:t>
            </a:r>
            <a:r>
              <a:rPr lang="en-US" sz="2800" dirty="0"/>
              <a:t>, R., 2016. A Weather Forecasting Model using the Data Mining Technique. International Journal of Computer Applications, 139(14).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2" name="Footer Placeholder 1"/>
          <p:cNvSpPr>
            <a:spLocks noGrp="1"/>
          </p:cNvSpPr>
          <p:nvPr>
            <p:ph type="ftr" sz="quarter" idx="11"/>
          </p:nvPr>
        </p:nvSpPr>
        <p:spPr/>
        <p:txBody>
          <a:bodyPr/>
          <a:lstStyle/>
          <a:p>
            <a:r>
              <a:rPr lang="en-US"/>
              <a:t>Dept. of Electronics and Communication Engineering, KLSGIT, Belagavi</a:t>
            </a:r>
          </a:p>
        </p:txBody>
      </p:sp>
      <p:sp>
        <p:nvSpPr>
          <p:cNvPr id="3" name="Slide Number Placeholder 2"/>
          <p:cNvSpPr>
            <a:spLocks noGrp="1"/>
          </p:cNvSpPr>
          <p:nvPr>
            <p:ph type="sldNum" sz="quarter" idx="12"/>
          </p:nvPr>
        </p:nvSpPr>
        <p:spPr/>
        <p:txBody>
          <a:bodyPr/>
          <a:lstStyle/>
          <a:p>
            <a:fld id="{8463A13A-B110-4220-95EA-9FB5BB30778E}" type="slidenum">
              <a:rPr lang="en-US" smtClean="0"/>
              <a:pPr/>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001000" cy="944562"/>
          </a:xfrm>
        </p:spPr>
        <p:txBody>
          <a:bodyPr>
            <a:normAutofit/>
          </a:bodyPr>
          <a:lstStyle/>
          <a:p>
            <a:r>
              <a:rPr lang="en-US" sz="3600" dirty="0"/>
              <a:t>Introduction</a:t>
            </a:r>
          </a:p>
        </p:txBody>
      </p:sp>
      <p:sp>
        <p:nvSpPr>
          <p:cNvPr id="6" name="Content Placeholder 5"/>
          <p:cNvSpPr>
            <a:spLocks noGrp="1"/>
          </p:cNvSpPr>
          <p:nvPr>
            <p:ph idx="1"/>
          </p:nvPr>
        </p:nvSpPr>
        <p:spPr>
          <a:xfrm>
            <a:off x="457200" y="1493837"/>
            <a:ext cx="8229600" cy="4525963"/>
          </a:xfrm>
        </p:spPr>
        <p:txBody>
          <a:bodyPr>
            <a:normAutofit/>
          </a:bodyPr>
          <a:lstStyle/>
          <a:p>
            <a:r>
              <a:rPr lang="en-US" sz="2000" dirty="0"/>
              <a:t>Weather is one of the most important event that affects the human life in every dimension, ranging from food to fly. While on the other hand it is the most disastrous phenomena. Therefore, prediction of weather phenomena is so important to avoid destruction of weather hazards.</a:t>
            </a:r>
          </a:p>
          <a:p>
            <a:r>
              <a:rPr lang="en-US" sz="2000" dirty="0"/>
              <a:t>Weather forecasting is mainly concerned with the prediction of weather condition in the given future time.</a:t>
            </a:r>
          </a:p>
          <a:p>
            <a:r>
              <a:rPr lang="en-US" sz="2000" dirty="0"/>
              <a:t>The prediction of weather condition is essential for various applications</a:t>
            </a:r>
          </a:p>
          <a:p>
            <a:pPr>
              <a:buNone/>
            </a:pPr>
            <a:r>
              <a:rPr lang="en-US" sz="2000" dirty="0"/>
              <a:t>	( climate monitoring, drought detection etc).    </a:t>
            </a:r>
          </a:p>
          <a:p>
            <a:endParaRPr lang="en-US" sz="2000" dirty="0"/>
          </a:p>
          <a:p>
            <a:endParaRPr lang="en-US" sz="2000" dirty="0"/>
          </a:p>
          <a:p>
            <a:pPr marL="0" indent="0">
              <a:buNone/>
            </a:pPr>
            <a:r>
              <a:rPr lang="en-US" sz="2000" dirty="0"/>
              <a:t>NOTE: Accurate prediction of weather is a difficult task due to the dynamic nature of atmosphere.</a:t>
            </a:r>
          </a:p>
        </p:txBody>
      </p:sp>
      <p:sp>
        <p:nvSpPr>
          <p:cNvPr id="3" name="Footer Placeholder 2"/>
          <p:cNvSpPr>
            <a:spLocks noGrp="1"/>
          </p:cNvSpPr>
          <p:nvPr>
            <p:ph type="ftr" sz="quarter" idx="11"/>
          </p:nvPr>
        </p:nvSpPr>
        <p:spPr/>
        <p:txBody>
          <a:bodyPr/>
          <a:lstStyle/>
          <a:p>
            <a:r>
              <a:rPr lang="en-US"/>
              <a:t>Dept. of Electronics and Communication Engineering, KLSGIT, Belagavi</a:t>
            </a:r>
          </a:p>
        </p:txBody>
      </p:sp>
      <p:sp>
        <p:nvSpPr>
          <p:cNvPr id="4" name="Slide Number Placeholder 3"/>
          <p:cNvSpPr>
            <a:spLocks noGrp="1"/>
          </p:cNvSpPr>
          <p:nvPr>
            <p:ph type="sldNum" sz="quarter" idx="12"/>
          </p:nvPr>
        </p:nvSpPr>
        <p:spPr/>
        <p:txBody>
          <a:bodyPr/>
          <a:lstStyle/>
          <a:p>
            <a:fld id="{8463A13A-B110-4220-95EA-9FB5BB30778E}"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92162"/>
          </a:xfrm>
        </p:spPr>
        <p:txBody>
          <a:bodyPr>
            <a:normAutofit/>
          </a:bodyPr>
          <a:lstStyle/>
          <a:p>
            <a:r>
              <a:rPr lang="en-US" sz="3600" dirty="0"/>
              <a:t>Literature survey</a:t>
            </a:r>
          </a:p>
        </p:txBody>
      </p:sp>
      <p:sp>
        <p:nvSpPr>
          <p:cNvPr id="3" name="Content Placeholder 2"/>
          <p:cNvSpPr>
            <a:spLocks noGrp="1"/>
          </p:cNvSpPr>
          <p:nvPr>
            <p:ph idx="1"/>
          </p:nvPr>
        </p:nvSpPr>
        <p:spPr>
          <a:xfrm>
            <a:off x="457200" y="1066800"/>
            <a:ext cx="8229600" cy="4525963"/>
          </a:xfrm>
        </p:spPr>
        <p:txBody>
          <a:bodyPr>
            <a:normAutofit/>
          </a:bodyPr>
          <a:lstStyle/>
          <a:p>
            <a:r>
              <a:rPr lang="en-US" sz="2000" dirty="0"/>
              <a:t>“</a:t>
            </a:r>
            <a:r>
              <a:rPr lang="en-US" sz="2000" b="1" dirty="0"/>
              <a:t>Weather prediction using machine learning techniques</a:t>
            </a:r>
            <a:r>
              <a:rPr lang="en-US" sz="2000" dirty="0"/>
              <a:t>” is carried out by </a:t>
            </a:r>
            <a:r>
              <a:rPr lang="en-US" sz="2000" dirty="0" err="1"/>
              <a:t>Sahil</a:t>
            </a:r>
            <a:r>
              <a:rPr lang="en-US" sz="2000" dirty="0"/>
              <a:t> </a:t>
            </a:r>
            <a:r>
              <a:rPr lang="en-US" sz="2000" dirty="0" err="1"/>
              <a:t>Ratra</a:t>
            </a:r>
            <a:r>
              <a:rPr lang="en-US" sz="2000" dirty="0"/>
              <a:t> Under the supervision of Dr. </a:t>
            </a:r>
            <a:r>
              <a:rPr lang="en-US" sz="2000" dirty="0" err="1"/>
              <a:t>Amit</a:t>
            </a:r>
            <a:r>
              <a:rPr lang="en-US" sz="2000" dirty="0"/>
              <a:t> Kumar. There are numerous kinds of machine learning calculations. These research explains about accuracy machine learning algorithms and the reasons behind them. Among all Multiple regression model has high variance and Random Forest was the one with the maximum accuracy. </a:t>
            </a:r>
          </a:p>
          <a:p>
            <a:r>
              <a:rPr lang="en-US" sz="2000" b="1" dirty="0"/>
              <a:t>“A Weather Forecasting Model using the Data Mining Technique</a:t>
            </a:r>
            <a:r>
              <a:rPr lang="en-US" sz="2000" dirty="0"/>
              <a:t>” The weather conditions are changing continuously and the entire world is suffering from the changing Climate and their side effects. Therefore, pattern on changing weather conditions are required to observe. </a:t>
            </a:r>
          </a:p>
          <a:p>
            <a:pPr algn="l"/>
            <a:r>
              <a:rPr lang="en-US" sz="1800" b="1" i="0" u="none" strike="noStrike" baseline="0" dirty="0">
                <a:latin typeface="TimesNewRomanPS-BoldMT"/>
              </a:rPr>
              <a:t>“Weather Prediction: A novel approach for measuring and analyzing weather </a:t>
            </a:r>
            <a:r>
              <a:rPr lang="en-US" sz="1800" b="1" i="0" u="none" strike="noStrike" baseline="0" dirty="0" err="1">
                <a:latin typeface="TimesNewRomanPS-BoldMT"/>
              </a:rPr>
              <a:t>data”</a:t>
            </a:r>
            <a:r>
              <a:rPr lang="en-US" sz="1800" b="0" i="0" u="none" strike="noStrike" baseline="0" dirty="0" err="1">
                <a:latin typeface="Times New Roman" panose="02020603050405020304" pitchFamily="18" charset="0"/>
              </a:rPr>
              <a:t>.Weather</a:t>
            </a:r>
            <a:r>
              <a:rPr lang="en-US" sz="1800" b="0" i="0" u="none" strike="noStrike" baseline="0" dirty="0">
                <a:latin typeface="Times New Roman" panose="02020603050405020304" pitchFamily="18" charset="0"/>
              </a:rPr>
              <a:t> prediction is the application of technology to predict the weather for a given location based on historical data or current data as applicable</a:t>
            </a:r>
            <a:endParaRPr lang="en-US" sz="2000" dirty="0"/>
          </a:p>
        </p:txBody>
      </p:sp>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4</a:t>
            </a:fld>
            <a:endParaRPr lang="en-US"/>
          </a:p>
        </p:txBody>
      </p:sp>
      <p:sp>
        <p:nvSpPr>
          <p:cNvPr id="7" name="TextBox 6"/>
          <p:cNvSpPr txBox="1"/>
          <p:nvPr/>
        </p:nvSpPr>
        <p:spPr>
          <a:xfrm>
            <a:off x="381000" y="381000"/>
            <a:ext cx="2895600" cy="830997"/>
          </a:xfrm>
          <a:prstGeom prst="rect">
            <a:avLst/>
          </a:prstGeom>
          <a:noFill/>
        </p:spPr>
        <p:txBody>
          <a:bodyPr wrap="square" rtlCol="0">
            <a:spAutoFit/>
          </a:bodyPr>
          <a:lstStyle/>
          <a:p>
            <a:r>
              <a:rPr lang="en-US" sz="2400" dirty="0"/>
              <a:t>Problem Statement:</a:t>
            </a:r>
          </a:p>
          <a:p>
            <a:endParaRPr lang="en-US" sz="2400" dirty="0"/>
          </a:p>
        </p:txBody>
      </p:sp>
      <p:sp>
        <p:nvSpPr>
          <p:cNvPr id="8" name="TextBox 7"/>
          <p:cNvSpPr txBox="1"/>
          <p:nvPr/>
        </p:nvSpPr>
        <p:spPr>
          <a:xfrm>
            <a:off x="381000" y="838200"/>
            <a:ext cx="8458200" cy="1446550"/>
          </a:xfrm>
          <a:prstGeom prst="rect">
            <a:avLst/>
          </a:prstGeom>
          <a:noFill/>
        </p:spPr>
        <p:txBody>
          <a:bodyPr wrap="square" rtlCol="0">
            <a:spAutoFit/>
          </a:bodyPr>
          <a:lstStyle/>
          <a:p>
            <a:pPr algn="just">
              <a:buFont typeface="Arial" pitchFamily="34" charset="0"/>
              <a:buChar char="•"/>
            </a:pPr>
            <a:r>
              <a:rPr lang="en-US" sz="2200" dirty="0"/>
              <a:t>To provide an area specific weather forecast and analysis for the future conditions. The main focus being on agricultural and area management tool for the region. Thus, the aim is to understand and develop such effective system. </a:t>
            </a:r>
          </a:p>
        </p:txBody>
      </p:sp>
      <p:sp>
        <p:nvSpPr>
          <p:cNvPr id="9" name="TextBox 8"/>
          <p:cNvSpPr txBox="1"/>
          <p:nvPr/>
        </p:nvSpPr>
        <p:spPr>
          <a:xfrm>
            <a:off x="457200" y="2514600"/>
            <a:ext cx="2895600" cy="461665"/>
          </a:xfrm>
          <a:prstGeom prst="rect">
            <a:avLst/>
          </a:prstGeom>
          <a:noFill/>
        </p:spPr>
        <p:txBody>
          <a:bodyPr wrap="square" rtlCol="0">
            <a:spAutoFit/>
          </a:bodyPr>
          <a:lstStyle/>
          <a:p>
            <a:r>
              <a:rPr lang="en-US" sz="2400" dirty="0"/>
              <a:t>Objectives:</a:t>
            </a:r>
          </a:p>
        </p:txBody>
      </p:sp>
      <p:sp>
        <p:nvSpPr>
          <p:cNvPr id="10" name="TextBox 9"/>
          <p:cNvSpPr txBox="1"/>
          <p:nvPr/>
        </p:nvSpPr>
        <p:spPr>
          <a:xfrm>
            <a:off x="419100" y="2928619"/>
            <a:ext cx="8382000" cy="3477875"/>
          </a:xfrm>
          <a:prstGeom prst="rect">
            <a:avLst/>
          </a:prstGeom>
          <a:noFill/>
        </p:spPr>
        <p:txBody>
          <a:bodyPr wrap="square" rtlCol="0">
            <a:spAutoFit/>
          </a:bodyPr>
          <a:lstStyle/>
          <a:p>
            <a:pPr algn="just">
              <a:buFont typeface="Arial" pitchFamily="34" charset="0"/>
              <a:buChar char="•"/>
            </a:pPr>
            <a:r>
              <a:rPr lang="en-US" sz="2200" dirty="0"/>
              <a:t> The main objective is to predict the change in weather using past weather datasets. </a:t>
            </a:r>
          </a:p>
          <a:p>
            <a:pPr algn="just">
              <a:buFont typeface="Arial" pitchFamily="34" charset="0"/>
              <a:buChar char="•"/>
            </a:pPr>
            <a:r>
              <a:rPr lang="en-US" sz="2200" dirty="0"/>
              <a:t>This project aims to estimate the weather by utilizing predictive analysis.</a:t>
            </a:r>
          </a:p>
          <a:p>
            <a:pPr algn="just">
              <a:buFont typeface="Arial" pitchFamily="34" charset="0"/>
              <a:buChar char="•"/>
            </a:pPr>
            <a:r>
              <a:rPr lang="en-US" sz="2200" dirty="0"/>
              <a:t> This proposed application is helpful for various sectors like agriculture, horticulture and domestic use. </a:t>
            </a:r>
          </a:p>
          <a:p>
            <a:pPr algn="just">
              <a:buFont typeface="Arial" pitchFamily="34" charset="0"/>
              <a:buChar char="•"/>
            </a:pPr>
            <a:r>
              <a:rPr lang="en-US" sz="2200" dirty="0"/>
              <a:t> To alert identified regions for change in weather conditions to take preventive measures.</a:t>
            </a:r>
          </a:p>
          <a:p>
            <a:pPr algn="just">
              <a:buFont typeface="Arial" pitchFamily="34" charset="0"/>
              <a:buChar char="•"/>
            </a:pPr>
            <a:r>
              <a:rPr lang="en-US" sz="2200" dirty="0"/>
              <a:t>The designed application will be helpful in different sectors like agriculture, horticulture, poultry farming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Dept. of Electronics and Communication Engineering, KLSGIT, Belagavi</a:t>
            </a:r>
          </a:p>
        </p:txBody>
      </p:sp>
      <p:sp>
        <p:nvSpPr>
          <p:cNvPr id="3" name="Slide Number Placeholder 2"/>
          <p:cNvSpPr>
            <a:spLocks noGrp="1"/>
          </p:cNvSpPr>
          <p:nvPr>
            <p:ph type="sldNum" sz="quarter" idx="12"/>
          </p:nvPr>
        </p:nvSpPr>
        <p:spPr/>
        <p:txBody>
          <a:bodyPr/>
          <a:lstStyle/>
          <a:p>
            <a:fld id="{8463A13A-B110-4220-95EA-9FB5BB30778E}" type="slidenum">
              <a:rPr lang="en-US" smtClean="0"/>
              <a:pPr/>
              <a:t>5</a:t>
            </a:fld>
            <a:endParaRPr lang="en-US"/>
          </a:p>
        </p:txBody>
      </p:sp>
      <p:sp>
        <p:nvSpPr>
          <p:cNvPr id="4" name="TextBox 3"/>
          <p:cNvSpPr txBox="1"/>
          <p:nvPr/>
        </p:nvSpPr>
        <p:spPr>
          <a:xfrm>
            <a:off x="762000" y="1447800"/>
            <a:ext cx="7848600" cy="4555093"/>
          </a:xfrm>
          <a:prstGeom prst="rect">
            <a:avLst/>
          </a:prstGeom>
          <a:noFill/>
        </p:spPr>
        <p:txBody>
          <a:bodyPr wrap="square" rtlCol="0">
            <a:spAutoFit/>
          </a:bodyPr>
          <a:lstStyle/>
          <a:p>
            <a:pPr algn="just">
              <a:buFont typeface="Arial" pitchFamily="34" charset="0"/>
              <a:buChar char="•"/>
            </a:pPr>
            <a:r>
              <a:rPr lang="en-US" dirty="0"/>
              <a:t>First a dataset is retrieved from </a:t>
            </a:r>
            <a:r>
              <a:rPr lang="en-US" dirty="0" err="1"/>
              <a:t>WorldWeatherOnline</a:t>
            </a:r>
            <a:r>
              <a:rPr lang="en-US" dirty="0"/>
              <a:t> website which is used In the code for training and predictions.</a:t>
            </a:r>
          </a:p>
          <a:p>
            <a:pPr algn="just">
              <a:buFont typeface="Arial" pitchFamily="34" charset="0"/>
              <a:buChar char="•"/>
            </a:pPr>
            <a:r>
              <a:rPr lang="en-US" dirty="0"/>
              <a:t>This dataset contains the 3 years of weather data with 3hour frequency including parameters like pressure, humidity, </a:t>
            </a:r>
            <a:r>
              <a:rPr lang="en-US" dirty="0" err="1"/>
              <a:t>windspeed</a:t>
            </a:r>
            <a:r>
              <a:rPr lang="en-US" dirty="0"/>
              <a:t>, precipitation etc.</a:t>
            </a:r>
          </a:p>
          <a:p>
            <a:pPr algn="just">
              <a:buFont typeface="Arial" pitchFamily="34" charset="0"/>
              <a:buChar char="•"/>
            </a:pPr>
            <a:r>
              <a:rPr lang="en-US" dirty="0"/>
              <a:t>After data mining and data filtering, the remaining parameters will be used to train and predict the temperature. </a:t>
            </a:r>
          </a:p>
          <a:p>
            <a:pPr algn="just">
              <a:buFont typeface="Arial" pitchFamily="34" charset="0"/>
              <a:buChar char="•"/>
            </a:pPr>
            <a:r>
              <a:rPr lang="en-US" dirty="0"/>
              <a:t> Then the Random forest Regression algorithm is used to predict the weather.   Because Random forest algorithm gives highest accuracy among all  machine learning algorithms i.e. 99.7% accuracy.</a:t>
            </a:r>
          </a:p>
          <a:p>
            <a:pPr algn="just">
              <a:buFont typeface="Arial" pitchFamily="34" charset="0"/>
              <a:buChar char="•"/>
            </a:pPr>
            <a:r>
              <a:rPr lang="en-US" dirty="0"/>
              <a:t>Then Random forest regression is then analyzed on </a:t>
            </a:r>
            <a:r>
              <a:rPr lang="en-US" dirty="0" err="1"/>
              <a:t>Jupyter</a:t>
            </a:r>
            <a:r>
              <a:rPr lang="en-US" dirty="0"/>
              <a:t> notebook. </a:t>
            </a:r>
          </a:p>
          <a:p>
            <a:pPr algn="just">
              <a:buFont typeface="Arial" pitchFamily="34" charset="0"/>
              <a:buChar char="•"/>
            </a:pPr>
            <a:r>
              <a:rPr lang="en-US" dirty="0"/>
              <a:t> The present code used in this project can predict weather data with 3hours frequency. </a:t>
            </a:r>
          </a:p>
          <a:p>
            <a:pPr algn="just">
              <a:buFont typeface="Arial" pitchFamily="34" charset="0"/>
              <a:buChar char="•"/>
            </a:pPr>
            <a:r>
              <a:rPr lang="en-US" dirty="0"/>
              <a:t> After successful prediction of temperature by using Random forest Regression, the code will be interrogated with the GUI.</a:t>
            </a:r>
          </a:p>
          <a:p>
            <a:pPr algn="just">
              <a:buFont typeface="Arial" pitchFamily="34" charset="0"/>
              <a:buChar char="•"/>
            </a:pPr>
            <a:r>
              <a:rPr lang="en-US" dirty="0" err="1"/>
              <a:t>Tktinter</a:t>
            </a:r>
            <a:r>
              <a:rPr lang="en-US" dirty="0"/>
              <a:t> library is used to develop GUI application.</a:t>
            </a:r>
          </a:p>
          <a:p>
            <a:pPr algn="just">
              <a:buFont typeface="Arial" pitchFamily="34" charset="0"/>
              <a:buChar char="•"/>
            </a:pPr>
            <a:endParaRPr lang="en-US" dirty="0"/>
          </a:p>
        </p:txBody>
      </p:sp>
      <p:sp>
        <p:nvSpPr>
          <p:cNvPr id="5" name="TextBox 4"/>
          <p:cNvSpPr txBox="1"/>
          <p:nvPr/>
        </p:nvSpPr>
        <p:spPr>
          <a:xfrm>
            <a:off x="3054901" y="457200"/>
            <a:ext cx="2431499" cy="584775"/>
          </a:xfrm>
          <a:prstGeom prst="rect">
            <a:avLst/>
          </a:prstGeom>
          <a:noFill/>
        </p:spPr>
        <p:txBody>
          <a:bodyPr wrap="none" rtlCol="0">
            <a:spAutoFit/>
          </a:bodyPr>
          <a:lstStyle/>
          <a:p>
            <a:pPr algn="ctr"/>
            <a:r>
              <a:rPr lang="en-US" sz="3200" dirty="0"/>
              <a:t>Methodology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Dept. of Electronics and Communication Engineering, KLSGIT, Belagavi</a:t>
            </a:r>
          </a:p>
        </p:txBody>
      </p:sp>
      <p:sp>
        <p:nvSpPr>
          <p:cNvPr id="3" name="Slide Number Placeholder 2"/>
          <p:cNvSpPr>
            <a:spLocks noGrp="1"/>
          </p:cNvSpPr>
          <p:nvPr>
            <p:ph type="sldNum" sz="quarter" idx="12"/>
          </p:nvPr>
        </p:nvSpPr>
        <p:spPr/>
        <p:txBody>
          <a:bodyPr/>
          <a:lstStyle/>
          <a:p>
            <a:fld id="{8463A13A-B110-4220-95EA-9FB5BB30778E}" type="slidenum">
              <a:rPr lang="en-US" smtClean="0"/>
              <a:pPr/>
              <a:t>6</a:t>
            </a:fld>
            <a:endParaRPr lang="en-US"/>
          </a:p>
        </p:txBody>
      </p:sp>
      <p:sp>
        <p:nvSpPr>
          <p:cNvPr id="4" name="TextBox 3"/>
          <p:cNvSpPr txBox="1"/>
          <p:nvPr/>
        </p:nvSpPr>
        <p:spPr>
          <a:xfrm>
            <a:off x="3124200" y="381000"/>
            <a:ext cx="4038600" cy="646331"/>
          </a:xfrm>
          <a:prstGeom prst="rect">
            <a:avLst/>
          </a:prstGeom>
          <a:noFill/>
        </p:spPr>
        <p:txBody>
          <a:bodyPr wrap="square" rtlCol="0">
            <a:spAutoFit/>
          </a:bodyPr>
          <a:lstStyle/>
          <a:p>
            <a:r>
              <a:rPr lang="en-US" sz="3600" dirty="0"/>
              <a:t>Block Diagram</a:t>
            </a:r>
          </a:p>
        </p:txBody>
      </p:sp>
      <p:pic>
        <p:nvPicPr>
          <p:cNvPr id="1026" name="Picture 2"/>
          <p:cNvPicPr>
            <a:picLocks noChangeAspect="1" noChangeArrowheads="1"/>
          </p:cNvPicPr>
          <p:nvPr/>
        </p:nvPicPr>
        <p:blipFill>
          <a:blip r:embed="rId2"/>
          <a:srcRect/>
          <a:stretch>
            <a:fillRect/>
          </a:stretch>
        </p:blipFill>
        <p:spPr bwMode="auto">
          <a:xfrm>
            <a:off x="1066800" y="1647825"/>
            <a:ext cx="7275854" cy="44481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1"/>
            <a:ext cx="9144000" cy="685800"/>
          </a:xfrm>
        </p:spPr>
        <p:txBody>
          <a:bodyPr>
            <a:noAutofit/>
          </a:bodyPr>
          <a:lstStyle/>
          <a:p>
            <a:r>
              <a:rPr lang="en-US" sz="2400" dirty="0">
                <a:solidFill>
                  <a:schemeClr val="tx2">
                    <a:lumMod val="75000"/>
                  </a:schemeClr>
                </a:solidFill>
                <a:latin typeface="Times New Roman" pitchFamily="18" charset="0"/>
                <a:cs typeface="Times New Roman" pitchFamily="18" charset="0"/>
              </a:rPr>
              <a:t>Weather Dataset collected for Belgaum</a:t>
            </a:r>
          </a:p>
        </p:txBody>
      </p:sp>
      <p:sp>
        <p:nvSpPr>
          <p:cNvPr id="3" name="Footer Placeholder 2">
            <a:extLst>
              <a:ext uri="{FF2B5EF4-FFF2-40B4-BE49-F238E27FC236}">
                <a16:creationId xmlns:a16="http://schemas.microsoft.com/office/drawing/2014/main" id="{FFE8DC79-F0AB-4470-B3A7-C483EA2239B1}"/>
              </a:ext>
            </a:extLst>
          </p:cNvPr>
          <p:cNvSpPr>
            <a:spLocks noGrp="1"/>
          </p:cNvSpPr>
          <p:nvPr>
            <p:ph type="ftr" sz="quarter" idx="11"/>
          </p:nvPr>
        </p:nvSpPr>
        <p:spPr/>
        <p:txBody>
          <a:bodyPr/>
          <a:lstStyle/>
          <a:p>
            <a:r>
              <a:rPr lang="en-US"/>
              <a:t>Dept. of Electronics and Communication Engineering, KLSGIT, Belagavi</a:t>
            </a:r>
          </a:p>
        </p:txBody>
      </p:sp>
      <p:sp>
        <p:nvSpPr>
          <p:cNvPr id="5" name="Slide Number Placeholder 4">
            <a:extLst>
              <a:ext uri="{FF2B5EF4-FFF2-40B4-BE49-F238E27FC236}">
                <a16:creationId xmlns:a16="http://schemas.microsoft.com/office/drawing/2014/main" id="{4C0B4D25-D184-44A8-83D3-9A929638CDC5}"/>
              </a:ext>
            </a:extLst>
          </p:cNvPr>
          <p:cNvSpPr>
            <a:spLocks noGrp="1"/>
          </p:cNvSpPr>
          <p:nvPr>
            <p:ph type="sldNum" sz="quarter" idx="12"/>
          </p:nvPr>
        </p:nvSpPr>
        <p:spPr/>
        <p:txBody>
          <a:bodyPr/>
          <a:lstStyle/>
          <a:p>
            <a:fld id="{8463A13A-B110-4220-95EA-9FB5BB30778E}" type="slidenum">
              <a:rPr lang="en-US" smtClean="0"/>
              <a:pPr/>
              <a:t>7</a:t>
            </a:fld>
            <a:endParaRPr lang="en-US"/>
          </a:p>
        </p:txBody>
      </p:sp>
      <p:sp>
        <p:nvSpPr>
          <p:cNvPr id="6" name="TextBox 5">
            <a:extLst>
              <a:ext uri="{FF2B5EF4-FFF2-40B4-BE49-F238E27FC236}">
                <a16:creationId xmlns:a16="http://schemas.microsoft.com/office/drawing/2014/main" id="{3D05999F-E077-48E5-84F2-B9927C0647D1}"/>
              </a:ext>
            </a:extLst>
          </p:cNvPr>
          <p:cNvSpPr txBox="1"/>
          <p:nvPr/>
        </p:nvSpPr>
        <p:spPr>
          <a:xfrm>
            <a:off x="304800" y="1371600"/>
            <a:ext cx="8382000" cy="426720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F7E8A7E4-D6BE-475B-9FFB-A1EB242E7694}"/>
              </a:ext>
            </a:extLst>
          </p:cNvPr>
          <p:cNvPicPr>
            <a:picLocks noChangeAspect="1"/>
          </p:cNvPicPr>
          <p:nvPr/>
        </p:nvPicPr>
        <p:blipFill>
          <a:blip r:embed="rId2"/>
          <a:stretch>
            <a:fillRect/>
          </a:stretch>
        </p:blipFill>
        <p:spPr>
          <a:xfrm>
            <a:off x="0" y="993343"/>
            <a:ext cx="9144000" cy="4871313"/>
          </a:xfrm>
          <a:prstGeom prst="rect">
            <a:avLst/>
          </a:prstGeom>
        </p:spPr>
      </p:pic>
      <p:pic>
        <p:nvPicPr>
          <p:cNvPr id="8" name="Picture 7">
            <a:extLst>
              <a:ext uri="{FF2B5EF4-FFF2-40B4-BE49-F238E27FC236}">
                <a16:creationId xmlns:a16="http://schemas.microsoft.com/office/drawing/2014/main" id="{EEE369EB-8F44-4138-AED7-EB00D54D2754}"/>
              </a:ext>
            </a:extLst>
          </p:cNvPr>
          <p:cNvPicPr>
            <a:picLocks noChangeAspect="1"/>
          </p:cNvPicPr>
          <p:nvPr/>
        </p:nvPicPr>
        <p:blipFill>
          <a:blip r:embed="rId3"/>
          <a:stretch>
            <a:fillRect/>
          </a:stretch>
        </p:blipFill>
        <p:spPr>
          <a:xfrm>
            <a:off x="0" y="3643864"/>
            <a:ext cx="9144000" cy="2220792"/>
          </a:xfrm>
          <a:prstGeom prst="rect">
            <a:avLst/>
          </a:prstGeom>
        </p:spPr>
      </p:pic>
    </p:spTree>
    <p:extLst>
      <p:ext uri="{BB962C8B-B14F-4D97-AF65-F5344CB8AC3E}">
        <p14:creationId xmlns:p14="http://schemas.microsoft.com/office/powerpoint/2010/main" val="3011197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Algorithm</a:t>
            </a:r>
          </a:p>
        </p:txBody>
      </p:sp>
      <p:sp>
        <p:nvSpPr>
          <p:cNvPr id="3" name="Content Placeholder 2"/>
          <p:cNvSpPr>
            <a:spLocks noGrp="1"/>
          </p:cNvSpPr>
          <p:nvPr>
            <p:ph idx="1"/>
          </p:nvPr>
        </p:nvSpPr>
        <p:spPr>
          <a:xfrm>
            <a:off x="457200" y="1295401"/>
            <a:ext cx="8229600" cy="4495800"/>
          </a:xfrm>
        </p:spPr>
        <p:txBody>
          <a:bodyPr/>
          <a:lstStyle/>
          <a:p>
            <a:r>
              <a:rPr lang="en-US" sz="2000" dirty="0"/>
              <a:t>Method that operates by constructing multiple decision trees.</a:t>
            </a:r>
          </a:p>
          <a:p>
            <a:r>
              <a:rPr lang="en-US" sz="2000" dirty="0"/>
              <a:t>Decision of majority trees is the final decision.</a:t>
            </a:r>
          </a:p>
          <a:p>
            <a:endParaRPr lang="en-US" dirty="0"/>
          </a:p>
        </p:txBody>
      </p:sp>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8</a:t>
            </a:fld>
            <a:endParaRPr lang="en-US"/>
          </a:p>
        </p:txBody>
      </p:sp>
      <p:pic>
        <p:nvPicPr>
          <p:cNvPr id="7" name="Content Placeholder 5" descr="1_i0o8mjFfCn-uD79-F1Cqkw.png"/>
          <p:cNvPicPr>
            <a:picLocks noChangeAspect="1"/>
          </p:cNvPicPr>
          <p:nvPr/>
        </p:nvPicPr>
        <p:blipFill>
          <a:blip r:embed="rId2"/>
          <a:stretch>
            <a:fillRect/>
          </a:stretch>
        </p:blipFill>
        <p:spPr>
          <a:xfrm>
            <a:off x="914400" y="2171700"/>
            <a:ext cx="7391400" cy="4229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Application – </a:t>
            </a:r>
            <a:r>
              <a:rPr lang="en-US" dirty="0" err="1"/>
              <a:t>Tkinter</a:t>
            </a:r>
            <a:r>
              <a:rPr lang="en-US" dirty="0"/>
              <a:t> Library</a:t>
            </a:r>
          </a:p>
        </p:txBody>
      </p:sp>
      <p:sp>
        <p:nvSpPr>
          <p:cNvPr id="3" name="Content Placeholder 2"/>
          <p:cNvSpPr>
            <a:spLocks noGrp="1"/>
          </p:cNvSpPr>
          <p:nvPr>
            <p:ph idx="1"/>
          </p:nvPr>
        </p:nvSpPr>
        <p:spPr/>
        <p:txBody>
          <a:bodyPr>
            <a:normAutofit lnSpcReduction="10000"/>
          </a:bodyPr>
          <a:lstStyle/>
          <a:p>
            <a:pPr>
              <a:buNone/>
            </a:pPr>
            <a:r>
              <a:rPr lang="en-US" dirty="0" err="1"/>
              <a:t>Tkinter</a:t>
            </a:r>
            <a:r>
              <a:rPr lang="en-US" dirty="0"/>
              <a:t> Library : </a:t>
            </a:r>
          </a:p>
          <a:p>
            <a:r>
              <a:rPr lang="en-US" sz="2400" dirty="0"/>
              <a:t>Tkinter is the standard GUI library for </a:t>
            </a:r>
            <a:r>
              <a:rPr lang="en-US" sz="2400" dirty="0" err="1"/>
              <a:t>Python.When</a:t>
            </a:r>
            <a:r>
              <a:rPr lang="en-US" sz="2400" dirty="0"/>
              <a:t> it is combined with python it provides a fast and easy way to create GUI applications and it also a powerful object-oriented interface to the Tk GUI toolkit.</a:t>
            </a:r>
          </a:p>
          <a:p>
            <a:r>
              <a:rPr lang="en-US" sz="2400" dirty="0"/>
              <a:t>It  provides 15 types of widgets(</a:t>
            </a:r>
            <a:r>
              <a:rPr lang="en-US" sz="2400" dirty="0" err="1"/>
              <a:t>button,label,text</a:t>
            </a:r>
            <a:r>
              <a:rPr lang="en-US" sz="2400" dirty="0"/>
              <a:t> boxes etc) and these are easy to use.</a:t>
            </a:r>
          </a:p>
          <a:p>
            <a:r>
              <a:rPr lang="en-US" sz="2400" dirty="0"/>
              <a:t>All </a:t>
            </a:r>
            <a:r>
              <a:rPr lang="en-US" sz="2400" dirty="0" err="1"/>
              <a:t>Tkinter</a:t>
            </a:r>
            <a:r>
              <a:rPr lang="en-US" sz="2400" dirty="0"/>
              <a:t> widgets have access to specific geometry management methods, which have the purpose of organizing widgets throughout the parent widget area.</a:t>
            </a:r>
          </a:p>
          <a:p>
            <a:r>
              <a:rPr lang="en-US" sz="2400" dirty="0"/>
              <a:t>For example pack() and grid() methods which organizes the widgets in blocks and in table like structures respectively.</a:t>
            </a:r>
          </a:p>
        </p:txBody>
      </p:sp>
      <p:sp>
        <p:nvSpPr>
          <p:cNvPr id="4" name="Footer Placeholder 3"/>
          <p:cNvSpPr>
            <a:spLocks noGrp="1"/>
          </p:cNvSpPr>
          <p:nvPr>
            <p:ph type="ftr" sz="quarter" idx="11"/>
          </p:nvPr>
        </p:nvSpPr>
        <p:spPr/>
        <p:txBody>
          <a:bodyPr/>
          <a:lstStyle/>
          <a:p>
            <a:r>
              <a:rPr lang="en-US"/>
              <a:t>Dept. of Electronics and Communication Engineering, KLSGIT, Belagavi</a:t>
            </a:r>
          </a:p>
        </p:txBody>
      </p:sp>
      <p:sp>
        <p:nvSpPr>
          <p:cNvPr id="5" name="Slide Number Placeholder 4"/>
          <p:cNvSpPr>
            <a:spLocks noGrp="1"/>
          </p:cNvSpPr>
          <p:nvPr>
            <p:ph type="sldNum" sz="quarter" idx="12"/>
          </p:nvPr>
        </p:nvSpPr>
        <p:spPr/>
        <p:txBody>
          <a:bodyPr/>
          <a:lstStyle/>
          <a:p>
            <a:fld id="{8463A13A-B110-4220-95EA-9FB5BB30778E}"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1244</Words>
  <Application>Microsoft Office PowerPoint</Application>
  <PresentationFormat>On-screen Show (4:3)</PresentationFormat>
  <Paragraphs>117</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TimesNewRomanPS-BoldMT</vt:lpstr>
      <vt:lpstr>Office Theme</vt:lpstr>
      <vt:lpstr>Project Final 16ECPB005 Weather Prediction and Forecasting</vt:lpstr>
      <vt:lpstr>Introduction</vt:lpstr>
      <vt:lpstr>Literature survey</vt:lpstr>
      <vt:lpstr>PowerPoint Presentation</vt:lpstr>
      <vt:lpstr>PowerPoint Presentation</vt:lpstr>
      <vt:lpstr>PowerPoint Presentation</vt:lpstr>
      <vt:lpstr>Weather Dataset collected for Belgaum</vt:lpstr>
      <vt:lpstr>Random Forest Algorithm</vt:lpstr>
      <vt:lpstr>GUI Application – Tkinter Library</vt:lpstr>
      <vt:lpstr>Working</vt:lpstr>
      <vt:lpstr>Merits and Demerits</vt:lpstr>
      <vt:lpstr>Applications</vt:lpstr>
      <vt:lpstr>Results - GUI</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1st Phase Re-View on Cloud Based Smart Energy Metering System using ARM</dc:title>
  <dc:creator>Yalaguresh</dc:creator>
  <cp:lastModifiedBy>Mohammadfaiz Bawa</cp:lastModifiedBy>
  <cp:revision>100</cp:revision>
  <dcterms:created xsi:type="dcterms:W3CDTF">2017-01-12T13:17:56Z</dcterms:created>
  <dcterms:modified xsi:type="dcterms:W3CDTF">2020-08-16T17:10:23Z</dcterms:modified>
</cp:coreProperties>
</file>