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9A884-4A65-0530-7763-B618B4923B04}" v="172" dt="2024-03-29T06:15:15.115"/>
    <p1510:client id="{B81FEDB8-24AA-4CDC-0499-4A6F7C5BC9DB}" v="802" dt="2024-03-29T05:50:58.321"/>
    <p1510:client id="{FD43AFD4-A4D7-693E-5C98-22229578842D}" v="276" dt="2024-03-29T04:45:33.6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3774110"/>
          </a:xfrm>
          <a:prstGeom prst="rect">
            <a:avLst/>
          </a:prstGeom>
        </p:spPr>
        <p:txBody>
          <a:bodyPr vert="horz" wrap="square" lIns="0" tIns="16510" rIns="0" bIns="0" rtlCol="0" anchor="t">
            <a:spAutoFit/>
          </a:bodyPr>
          <a:lstStyle/>
          <a:p>
            <a:pPr marL="12700">
              <a:spcBef>
                <a:spcPts val="130"/>
              </a:spcBef>
            </a:pPr>
            <a:r>
              <a:rPr lang="en-US" sz="2400" dirty="0">
                <a:latin typeface="Trebuchet MS"/>
                <a:cs typeface="Trebuchet MS"/>
              </a:rPr>
              <a:t>FAIZUL RAHMAN M</a:t>
            </a:r>
          </a:p>
          <a:p>
            <a:pPr marL="12700">
              <a:spcBef>
                <a:spcPts val="130"/>
              </a:spcBef>
            </a:pPr>
            <a:r>
              <a:rPr lang="en-US" sz="2400" dirty="0">
                <a:latin typeface="Trebuchet MS"/>
                <a:cs typeface="Trebuchet MS"/>
              </a:rPr>
              <a:t>B.TECH.AI/DS</a:t>
            </a:r>
          </a:p>
          <a:p>
            <a:pPr marL="12700">
              <a:spcBef>
                <a:spcPts val="130"/>
              </a:spcBef>
            </a:pPr>
            <a:r>
              <a:rPr lang="en-US" sz="2400" dirty="0">
                <a:latin typeface="Trebuchet MS"/>
                <a:cs typeface="Trebuchet MS"/>
              </a:rPr>
              <a:t>SIR ISSAC NEWTON COLLEGE OF ENGINEERING AND TECHNOLOGY</a:t>
            </a:r>
          </a:p>
          <a:p>
            <a:pPr marL="12700">
              <a:spcBef>
                <a:spcPts val="130"/>
              </a:spcBef>
            </a:pPr>
            <a:endParaRPr lang="en-US" sz="2400" dirty="0">
              <a:latin typeface="Trebuchet MS"/>
              <a:cs typeface="Trebuchet MS"/>
            </a:endParaRPr>
          </a:p>
          <a:p>
            <a:pPr marL="12700">
              <a:spcBef>
                <a:spcPts val="130"/>
              </a:spcBef>
            </a:pPr>
            <a:endParaRPr lang="en-US" sz="2400" dirty="0">
              <a:latin typeface="Trebuchet MS"/>
              <a:cs typeface="Trebuchet MS"/>
            </a:endParaRPr>
          </a:p>
          <a:p>
            <a:pPr marL="12700">
              <a:spcBef>
                <a:spcPts val="130"/>
              </a:spcBef>
            </a:pPr>
            <a:r>
              <a:rPr lang="en-US" sz="2400" dirty="0">
                <a:solidFill>
                  <a:schemeClr val="tx2">
                    <a:lumMod val="60000"/>
                    <a:lumOff val="40000"/>
                  </a:schemeClr>
                </a:solidFill>
                <a:latin typeface="Trebuchet MS"/>
                <a:cs typeface="Trebuchet MS"/>
              </a:rPr>
              <a:t>NAAN MUDHALVAN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949437" y="562136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97471" y="6746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29927" y="628416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997554" y="6381211"/>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840417" y="478053"/>
            <a:ext cx="3304540" cy="875240"/>
          </a:xfrm>
          <a:prstGeom prst="rect">
            <a:avLst/>
          </a:prstGeom>
        </p:spPr>
        <p:txBody>
          <a:bodyPr vert="horz" wrap="square" lIns="0" tIns="13335" rIns="0" bIns="0" rtlCol="0" anchor="t">
            <a:spAutoFit/>
          </a:bodyPr>
          <a:lstStyle/>
          <a:p>
            <a:pPr marL="12700">
              <a:spcBef>
                <a:spcPts val="105"/>
              </a:spcBef>
            </a:pPr>
            <a:r>
              <a:rPr lang="en-US" sz="2800" spc="-10" dirty="0"/>
              <a:t>DATA VISUALIZATION:</a:t>
            </a:r>
          </a:p>
        </p:txBody>
      </p:sp>
      <p:pic>
        <p:nvPicPr>
          <p:cNvPr id="2" name="Picture 1" descr="A graph with numbers and lines&#10;&#10;Description automatically generated">
            <a:extLst>
              <a:ext uri="{FF2B5EF4-FFF2-40B4-BE49-F238E27FC236}">
                <a16:creationId xmlns:a16="http://schemas.microsoft.com/office/drawing/2014/main" id="{D2A07C56-0C68-67DF-230C-2798D24F5390}"/>
              </a:ext>
            </a:extLst>
          </p:cNvPr>
          <p:cNvPicPr>
            <a:picLocks noChangeAspect="1"/>
          </p:cNvPicPr>
          <p:nvPr/>
        </p:nvPicPr>
        <p:blipFill>
          <a:blip r:embed="rId3"/>
          <a:stretch>
            <a:fillRect/>
          </a:stretch>
        </p:blipFill>
        <p:spPr>
          <a:xfrm>
            <a:off x="241540" y="1634616"/>
            <a:ext cx="4189563" cy="3833184"/>
          </a:xfrm>
          <a:prstGeom prst="rect">
            <a:avLst/>
          </a:prstGeom>
        </p:spPr>
      </p:pic>
      <p:pic>
        <p:nvPicPr>
          <p:cNvPr id="10" name="Picture 9">
            <a:extLst>
              <a:ext uri="{FF2B5EF4-FFF2-40B4-BE49-F238E27FC236}">
                <a16:creationId xmlns:a16="http://schemas.microsoft.com/office/drawing/2014/main" id="{D02CA790-821F-D50D-81FD-68529F945EB8}"/>
              </a:ext>
            </a:extLst>
          </p:cNvPr>
          <p:cNvPicPr>
            <a:picLocks noChangeAspect="1"/>
          </p:cNvPicPr>
          <p:nvPr/>
        </p:nvPicPr>
        <p:blipFill>
          <a:blip r:embed="rId4"/>
          <a:stretch>
            <a:fillRect/>
          </a:stretch>
        </p:blipFill>
        <p:spPr>
          <a:xfrm>
            <a:off x="4665273" y="1638749"/>
            <a:ext cx="4529227" cy="41124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F72C-0E76-9B79-DFAA-412934222C78}"/>
              </a:ext>
            </a:extLst>
          </p:cNvPr>
          <p:cNvSpPr>
            <a:spLocks noGrp="1"/>
          </p:cNvSpPr>
          <p:nvPr>
            <p:ph type="title"/>
          </p:nvPr>
        </p:nvSpPr>
        <p:spPr>
          <a:xfrm flipH="1">
            <a:off x="157769" y="184161"/>
            <a:ext cx="6266358" cy="430887"/>
          </a:xfrm>
        </p:spPr>
        <p:txBody>
          <a:bodyPr wrap="square" lIns="0" tIns="0" rIns="0" bIns="0" anchor="t">
            <a:spAutoFit/>
          </a:bodyPr>
          <a:lstStyle/>
          <a:p>
            <a:r>
              <a:rPr lang="en-US" sz="2800" dirty="0"/>
              <a:t>DATA VISUALIZATION:</a:t>
            </a:r>
          </a:p>
        </p:txBody>
      </p:sp>
      <p:sp>
        <p:nvSpPr>
          <p:cNvPr id="3" name="Text Placeholder 2">
            <a:extLst>
              <a:ext uri="{FF2B5EF4-FFF2-40B4-BE49-F238E27FC236}">
                <a16:creationId xmlns:a16="http://schemas.microsoft.com/office/drawing/2014/main" id="{A45AAC53-EC05-7213-774F-ED606B6F6B37}"/>
              </a:ext>
            </a:extLst>
          </p:cNvPr>
          <p:cNvSpPr>
            <a:spLocks noGrp="1"/>
          </p:cNvSpPr>
          <p:nvPr>
            <p:ph type="body" idx="1"/>
          </p:nvPr>
        </p:nvSpPr>
        <p:spPr>
          <a:xfrm flipH="1">
            <a:off x="11754929" y="1721114"/>
            <a:ext cx="557840" cy="276999"/>
          </a:xfrm>
        </p:spPr>
        <p:txBody>
          <a:bodyPr wrap="square" lIns="0" tIns="0" rIns="0" bIns="0" anchor="t">
            <a:spAutoFit/>
          </a:bodyPr>
          <a:lstStyle/>
          <a:p>
            <a:r>
              <a:rPr lang="en-US" dirty="0">
                <a:solidFill>
                  <a:schemeClr val="tx2"/>
                </a:solidFill>
              </a:rPr>
              <a:t>H</a:t>
            </a:r>
            <a:endParaRPr lang="en-US" dirty="0">
              <a:solidFill>
                <a:schemeClr val="tx2"/>
              </a:solidFill>
              <a:ea typeface="Calibri"/>
              <a:cs typeface="Calibri"/>
            </a:endParaRPr>
          </a:p>
        </p:txBody>
      </p:sp>
      <p:pic>
        <p:nvPicPr>
          <p:cNvPr id="4" name="Picture 3">
            <a:extLst>
              <a:ext uri="{FF2B5EF4-FFF2-40B4-BE49-F238E27FC236}">
                <a16:creationId xmlns:a16="http://schemas.microsoft.com/office/drawing/2014/main" id="{D1E2D559-0E62-BCB1-C6BE-BE1223E174A4}"/>
              </a:ext>
            </a:extLst>
          </p:cNvPr>
          <p:cNvPicPr>
            <a:picLocks noChangeAspect="1"/>
          </p:cNvPicPr>
          <p:nvPr/>
        </p:nvPicPr>
        <p:blipFill>
          <a:blip r:embed="rId2"/>
          <a:stretch>
            <a:fillRect/>
          </a:stretch>
        </p:blipFill>
        <p:spPr>
          <a:xfrm>
            <a:off x="395198" y="1796900"/>
            <a:ext cx="3278397" cy="2818501"/>
          </a:xfrm>
          <a:prstGeom prst="rect">
            <a:avLst/>
          </a:prstGeom>
        </p:spPr>
      </p:pic>
      <p:pic>
        <p:nvPicPr>
          <p:cNvPr id="5" name="Picture 4">
            <a:extLst>
              <a:ext uri="{FF2B5EF4-FFF2-40B4-BE49-F238E27FC236}">
                <a16:creationId xmlns:a16="http://schemas.microsoft.com/office/drawing/2014/main" id="{DB9A856D-EDD1-B1AE-EAC1-26573F6E3FEC}"/>
              </a:ext>
            </a:extLst>
          </p:cNvPr>
          <p:cNvPicPr>
            <a:picLocks noChangeAspect="1"/>
          </p:cNvPicPr>
          <p:nvPr/>
        </p:nvPicPr>
        <p:blipFill>
          <a:blip r:embed="rId3"/>
          <a:stretch>
            <a:fillRect/>
          </a:stretch>
        </p:blipFill>
        <p:spPr>
          <a:xfrm>
            <a:off x="3773877" y="1854410"/>
            <a:ext cx="3091490" cy="2746613"/>
          </a:xfrm>
          <a:prstGeom prst="rect">
            <a:avLst/>
          </a:prstGeom>
        </p:spPr>
      </p:pic>
      <p:pic>
        <p:nvPicPr>
          <p:cNvPr id="6" name="Picture 5" descr="A graph of density and volume&#10;&#10;Description automatically generated">
            <a:extLst>
              <a:ext uri="{FF2B5EF4-FFF2-40B4-BE49-F238E27FC236}">
                <a16:creationId xmlns:a16="http://schemas.microsoft.com/office/drawing/2014/main" id="{07160A87-C561-D1E3-6791-8EB40DA2FAB8}"/>
              </a:ext>
            </a:extLst>
          </p:cNvPr>
          <p:cNvPicPr>
            <a:picLocks noChangeAspect="1"/>
          </p:cNvPicPr>
          <p:nvPr/>
        </p:nvPicPr>
        <p:blipFill>
          <a:blip r:embed="rId4"/>
          <a:stretch>
            <a:fillRect/>
          </a:stretch>
        </p:blipFill>
        <p:spPr>
          <a:xfrm>
            <a:off x="7046613" y="1797350"/>
            <a:ext cx="2785792" cy="2817601"/>
          </a:xfrm>
          <a:prstGeom prst="rect">
            <a:avLst/>
          </a:prstGeom>
        </p:spPr>
      </p:pic>
    </p:spTree>
    <p:extLst>
      <p:ext uri="{BB962C8B-B14F-4D97-AF65-F5344CB8AC3E}">
        <p14:creationId xmlns:p14="http://schemas.microsoft.com/office/powerpoint/2010/main" val="374729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68717" y="6890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8274701"/>
          </a:xfrm>
          <a:prstGeom prst="rect">
            <a:avLst/>
          </a:prstGeom>
        </p:spPr>
        <p:txBody>
          <a:bodyPr vert="horz" wrap="square" lIns="0" tIns="13335" rIns="0" bIns="0" rtlCol="0" anchor="t">
            <a:spAutoFit/>
          </a:bodyPr>
          <a:lstStyle/>
          <a:p>
            <a:pPr algn="l"/>
            <a:r>
              <a:rPr lang="en-US" sz="2000" spc="-60" dirty="0"/>
              <a:t>Conclusion for Tesla 2010-2020 Stock Price Prediction:</a:t>
            </a:r>
            <a:br>
              <a:rPr lang="en-US" sz="2000" spc="-60" dirty="0"/>
            </a:br>
            <a:endParaRPr lang="en-US" sz="2000"/>
          </a:p>
          <a:p>
            <a:pPr marL="342900" indent="-342900" algn="l">
              <a:buFont typeface="Arial"/>
              <a:buChar char="•"/>
            </a:pPr>
            <a:r>
              <a:rPr lang="en-US" sz="2000" spc="-60" dirty="0"/>
              <a:t>Historical Trends: Tesla's stock exhibited significant growth and volatility from </a:t>
            </a:r>
            <a:br>
              <a:rPr lang="en-US" sz="2000" spc="-60" dirty="0"/>
            </a:br>
            <a:r>
              <a:rPr lang="en-US" sz="2000" spc="-60" dirty="0"/>
              <a:t>2010 to 2020, mirroring its transformation into a global leader in sustainable </a:t>
            </a:r>
            <a:br>
              <a:rPr lang="en-US" sz="2000" spc="-60" dirty="0"/>
            </a:br>
            <a:r>
              <a:rPr lang="en-US" sz="2000" spc="-60" dirty="0"/>
              <a:t>energy.</a:t>
            </a:r>
            <a:endParaRPr lang="en-US" sz="2000"/>
          </a:p>
          <a:p>
            <a:pPr marL="342900" indent="-342900" algn="l">
              <a:buFont typeface="Arial"/>
              <a:buChar char="•"/>
            </a:pPr>
            <a:r>
              <a:rPr lang="en-US" sz="2000" spc="-60" dirty="0"/>
              <a:t>Impact of Key Events: Major events like product launches and regulatory changes influenced Tesla's stock trajectory, underscoring the importance of event analysis.</a:t>
            </a:r>
            <a:endParaRPr lang="en-US" sz="2000"/>
          </a:p>
          <a:p>
            <a:pPr marL="342900" indent="-342900" algn="l">
              <a:buFont typeface="Arial"/>
              <a:buChar char="•"/>
            </a:pPr>
            <a:r>
              <a:rPr lang="en-US" sz="2000" spc="-60" dirty="0"/>
              <a:t>Predictive Modeling: Advanced machine learning techniques provided accurate forecasts, incorporating technical indicators, market sentiment, and </a:t>
            </a:r>
            <a:br>
              <a:rPr lang="en-US" sz="2000" spc="-60" dirty="0"/>
            </a:br>
            <a:r>
              <a:rPr lang="en-US" sz="2000" spc="-60" dirty="0"/>
              <a:t>macroeconomic factors.</a:t>
            </a:r>
            <a:endParaRPr lang="en-US" sz="2000"/>
          </a:p>
          <a:p>
            <a:pPr marL="342900" indent="-342900" algn="l">
              <a:buFont typeface="Arial"/>
              <a:buChar char="•"/>
            </a:pPr>
            <a:r>
              <a:rPr lang="en-US" sz="2000" spc="-60" dirty="0"/>
              <a:t>Accuracy and Reliability: While no model can predict perfectly, forecasts offered valuable insights for investors and analysts, aiding decision-making.</a:t>
            </a:r>
            <a:endParaRPr lang="en-US" sz="2000"/>
          </a:p>
          <a:p>
            <a:pPr marL="342900" indent="-342900" algn="l">
              <a:buFont typeface="Arial"/>
              <a:buChar char="•"/>
            </a:pPr>
            <a:r>
              <a:rPr lang="en-US" sz="2000" spc="-60" dirty="0"/>
              <a:t>Investment Implications: Insights from predictions guided investment strategies, </a:t>
            </a:r>
            <a:br>
              <a:rPr lang="en-US" sz="2000" spc="-60" dirty="0"/>
            </a:br>
            <a:r>
              <a:rPr lang="en-US" sz="2000" spc="-60" dirty="0"/>
              <a:t>risk management, and decision-making related to Tesla's stock.</a:t>
            </a:r>
            <a:endParaRPr lang="en-US" sz="2000"/>
          </a:p>
          <a:p>
            <a:pPr marL="342900" indent="-342900" algn="l">
              <a:buFont typeface="Arial"/>
              <a:buChar char="•"/>
            </a:pPr>
            <a:r>
              <a:rPr lang="en-US" sz="2000" spc="-60" dirty="0"/>
              <a:t>Continuous Improvement: Continuous refinement of predictive models is essential </a:t>
            </a:r>
            <a:br>
              <a:rPr lang="en-US" sz="2000" spc="-60" dirty="0"/>
            </a:br>
            <a:r>
              <a:rPr lang="en-US" sz="2000" spc="-60" dirty="0"/>
              <a:t>for adapting to market dynamics and enhancing forecasting accuracy.</a:t>
            </a:r>
            <a:br>
              <a:rPr lang="en-US" sz="2000" spc="-60" dirty="0"/>
            </a:br>
            <a:endParaRPr lang="en-US" sz="2000"/>
          </a:p>
          <a:p>
            <a:pPr algn="l"/>
            <a:r>
              <a:rPr lang="en-US" sz="2000" spc="-60" dirty="0"/>
              <a:t>In summary, Tesla's stock prediction from 2010-2020 provides actionable insights for stakeholders, emphasizing the importance of data-driven analysis and </a:t>
            </a:r>
            <a:br>
              <a:rPr lang="en-US" sz="2000" spc="-60" dirty="0"/>
            </a:br>
            <a:r>
              <a:rPr lang="en-US" sz="2000" spc="-60" dirty="0"/>
              <a:t>continuous model enhancement.</a:t>
            </a:r>
            <a:endParaRPr lang="en-US" sz="2000"/>
          </a:p>
          <a:p>
            <a:pPr algn="l"/>
            <a:br>
              <a:rPr lang="en-US" dirty="0"/>
            </a:br>
            <a:endParaRPr lang="en-US" sz="2000"/>
          </a:p>
          <a:p>
            <a:pPr marL="209550">
              <a:spcBef>
                <a:spcPts val="105"/>
              </a:spcBef>
            </a:pPr>
            <a:br>
              <a:rPr lang="en-US" spc="-60" dirty="0"/>
            </a:br>
            <a:endParaRPr sz="2000" spc="-6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nchor="t">
            <a:spAutoFit/>
          </a:bodyPr>
          <a:lstStyle/>
          <a:p>
            <a:pPr marL="12700">
              <a:lnSpc>
                <a:spcPct val="100000"/>
              </a:lnSpc>
              <a:spcBef>
                <a:spcPts val="130"/>
              </a:spcBef>
            </a:pPr>
            <a:endParaRPr sz="2000" u="sng" dirty="0">
              <a:solidFill>
                <a:srgbClr val="006FC0"/>
              </a:solidFill>
              <a:uFill>
                <a:solidFill>
                  <a:srgbClr val="006FC0"/>
                </a:solidFill>
              </a:u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nchor="t">
            <a:spAutoFit/>
          </a:bodyPr>
          <a:lstStyle/>
          <a:p>
            <a:pPr marL="193675">
              <a:spcBef>
                <a:spcPts val="130"/>
              </a:spcBef>
            </a:pPr>
            <a:r>
              <a:rPr lang="en-US" sz="4250" dirty="0"/>
              <a:t>USING DEEP LEARNING FOR STOCK </a:t>
            </a:r>
            <a:br>
              <a:rPr lang="en-US" sz="4250" dirty="0"/>
            </a:br>
            <a:r>
              <a:rPr lang="en-US" sz="4250" dirty="0"/>
              <a:t>PRICE PREDICTION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descr="Magnifying glass showing decling performance">
            <a:extLst>
              <a:ext uri="{FF2B5EF4-FFF2-40B4-BE49-F238E27FC236}">
                <a16:creationId xmlns:a16="http://schemas.microsoft.com/office/drawing/2014/main" id="{3A5917A9-F56C-249C-9039-7D37A3E325EE}"/>
              </a:ext>
            </a:extLst>
          </p:cNvPr>
          <p:cNvPicPr>
            <a:picLocks noChangeAspect="1"/>
          </p:cNvPicPr>
          <p:nvPr/>
        </p:nvPicPr>
        <p:blipFill>
          <a:blip r:embed="rId4"/>
          <a:stretch>
            <a:fillRect/>
          </a:stretch>
        </p:blipFill>
        <p:spPr>
          <a:xfrm>
            <a:off x="862642" y="2408950"/>
            <a:ext cx="7519359" cy="34347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075090"/>
          </a:xfrm>
          <a:prstGeom prst="rect">
            <a:avLst/>
          </a:prstGeom>
        </p:spPr>
        <p:txBody>
          <a:bodyPr vert="horz" wrap="square" lIns="0" tIns="73279" rIns="0" bIns="0" rtlCol="0" anchor="t">
            <a:spAutoFit/>
          </a:bodyPr>
          <a:lstStyle/>
          <a:p>
            <a:pPr marL="193675" algn="l">
              <a:spcBef>
                <a:spcPts val="105"/>
              </a:spcBef>
            </a:pPr>
            <a:r>
              <a:rPr sz="3200" spc="-10" dirty="0"/>
              <a:t>AGENDA</a:t>
            </a:r>
            <a:br>
              <a:rPr lang="en-US" sz="3200" spc="-10" dirty="0"/>
            </a:br>
            <a:r>
              <a:rPr lang="en-US" sz="2800" spc="-10" dirty="0"/>
              <a:t>Creating a stock price prediction using deep</a:t>
            </a:r>
            <a:br>
              <a:rPr lang="en-US" sz="2800" spc="-10" dirty="0"/>
            </a:br>
            <a:r>
              <a:rPr lang="en-US" sz="2800" spc="-10" dirty="0"/>
              <a:t>learning models and it has several steps.</a:t>
            </a:r>
            <a:br>
              <a:rPr lang="en-US" sz="2800" spc="-10" dirty="0"/>
            </a:br>
            <a:br>
              <a:rPr lang="en-US" sz="2800" spc="-10" dirty="0"/>
            </a:br>
            <a:br>
              <a:rPr lang="en-US" sz="2800" spc="-10" dirty="0"/>
            </a:br>
            <a:br>
              <a:rPr lang="en-US" sz="3200" spc="-10" dirty="0"/>
            </a:br>
            <a:r>
              <a:rPr lang="en-US" sz="3200" spc="-10" dirty="0"/>
              <a:t> </a:t>
            </a:r>
            <a:br>
              <a:rPr lang="en-US" spc="-10" dirty="0"/>
            </a:br>
            <a:r>
              <a:rPr lang="en-US" spc="-10" dirty="0"/>
              <a:t>      </a:t>
            </a:r>
            <a:endParaRPr lang="en-US"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EBE8649-87EA-4116-2FAF-5F3D894772AC}"/>
              </a:ext>
            </a:extLst>
          </p:cNvPr>
          <p:cNvSpPr txBox="1"/>
          <p:nvPr/>
        </p:nvSpPr>
        <p:spPr>
          <a:xfrm>
            <a:off x="2339162" y="2073348"/>
            <a:ext cx="662762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
            </a:pPr>
            <a:r>
              <a:rPr lang="en-US" sz="2800" b="1" dirty="0">
                <a:solidFill>
                  <a:schemeClr val="tx2">
                    <a:lumMod val="60000"/>
                    <a:lumOff val="40000"/>
                  </a:schemeClr>
                </a:solidFill>
              </a:rPr>
              <a:t>Data preprocessing</a:t>
            </a:r>
          </a:p>
          <a:p>
            <a:pPr marL="285750" indent="-285750" algn="l">
              <a:buFont typeface="Wingdings"/>
              <a:buChar char="§"/>
            </a:pPr>
            <a:r>
              <a:rPr lang="en-US" sz="2800" b="1" dirty="0">
                <a:solidFill>
                  <a:schemeClr val="tx2">
                    <a:lumMod val="60000"/>
                    <a:lumOff val="40000"/>
                  </a:schemeClr>
                </a:solidFill>
              </a:rPr>
              <a:t>Data cleaning</a:t>
            </a:r>
          </a:p>
          <a:p>
            <a:pPr marL="285750" indent="-285750" algn="l">
              <a:buFont typeface="Wingdings"/>
              <a:buChar char="§"/>
            </a:pPr>
            <a:r>
              <a:rPr lang="en-US" sz="2800" b="1" dirty="0">
                <a:solidFill>
                  <a:schemeClr val="tx2">
                    <a:lumMod val="60000"/>
                    <a:lumOff val="40000"/>
                  </a:schemeClr>
                </a:solidFill>
              </a:rPr>
              <a:t>Feature engineering</a:t>
            </a:r>
          </a:p>
          <a:p>
            <a:pPr marL="285750" indent="-285750" algn="l">
              <a:buFont typeface="Wingdings"/>
              <a:buChar char="§"/>
            </a:pPr>
            <a:r>
              <a:rPr lang="en-US" sz="2800" b="1" dirty="0">
                <a:solidFill>
                  <a:schemeClr val="tx2">
                    <a:lumMod val="60000"/>
                    <a:lumOff val="40000"/>
                  </a:schemeClr>
                </a:solidFill>
              </a:rPr>
              <a:t>Identify and handle missing value </a:t>
            </a:r>
          </a:p>
          <a:p>
            <a:pPr marL="285750" indent="-285750" algn="l">
              <a:buFont typeface="Wingdings"/>
              <a:buChar char="§"/>
            </a:pPr>
            <a:r>
              <a:rPr lang="en-US" sz="2800" b="1" dirty="0">
                <a:solidFill>
                  <a:schemeClr val="tx2">
                    <a:lumMod val="60000"/>
                    <a:lumOff val="40000"/>
                  </a:schemeClr>
                </a:solidFill>
              </a:rPr>
              <a:t>Histogram and Scatter plot</a:t>
            </a:r>
          </a:p>
          <a:p>
            <a:pPr marL="285750" indent="-285750" algn="l">
              <a:buFont typeface="Wingdings"/>
              <a:buChar char="§"/>
            </a:pPr>
            <a:r>
              <a:rPr lang="en-US" sz="2800" b="1" dirty="0">
                <a:solidFill>
                  <a:schemeClr val="tx2">
                    <a:lumMod val="60000"/>
                    <a:lumOff val="40000"/>
                  </a:schemeClr>
                </a:solidFill>
              </a:rPr>
              <a:t>Logistic regression </a:t>
            </a:r>
          </a:p>
          <a:p>
            <a:pPr marL="285750" indent="-285750" algn="l">
              <a:buFont typeface="Wingdings"/>
              <a:buChar char="§"/>
            </a:pPr>
            <a:r>
              <a:rPr lang="en-US" sz="2800" b="1" dirty="0">
                <a:solidFill>
                  <a:schemeClr val="tx2">
                    <a:lumMod val="60000"/>
                    <a:lumOff val="40000"/>
                  </a:schemeClr>
                </a:solidFill>
              </a:rPr>
              <a:t>Linear regression</a:t>
            </a:r>
          </a:p>
          <a:p>
            <a:pPr marL="285750" indent="-285750" algn="l">
              <a:buFont typeface="Wingdings"/>
              <a:buChar char="§"/>
            </a:pPr>
            <a:r>
              <a:rPr lang="en-US" sz="2800" b="1" dirty="0">
                <a:solidFill>
                  <a:schemeClr val="tx2">
                    <a:lumMod val="60000"/>
                    <a:lumOff val="40000"/>
                  </a:schemeClr>
                </a:solidFill>
              </a:rPr>
              <a:t>Random forest and Decision tree</a:t>
            </a:r>
          </a:p>
          <a:p>
            <a:pPr marL="285750" indent="-285750" algn="l">
              <a:buFont typeface="Wingdings"/>
              <a:buChar char="§"/>
            </a:pPr>
            <a:r>
              <a:rPr lang="en-US" sz="2800" b="1" dirty="0" err="1">
                <a:solidFill>
                  <a:schemeClr val="tx2">
                    <a:lumMod val="60000"/>
                    <a:lumOff val="40000"/>
                  </a:schemeClr>
                </a:solidFill>
              </a:rPr>
              <a:t>XGBClassifie</a:t>
            </a:r>
            <a:r>
              <a:rPr lang="en-US" sz="2800" dirty="0" err="1">
                <a:solidFill>
                  <a:schemeClr val="tx2">
                    <a:lumMod val="60000"/>
                    <a:lumOff val="40000"/>
                  </a:schemeClr>
                </a:solidFill>
              </a:rPr>
              <a:t>r</a:t>
            </a:r>
            <a:endParaRPr lang="en-US" sz="2800" err="1">
              <a:solidFill>
                <a:schemeClr val="tx2">
                  <a:lumMod val="60000"/>
                  <a:lumOff val="40000"/>
                </a:schemeClr>
              </a:solidFill>
            </a:endParaRPr>
          </a:p>
          <a:p>
            <a:pPr marL="285750" indent="-285750" algn="l">
              <a:buFont typeface="Wingdings"/>
              <a:buChar char="§"/>
            </a:pPr>
            <a:endParaRPr lang="en-US" dirty="0">
              <a:solidFill>
                <a:srgbClr val="000000"/>
              </a:solidFill>
            </a:endParaRPr>
          </a:p>
          <a:p>
            <a:pPr marL="285750" indent="-285750" algn="l">
              <a:buFont typeface="Wingdings"/>
              <a:buChar char="§"/>
            </a:pPr>
            <a:endParaRPr lang="en-US"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8E6217F1-85A3-911C-576C-37E1AA899F2F}"/>
              </a:ext>
            </a:extLst>
          </p:cNvPr>
          <p:cNvSpPr txBox="1"/>
          <p:nvPr/>
        </p:nvSpPr>
        <p:spPr>
          <a:xfrm>
            <a:off x="496185" y="2250557"/>
            <a:ext cx="723013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0D0D0D"/>
                </a:solidFill>
              </a:rPr>
              <a:t>Stock price prediction is a challenging task due to the complex and dynamic nature of financial markets. Stock prices are influenced by a multitude of factors, including macroeconomic indicators, company fundamentals, market sentiment, geopolitical events, and technical analysis. Predicting stock prices accurately requires analyzing historical price data, identifying relevant patterns and trends, and incorporating various external factors that may impact future prices.</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9D8F86A-6184-3325-D325-AEBCBF7D999D}"/>
              </a:ext>
            </a:extLst>
          </p:cNvPr>
          <p:cNvSpPr txBox="1"/>
          <p:nvPr/>
        </p:nvSpPr>
        <p:spPr>
          <a:xfrm>
            <a:off x="389860" y="2321442"/>
            <a:ext cx="7992139"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1600" b="1" dirty="0">
                <a:solidFill>
                  <a:srgbClr val="0D0D0D"/>
                </a:solidFill>
              </a:rPr>
              <a:t>Data Collection: Gather comprehensive historical stock data and relevant factors.</a:t>
            </a:r>
            <a:endParaRPr lang="en-US" sz="1600" b="1"/>
          </a:p>
          <a:p>
            <a:pPr marL="285750" indent="-285750" algn="l">
              <a:buFont typeface="Arial"/>
              <a:buChar char="•"/>
            </a:pPr>
            <a:r>
              <a:rPr lang="en-US" sz="1600" b="1" dirty="0">
                <a:solidFill>
                  <a:srgbClr val="0D0D0D"/>
                </a:solidFill>
              </a:rPr>
              <a:t>Data Preprocessing: Clean, handle missing values, and engineer features.</a:t>
            </a:r>
            <a:endParaRPr lang="en-US" sz="1600" b="1"/>
          </a:p>
          <a:p>
            <a:pPr marL="285750" indent="-285750" algn="l">
              <a:buFont typeface="Arial"/>
              <a:buChar char="•"/>
            </a:pPr>
            <a:r>
              <a:rPr lang="en-US" sz="1600" b="1" dirty="0">
                <a:solidFill>
                  <a:srgbClr val="0D0D0D"/>
                </a:solidFill>
              </a:rPr>
              <a:t>Exploratory Data Analysis: Gain insights through visualization and correlation analysis.</a:t>
            </a:r>
            <a:endParaRPr lang="en-US" sz="1600" b="1" dirty="0"/>
          </a:p>
          <a:p>
            <a:pPr marL="285750" indent="-285750" algn="l">
              <a:buFont typeface="Arial"/>
              <a:buChar char="•"/>
            </a:pPr>
            <a:r>
              <a:rPr lang="en-US" sz="1600" b="1" dirty="0">
                <a:solidFill>
                  <a:srgbClr val="0D0D0D"/>
                </a:solidFill>
              </a:rPr>
              <a:t>Model Development: Experiment with various ML techniques (e.g., linear regression, LSTM).</a:t>
            </a:r>
            <a:endParaRPr lang="en-US" sz="1600" b="1"/>
          </a:p>
          <a:p>
            <a:pPr marL="285750" indent="-285750" algn="l">
              <a:buFont typeface="Arial"/>
              <a:buChar char="•"/>
            </a:pPr>
            <a:r>
              <a:rPr lang="en-US" sz="1600" b="1" dirty="0">
                <a:solidFill>
                  <a:srgbClr val="0D0D0D"/>
                </a:solidFill>
              </a:rPr>
              <a:t>Model Evaluation: Validate models using cross-validation and out-of-sample testing.</a:t>
            </a:r>
            <a:endParaRPr lang="en-US" sz="1600" b="1"/>
          </a:p>
          <a:p>
            <a:pPr marL="285750" indent="-285750" algn="l">
              <a:buFont typeface="Arial"/>
              <a:buChar char="•"/>
            </a:pPr>
            <a:r>
              <a:rPr lang="en-US" sz="1600" b="1" dirty="0">
                <a:solidFill>
                  <a:srgbClr val="0D0D0D"/>
                </a:solidFill>
              </a:rPr>
              <a:t>Forecasting: Predict Tesla stock prices for 2010-2020 with associated uncertainties.</a:t>
            </a:r>
            <a:endParaRPr lang="en-US" sz="1600" b="1"/>
          </a:p>
          <a:p>
            <a:pPr marL="285750" indent="-285750" algn="l">
              <a:buFont typeface="Arial"/>
              <a:buChar char="•"/>
            </a:pPr>
            <a:r>
              <a:rPr lang="en-US" sz="1600" b="1" dirty="0">
                <a:solidFill>
                  <a:srgbClr val="0D0D0D"/>
                </a:solidFill>
              </a:rPr>
              <a:t>Performance Assessment: Measure accuracy and reliability against historical data.</a:t>
            </a:r>
            <a:endParaRPr lang="en-US" sz="1600" b="1"/>
          </a:p>
          <a:p>
            <a:pPr marL="285750" indent="-285750" algn="l">
              <a:buFont typeface="Arial"/>
              <a:buChar char="•"/>
            </a:pPr>
            <a:r>
              <a:rPr lang="en-US" sz="1600" b="1" dirty="0">
                <a:solidFill>
                  <a:srgbClr val="0D0D0D"/>
                </a:solidFill>
              </a:rPr>
              <a:t>Interpretation and Insights: Provide actionable insights for investors and stakeholders.</a:t>
            </a:r>
            <a:endParaRPr lang="en-US" sz="1600" b="1"/>
          </a:p>
          <a:p>
            <a:pPr marL="285750" indent="-285750" algn="l">
              <a:buFont typeface="Arial"/>
              <a:buChar char="•"/>
            </a:pPr>
            <a:r>
              <a:rPr lang="en-US" sz="1600" b="1" dirty="0">
                <a:solidFill>
                  <a:srgbClr val="0D0D0D"/>
                </a:solidFill>
              </a:rPr>
              <a:t>Conclusion: Summarize findings, highlight model effectiveness, and suggest future research.</a:t>
            </a:r>
            <a:endParaRPr lang="en-US" sz="1600" b="1"/>
          </a:p>
          <a:p>
            <a:pPr marL="285750" indent="-285750" algn="l">
              <a:buFont typeface="Arial"/>
              <a:buChar char="•"/>
            </a:pPr>
            <a:endParaRPr lang="en-US" sz="1600" b="1" dirty="0">
              <a:solidFill>
                <a:srgbClr val="0D0D0D"/>
              </a:solidFill>
            </a:endParaRPr>
          </a:p>
          <a:p>
            <a:pPr algn="l"/>
            <a:r>
              <a:rPr lang="en-US" sz="1600" b="1" dirty="0"/>
              <a:t>Outcome:</a:t>
            </a:r>
            <a:endParaRPr lang="en-US" sz="1600" b="1"/>
          </a:p>
          <a:p>
            <a:pPr marL="342900" indent="-342900" algn="l">
              <a:buFont typeface="Arial"/>
              <a:buChar char="•"/>
            </a:pPr>
            <a:r>
              <a:rPr lang="en-US" sz="1600" b="1" dirty="0">
                <a:solidFill>
                  <a:srgbClr val="0D0D0D"/>
                </a:solidFill>
              </a:rPr>
              <a:t>Empower stakeholders with informed investment decisions amid Tesla's stock volatility.</a:t>
            </a:r>
            <a:endParaRPr lang="en-US" sz="1600" b="1"/>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7DAE25C-EFF6-1DE3-5B6C-E1732A151B68}"/>
              </a:ext>
            </a:extLst>
          </p:cNvPr>
          <p:cNvSpPr txBox="1"/>
          <p:nvPr/>
        </p:nvSpPr>
        <p:spPr>
          <a:xfrm>
            <a:off x="567070" y="1612604"/>
            <a:ext cx="59187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800" b="1" dirty="0">
                <a:solidFill>
                  <a:schemeClr val="tx2">
                    <a:lumMod val="60000"/>
                    <a:lumOff val="40000"/>
                  </a:schemeClr>
                </a:solidFill>
              </a:rPr>
              <a:t>Individual investors</a:t>
            </a:r>
          </a:p>
          <a:p>
            <a:pPr marL="285750" indent="-285750" algn="l">
              <a:buFont typeface="Arial"/>
              <a:buChar char="•"/>
            </a:pPr>
            <a:r>
              <a:rPr lang="en-US" sz="2800" b="1" dirty="0">
                <a:solidFill>
                  <a:schemeClr val="tx2">
                    <a:lumMod val="60000"/>
                    <a:lumOff val="40000"/>
                  </a:schemeClr>
                </a:solidFill>
              </a:rPr>
              <a:t>Institutional investors</a:t>
            </a:r>
          </a:p>
          <a:p>
            <a:pPr marL="285750" indent="-285750" algn="l">
              <a:buFont typeface="Arial"/>
              <a:buChar char="•"/>
            </a:pPr>
            <a:r>
              <a:rPr lang="en-US" sz="2800" b="1" dirty="0">
                <a:solidFill>
                  <a:schemeClr val="tx2">
                    <a:lumMod val="60000"/>
                    <a:lumOff val="40000"/>
                  </a:schemeClr>
                </a:solidFill>
              </a:rPr>
              <a:t>Financial analysts</a:t>
            </a:r>
          </a:p>
          <a:p>
            <a:pPr marL="285750" indent="-285750" algn="l">
              <a:buFont typeface="Arial"/>
              <a:buChar char="•"/>
            </a:pPr>
            <a:r>
              <a:rPr lang="en-US" sz="2800" b="1" dirty="0">
                <a:solidFill>
                  <a:schemeClr val="tx2">
                    <a:lumMod val="60000"/>
                    <a:lumOff val="40000"/>
                  </a:schemeClr>
                </a:solidFill>
              </a:rPr>
              <a:t>Algorithmic traders</a:t>
            </a:r>
          </a:p>
          <a:p>
            <a:pPr marL="285750" indent="-285750" algn="l">
              <a:buFont typeface="Arial"/>
              <a:buChar char="•"/>
            </a:pPr>
            <a:r>
              <a:rPr lang="en-US" sz="2800" b="1" dirty="0">
                <a:solidFill>
                  <a:schemeClr val="tx2">
                    <a:lumMod val="60000"/>
                    <a:lumOff val="40000"/>
                  </a:schemeClr>
                </a:solidFill>
              </a:rPr>
              <a:t>Risk managers</a:t>
            </a:r>
          </a:p>
          <a:p>
            <a:pPr marL="285750" indent="-285750" algn="l">
              <a:buFont typeface="Arial"/>
              <a:buChar char="•"/>
            </a:pPr>
            <a:r>
              <a:rPr lang="en-US" sz="2800" b="1" dirty="0">
                <a:solidFill>
                  <a:schemeClr val="tx2">
                    <a:lumMod val="60000"/>
                    <a:lumOff val="40000"/>
                  </a:schemeClr>
                </a:solidFill>
              </a:rPr>
              <a:t>Regulators and Policy makers</a:t>
            </a:r>
          </a:p>
          <a:p>
            <a:pPr marL="285750" indent="-285750" algn="l">
              <a:buFont typeface="Arial"/>
              <a:buChar char="•"/>
            </a:pPr>
            <a:r>
              <a:rPr lang="en-US" sz="2800" b="1" dirty="0">
                <a:solidFill>
                  <a:schemeClr val="tx2">
                    <a:lumMod val="60000"/>
                    <a:lumOff val="40000"/>
                  </a:schemeClr>
                </a:solidFill>
              </a:rPr>
              <a:t>Corporate executives</a:t>
            </a:r>
          </a:p>
          <a:p>
            <a:pPr marL="285750" indent="-285750" algn="l">
              <a:buFont typeface="Arial"/>
              <a:buChar char="•"/>
            </a:pPr>
            <a:r>
              <a:rPr lang="en-US" sz="2800" b="1" dirty="0">
                <a:solidFill>
                  <a:schemeClr val="tx2">
                    <a:lumMod val="60000"/>
                    <a:lumOff val="40000"/>
                  </a:schemeClr>
                </a:solidFill>
              </a:rPr>
              <a:t>Academic researchers</a:t>
            </a:r>
          </a:p>
          <a:p>
            <a:pPr marL="285750" indent="-285750" algn="l">
              <a:buFont typeface="Arial"/>
              <a:buChar char="•"/>
            </a:pPr>
            <a:endParaRPr lang="en-US" sz="2800" b="1" dirty="0">
              <a:solidFill>
                <a:schemeClr val="tx2">
                  <a:lumMod val="60000"/>
                  <a:lumOff val="40000"/>
                </a:schemeClr>
              </a:solidFill>
            </a:endParaRPr>
          </a:p>
          <a:p>
            <a:pPr marL="285750" indent="-285750" algn="l">
              <a:buFont typeface="Arial"/>
              <a:buChar char="•"/>
            </a:pPr>
            <a:endParaRPr lang="en-US"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22943" y="4855054"/>
            <a:ext cx="1272216" cy="1551497"/>
          </a:xfrm>
          <a:prstGeom prst="rect">
            <a:avLst/>
          </a:prstGeom>
        </p:spPr>
      </p:pic>
      <p:sp>
        <p:nvSpPr>
          <p:cNvPr id="3" name="object 3"/>
          <p:cNvSpPr/>
          <p:nvPr/>
        </p:nvSpPr>
        <p:spPr>
          <a:xfrm>
            <a:off x="9669852" y="6110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4377" y="387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97324" y="5953484"/>
            <a:ext cx="324748" cy="8033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8089" y="-146518"/>
            <a:ext cx="9793149" cy="6258765"/>
          </a:xfrm>
          <a:prstGeom prst="rect">
            <a:avLst/>
          </a:prstGeom>
        </p:spPr>
        <p:txBody>
          <a:bodyPr vert="horz" wrap="square" lIns="0" tIns="485775" rIns="0" bIns="0" rtlCol="0" anchor="t">
            <a:spAutoFit/>
          </a:bodyPr>
          <a:lstStyle/>
          <a:p>
            <a:pPr algn="l"/>
            <a:r>
              <a:rPr lang="en-US" sz="1800" dirty="0"/>
              <a:t>Solution</a:t>
            </a:r>
            <a:r>
              <a:rPr lang="en-US" sz="1700" dirty="0"/>
              <a:t>:</a:t>
            </a:r>
            <a:br>
              <a:rPr lang="en-US" sz="1700" dirty="0">
                <a:solidFill>
                  <a:srgbClr val="000000"/>
                </a:solidFill>
              </a:rPr>
            </a:br>
            <a:r>
              <a:rPr lang="en-US" sz="1700" dirty="0">
                <a:solidFill>
                  <a:srgbClr val="0D0D0D"/>
                </a:solidFill>
              </a:rPr>
              <a:t> We propose the development of a comprehensive stock price prediction model for Tesla spanning the period from 2010 to 2020. The solution encompasses the following key components:</a:t>
            </a:r>
            <a:br>
              <a:rPr lang="en-US" sz="1700" dirty="0"/>
            </a:br>
            <a:endParaRPr lang="en-US" sz="1700" dirty="0"/>
          </a:p>
          <a:p>
            <a:pPr marL="171450" indent="-171450" algn="l">
              <a:buFont typeface="Courier New"/>
              <a:buChar char="o"/>
            </a:pPr>
            <a:r>
              <a:rPr lang="en-US" sz="1700" dirty="0"/>
              <a:t>Data Collection and Preprocessing:</a:t>
            </a:r>
            <a:r>
              <a:rPr lang="en-US" sz="1700" dirty="0">
                <a:solidFill>
                  <a:srgbClr val="0D0D0D"/>
                </a:solidFill>
              </a:rPr>
              <a:t> Gather extensive historical data on Tesla's stock prices, trading volumes, financial reports, industry news, and macroeconomic indicators. Preprocess the data to handle missing values, outliers, and ensure consistency.</a:t>
            </a:r>
            <a:endParaRPr lang="en-US" sz="1700" dirty="0"/>
          </a:p>
          <a:p>
            <a:pPr marL="285750" indent="-285750" algn="l">
              <a:buFont typeface="Courier New"/>
              <a:buChar char="o"/>
            </a:pPr>
            <a:r>
              <a:rPr lang="en-US" sz="1700" dirty="0"/>
              <a:t>Feature Engineering:</a:t>
            </a:r>
            <a:r>
              <a:rPr lang="en-US" sz="1700" dirty="0">
                <a:solidFill>
                  <a:srgbClr val="0D0D0D"/>
                </a:solidFill>
              </a:rPr>
              <a:t> Engineer meaningful features such as technical indicators (moving averages, RSI, MACD), fundamental metrics (revenue, earnings, P/E ratio), and external factors (economic indicators, industry trends) to capture relevant information influencing Tesla's stock prices.</a:t>
            </a:r>
            <a:endParaRPr lang="en-US" sz="1700" dirty="0"/>
          </a:p>
          <a:p>
            <a:pPr marL="285750" indent="-285750" algn="l">
              <a:buFont typeface="Courier New"/>
              <a:buChar char="o"/>
            </a:pPr>
            <a:r>
              <a:rPr lang="en-US" sz="1700" dirty="0"/>
              <a:t>Model Development:</a:t>
            </a:r>
            <a:r>
              <a:rPr lang="en-US" sz="1700" dirty="0">
                <a:solidFill>
                  <a:srgbClr val="0D0D0D"/>
                </a:solidFill>
              </a:rPr>
              <a:t> Experiment with various machine learning and statistical modeling techniques, including but not limited to linear regression, LSTM, and ensemble methods. Train and optimize models using historical data to forecast Tesla's stock prices accurately.</a:t>
            </a:r>
            <a:endParaRPr lang="en-US" sz="1700" dirty="0"/>
          </a:p>
          <a:p>
            <a:pPr marL="285750" indent="-285750" algn="l">
              <a:buFont typeface="Courier New"/>
              <a:buChar char="o"/>
            </a:pPr>
            <a:r>
              <a:rPr lang="en-US" sz="1700" dirty="0"/>
              <a:t>Evaluation and Validation:</a:t>
            </a:r>
            <a:r>
              <a:rPr lang="en-US" sz="1700" dirty="0">
                <a:solidFill>
                  <a:srgbClr val="0D0D0D"/>
                </a:solidFill>
              </a:rPr>
              <a:t> Validate the predictive models using rigorous evaluation metrics and cross-validation techniques. Ensure the models generalize well to out-of-sample data and provide reliable forecasts.</a:t>
            </a:r>
            <a:endParaRPr lang="en-US" sz="1700" dirty="0"/>
          </a:p>
          <a:p>
            <a:pPr marL="285750" indent="-285750" algn="l">
              <a:buFont typeface="Courier New"/>
              <a:buChar char="o"/>
            </a:pPr>
            <a:r>
              <a:rPr lang="en-US" sz="1700" dirty="0"/>
              <a:t>Forecasting and Insights:</a:t>
            </a:r>
            <a:r>
              <a:rPr lang="en-US" sz="1700" dirty="0">
                <a:solidFill>
                  <a:srgbClr val="0D0D0D"/>
                </a:solidFill>
              </a:rPr>
              <a:t> Apply the trained models to predict Tesla's stock prices for the entire 2010-2020 period. Generate insights into key factors driving Tesla's stock performance and provide actionable recommendations for investors and stakeholders.</a:t>
            </a:r>
            <a:endParaRPr lang="en-US" sz="1700" dirty="0"/>
          </a:p>
          <a:p>
            <a:pPr marL="12700">
              <a:lnSpc>
                <a:spcPct val="100000"/>
              </a:lnSpc>
              <a:spcBef>
                <a:spcPts val="105"/>
              </a:spcBef>
            </a:pPr>
            <a:endParaRPr lang="en-US" sz="17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674C-1DE5-8F23-B27D-D0535342B6AA}"/>
              </a:ext>
            </a:extLst>
          </p:cNvPr>
          <p:cNvSpPr>
            <a:spLocks noGrp="1"/>
          </p:cNvSpPr>
          <p:nvPr>
            <p:ph type="title"/>
          </p:nvPr>
        </p:nvSpPr>
        <p:spPr>
          <a:xfrm>
            <a:off x="471901" y="327935"/>
            <a:ext cx="9850659" cy="7755969"/>
          </a:xfrm>
        </p:spPr>
        <p:txBody>
          <a:bodyPr wrap="square" lIns="0" tIns="0" rIns="0" bIns="0" anchor="t">
            <a:spAutoFit/>
          </a:bodyPr>
          <a:lstStyle/>
          <a:p>
            <a:pPr algn="l"/>
            <a:r>
              <a:rPr lang="en-US" sz="2000" dirty="0"/>
              <a:t>Value Proposition</a:t>
            </a:r>
            <a:r>
              <a:rPr lang="en-US" sz="1700" dirty="0"/>
              <a:t>:</a:t>
            </a:r>
            <a:br>
              <a:rPr lang="en-US" sz="1700" dirty="0"/>
            </a:br>
            <a:endParaRPr lang="en-US" sz="1700" dirty="0"/>
          </a:p>
          <a:p>
            <a:pPr marL="285750" indent="-285750" algn="l">
              <a:buFont typeface="Courier New"/>
              <a:buChar char="o"/>
            </a:pPr>
            <a:r>
              <a:rPr lang="en-US" sz="1700" dirty="0"/>
              <a:t>Accurate Predictions: Our solution aims to provide accurate forecasts of Tesla's stock prices, enabling investors to make well-informed decisions and capitalize on investment opportunities.</a:t>
            </a:r>
          </a:p>
          <a:p>
            <a:pPr marL="285750" indent="-285750" algn="l">
              <a:buFont typeface="Courier New"/>
              <a:buChar char="o"/>
            </a:pPr>
            <a:r>
              <a:rPr lang="en-US" sz="1700" dirty="0"/>
              <a:t>Risk Mitigation: By leveraging predictive models, investors can better manage risks associated with Tesla's volatile stock performance, thereby safeguarding their investment portfolios.</a:t>
            </a:r>
          </a:p>
          <a:p>
            <a:pPr marL="285750" indent="-285750" algn="l">
              <a:buFont typeface="Courier New"/>
              <a:buChar char="o"/>
            </a:pPr>
            <a:r>
              <a:rPr lang="en-US" sz="1700" dirty="0"/>
              <a:t>Investment Strategy Optimization: Our solution empowers investors to optimize their investment strategies based on reliable predictions, maximizing returns and minimizing losses in the dynamic stock market environment.</a:t>
            </a:r>
          </a:p>
          <a:p>
            <a:pPr marL="285750" indent="-285750" algn="l">
              <a:buFont typeface="Courier New"/>
              <a:buChar char="o"/>
            </a:pPr>
            <a:r>
              <a:rPr lang="en-US" sz="1700" dirty="0"/>
              <a:t>Insightful Analysis: In addition to predictions, our solution offers insightful analysis of the factors influencing Tesla's stock prices, helping investors understand market trends and make strategic decisions.</a:t>
            </a:r>
          </a:p>
          <a:p>
            <a:pPr marL="285750" indent="-285750" algn="l">
              <a:buFont typeface="Courier New"/>
              <a:buChar char="o"/>
            </a:pPr>
            <a:r>
              <a:rPr lang="en-US" sz="1700" dirty="0"/>
              <a:t>Competitive Advantage: By utilizing advanced predictive analytics, investors gain a competitive edge in the market, staying ahead of trends and making timely investment decisions.</a:t>
            </a:r>
          </a:p>
          <a:p>
            <a:pPr marL="285750" indent="-285750" algn="l">
              <a:buFont typeface="Courier New"/>
              <a:buChar char="o"/>
            </a:pPr>
            <a:r>
              <a:rPr lang="en-US" sz="1700" dirty="0"/>
              <a:t>Long-Term Perspective: Our solution provides forecasts for the entire 2010-2020 period, allowing investors to adopt a long-term perspective and align their investment strategies with Tesla's historical performance.</a:t>
            </a:r>
            <a:br>
              <a:rPr lang="en-US" sz="1700" dirty="0"/>
            </a:br>
            <a:endParaRPr lang="en-US" sz="1700" dirty="0"/>
          </a:p>
          <a:p>
            <a:pPr algn="l"/>
            <a:r>
              <a:rPr lang="en-US" sz="1700" dirty="0"/>
              <a:t>Overall, our solution for Tesla (2010-2020) stock price prediction offers actionable insights, risk mitigation, and competitive advantage, empowering investors to navigate the stock market with confidence and achieve their financial goals.</a:t>
            </a:r>
          </a:p>
          <a:p>
            <a:pPr algn="l"/>
            <a:br>
              <a:rPr lang="en-US" dirty="0"/>
            </a:br>
            <a:endParaRPr lang="en-US" dirty="0"/>
          </a:p>
          <a:p>
            <a:endParaRPr lang="en-US" sz="1700" dirty="0"/>
          </a:p>
        </p:txBody>
      </p:sp>
    </p:spTree>
    <p:extLst>
      <p:ext uri="{BB962C8B-B14F-4D97-AF65-F5344CB8AC3E}">
        <p14:creationId xmlns:p14="http://schemas.microsoft.com/office/powerpoint/2010/main" val="200815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1584" y="2289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317732" y="4718467"/>
            <a:ext cx="1561202" cy="1651060"/>
          </a:xfrm>
          <a:prstGeom prst="rect">
            <a:avLst/>
          </a:prstGeom>
        </p:spPr>
      </p:pic>
      <p:sp>
        <p:nvSpPr>
          <p:cNvPr id="7" name="object 7"/>
          <p:cNvSpPr txBox="1">
            <a:spLocks noGrp="1"/>
          </p:cNvSpPr>
          <p:nvPr>
            <p:ph type="title"/>
          </p:nvPr>
        </p:nvSpPr>
        <p:spPr>
          <a:xfrm>
            <a:off x="558165" y="385444"/>
            <a:ext cx="9764395" cy="6272486"/>
          </a:xfrm>
          <a:prstGeom prst="rect">
            <a:avLst/>
          </a:prstGeom>
        </p:spPr>
        <p:txBody>
          <a:bodyPr vert="horz" wrap="square" lIns="0" tIns="286004" rIns="0" bIns="0" rtlCol="0" anchor="t">
            <a:spAutoFit/>
          </a:bodyPr>
          <a:lstStyle/>
          <a:p>
            <a:pPr algn="l"/>
            <a:r>
              <a:rPr lang="en-US" sz="2000" dirty="0"/>
              <a:t>The vow in solution for Tesla stock price prediction is centered on </a:t>
            </a:r>
            <a:br>
              <a:rPr lang="en-US" sz="2000" dirty="0"/>
            </a:br>
            <a:r>
              <a:rPr lang="en-US" sz="2000" dirty="0"/>
              <a:t>delivering:</a:t>
            </a:r>
            <a:br>
              <a:rPr lang="en-US" sz="2000" dirty="0"/>
            </a:br>
            <a:endParaRPr lang="en-US" sz="2000" dirty="0"/>
          </a:p>
          <a:p>
            <a:pPr marL="285750" indent="-285750" algn="l">
              <a:buFont typeface="Arial"/>
              <a:buChar char="•"/>
            </a:pPr>
            <a:r>
              <a:rPr lang="en-US" sz="2000" dirty="0"/>
              <a:t>Accuracy: Our commitment to providing highly accurate forecasts through advanced modeling techniques.</a:t>
            </a:r>
          </a:p>
          <a:p>
            <a:pPr marL="285750" indent="-285750" algn="l">
              <a:buFont typeface="Arial"/>
              <a:buChar char="•"/>
            </a:pPr>
            <a:r>
              <a:rPr lang="en-US" sz="2000" dirty="0"/>
              <a:t>Transparency: Ensuring transparency at every step of the prediction </a:t>
            </a:r>
            <a:br>
              <a:rPr lang="en-US" sz="2000" dirty="0"/>
            </a:br>
            <a:r>
              <a:rPr lang="en-US" sz="2000" dirty="0"/>
              <a:t>process, allowing stakeholders to understand our methodologies.</a:t>
            </a:r>
          </a:p>
          <a:p>
            <a:pPr marL="285750" indent="-285750" algn="l">
              <a:buFont typeface="Arial"/>
              <a:buChar char="•"/>
            </a:pPr>
            <a:r>
              <a:rPr lang="en-US" sz="2000" dirty="0"/>
              <a:t>Robustness: Developing models that remain reliable amidst changing market conditions, validated through rigorous testing.</a:t>
            </a:r>
          </a:p>
          <a:p>
            <a:pPr marL="285750" indent="-285750" algn="l">
              <a:buFont typeface="Arial"/>
              <a:buChar char="•"/>
            </a:pPr>
            <a:r>
              <a:rPr lang="en-US" sz="2000" dirty="0"/>
              <a:t>Insightful Analysis: Offering actionable insights alongside predictions, empowering informed decision-making.</a:t>
            </a:r>
          </a:p>
          <a:p>
            <a:pPr marL="285750" indent="-285750" algn="l">
              <a:buFont typeface="Arial"/>
              <a:buChar char="•"/>
            </a:pPr>
            <a:r>
              <a:rPr lang="en-US" sz="2000" dirty="0"/>
              <a:t>Ethical Conduct: Upholding ethical standards in data handling, model development, and results dissemination.</a:t>
            </a:r>
          </a:p>
          <a:p>
            <a:pPr marL="285750" indent="-285750" algn="l">
              <a:buFont typeface="Arial"/>
              <a:buChar char="•"/>
            </a:pPr>
            <a:r>
              <a:rPr lang="en-US" sz="2000" dirty="0"/>
              <a:t>Continuous Improvement: Striving for ongoing enhancement, incorporating feedback and evolving methodologies to deliver value consistently.</a:t>
            </a:r>
          </a:p>
          <a:p>
            <a:pPr algn="l"/>
            <a:br>
              <a:rPr lang="en-US" dirty="0"/>
            </a:br>
            <a:endParaRPr lang="en-US" sz="2000" dirty="0"/>
          </a:p>
          <a:p>
            <a:pPr marL="193675">
              <a:lnSpc>
                <a:spcPct val="100000"/>
              </a:lnSpc>
              <a:spcBef>
                <a:spcPts val="130"/>
              </a:spcBef>
            </a:pPr>
            <a:endParaRPr lang="en-US"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USING DEEP LEARNING FOR STOCK  PRICE PREDICTION</vt:lpstr>
      <vt:lpstr>AGENDA Creating a stock price prediction using deep learning models and it has several steps.            </vt:lpstr>
      <vt:lpstr>PROBLEM STATEMENT</vt:lpstr>
      <vt:lpstr>PROJECT OVERVIEW</vt:lpstr>
      <vt:lpstr>WHO ARE THE END USERS?</vt:lpstr>
      <vt:lpstr>Solution:  We propose the development of a comprehensive stock price prediction model for Tesla spanning the period from 2010 to 2020. The solution encompasses the following key components:  Data Collection and Preprocessing: Gather extensive historical data on Tesla's stock prices, trading volumes, financial reports, industry news, and macroeconomic indicators. Preprocess the data to handle missing values, outliers, and ensure consistency. Feature Engineering: Engineer meaningful features such as technical indicators (moving averages, RSI, MACD), fundamental metrics (revenue, earnings, P/E ratio), and external factors (economic indicators, industry trends) to capture relevant information influencing Tesla's stock prices. Model Development: Experiment with various machine learning and statistical modeling techniques, including but not limited to linear regression, LSTM, and ensemble methods. Train and optimize models using historical data to forecast Tesla's stock prices accurately. Evaluation and Validation: Validate the predictive models using rigorous evaluation metrics and cross-validation techniques. Ensure the models generalize well to out-of-sample data and provide reliable forecasts. Forecasting and Insights: Apply the trained models to predict Tesla's stock prices for the entire 2010-2020 period. Generate insights into key factors driving Tesla's stock performance and provide actionable recommendations for investors and stakeholders. </vt:lpstr>
      <vt:lpstr>Value Proposition:  Accurate Predictions: Our solution aims to provide accurate forecasts of Tesla's stock prices, enabling investors to make well-informed decisions and capitalize on investment opportunities. Risk Mitigation: By leveraging predictive models, investors can better manage risks associated with Tesla's volatile stock performance, thereby safeguarding their investment portfolios. Investment Strategy Optimization: Our solution empowers investors to optimize their investment strategies based on reliable predictions, maximizing returns and minimizing losses in the dynamic stock market environment. Insightful Analysis: In addition to predictions, our solution offers insightful analysis of the factors influencing Tesla's stock prices, helping investors understand market trends and make strategic decisions. Competitive Advantage: By utilizing advanced predictive analytics, investors gain a competitive edge in the market, staying ahead of trends and making timely investment decisions. Long-Term Perspective: Our solution provides forecasts for the entire 2010-2020 period, allowing investors to adopt a long-term perspective and align their investment strategies with Tesla's historical performance.  Overall, our solution for Tesla (2010-2020) stock price prediction offers actionable insights, risk mitigation, and competitive advantage, empowering investors to navigate the stock market with confidence and achieve their financial goals.   </vt:lpstr>
      <vt:lpstr>The vow in solution for Tesla stock price prediction is centered on  delivering:  Accuracy: Our commitment to providing highly accurate forecasts through advanced modeling techniques. Transparency: Ensuring transparency at every step of the prediction  process, allowing stakeholders to understand our methodologies. Robustness: Developing models that remain reliable amidst changing market conditions, validated through rigorous testing. Insightful Analysis: Offering actionable insights alongside predictions, empowering informed decision-making. Ethical Conduct: Upholding ethical standards in data handling, model development, and results dissemination. Continuous Improvement: Striving for ongoing enhancement, incorporating feedback and evolving methodologies to deliver value consistently.   </vt:lpstr>
      <vt:lpstr>DATA VISUALIZATION:</vt:lpstr>
      <vt:lpstr>DATA VISUALIZATION:</vt:lpstr>
      <vt:lpstr>Conclusion for Tesla 2010-2020 Stock Price Prediction:  Historical Trends: Tesla's stock exhibited significant growth and volatility from  2010 to 2020, mirroring its transformation into a global leader in sustainable  energy. Impact of Key Events: Major events like product launches and regulatory changes influenced Tesla's stock trajectory, underscoring the importance of event analysis. Predictive Modeling: Advanced machine learning techniques provided accurate forecasts, incorporating technical indicators, market sentiment, and  macroeconomic factors. Accuracy and Reliability: While no model can predict perfectly, forecasts offered valuable insights for investors and analysts, aiding decision-making. Investment Implications: Insights from predictions guided investment strategies,  risk management, and decision-making related to Tesla's stock. Continuous Improvement: Continuous refinement of predictive models is essential  for adapting to market dynamics and enhancing forecasting accuracy.  In summary, Tesla's stock prediction from 2010-2020 provides actionable insights for stakeholders, emphasizing the importance of data-driven analysis and  continuous model enhancement.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297</cp:revision>
  <dcterms:created xsi:type="dcterms:W3CDTF">2024-03-29T04:13:52Z</dcterms:created>
  <dcterms:modified xsi:type="dcterms:W3CDTF">2024-03-29T06:15:34Z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