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3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5AA3-C8BE-56F0-9261-CD66F9FB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0EC22-49D7-269A-860C-DEB6D4DBA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47CF-CAA4-F361-4F76-E3BF91E6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B37-9C3E-4D33-AA92-0750B7D0F9CC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CBCD-D667-6E1A-373A-5C156070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407A-3C70-C847-8113-998336DD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B94A-76BE-45F9-86AE-ED27ACEBF4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709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8E34-C9F5-FBC5-E753-B1605A9C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EA946-E72E-8FE2-4FBA-9B9686E02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4FD9-99DE-E9C1-E198-04010BCC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B37-9C3E-4D33-AA92-0750B7D0F9CC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D0AC-1B4B-8487-4C29-C4F2CF29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A2A9-468E-6D8F-44D9-C8415BFE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B94A-76BE-45F9-86AE-ED27ACEBF4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853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2B326-7367-83B8-BB10-A0C98AC4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11786-DB28-91D5-D63B-238765A78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252BB-FE8E-8BE2-B1B2-DC5EB906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B37-9C3E-4D33-AA92-0750B7D0F9CC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5AD5C-0AAC-1016-76E3-AE9416BB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65B3-FF37-5BB8-DECE-C0B7898F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B94A-76BE-45F9-86AE-ED27ACEBF4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870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F930-A66B-27F7-783C-3AE8AC07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876F-E448-DBF9-7FC4-DC1D9C67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16538-8893-7793-2E52-9C1DECB6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B37-9C3E-4D33-AA92-0750B7D0F9CC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67F2-9DB1-AB63-0792-F626CB1B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5F96-47FC-B1DD-7337-B1A35E5F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B94A-76BE-45F9-86AE-ED27ACEBF4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268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9F34-3A58-30F2-6672-E24D8B22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24786-26B9-9258-2F42-57AC7B67D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85EC-EF35-E00D-0643-B4639470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B37-9C3E-4D33-AA92-0750B7D0F9CC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94F8-EFF9-5222-D019-C565E873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E5EF-3973-91B1-18D1-054ED49F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B94A-76BE-45F9-86AE-ED27ACEBF4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54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6815-1635-AAF7-7DA1-7E32FF93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358E-8983-2FDD-E895-49A0AE023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B58DA-7494-3893-7907-7E7E02DA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15A5D-6436-81AB-AA14-E199B4C8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B37-9C3E-4D33-AA92-0750B7D0F9CC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F338F-26D5-F26E-64FF-44B3B3C0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C1FC8-0736-BAAA-6E38-9638E40C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B94A-76BE-45F9-86AE-ED27ACEBF4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038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95F6-A601-D9A0-A1E6-ED96C796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68B46-7896-4FE4-E0B7-3BEC39B41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B39F3-1C0C-3098-CDDB-5954B0DC9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28ED9-7E82-B325-74AF-A2956510C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25189-985F-0A46-8994-6A80C4C79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C4852-47E7-430F-F2E2-40D539C4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B37-9C3E-4D33-AA92-0750B7D0F9CC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F03BC-B6B2-D185-83CF-A3870E5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1C9AE-E50C-E070-E76E-CDE2A23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B94A-76BE-45F9-86AE-ED27ACEBF4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848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2DFC-6394-8E66-4FBB-96134180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F873E-AC1D-76E5-13A3-5B40DB81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B37-9C3E-4D33-AA92-0750B7D0F9CC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98A6C-27F7-A17D-E22F-A7814B7F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2C6A1-7EF0-489F-9D7E-85819112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B94A-76BE-45F9-86AE-ED27ACEBF4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849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2FD88-23A0-2741-448F-37A7D354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B37-9C3E-4D33-AA92-0750B7D0F9CC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054B7-196F-8515-0CAF-E2C0E095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5E6A5-6A7A-68D1-FE88-4457329B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B94A-76BE-45F9-86AE-ED27ACEBF4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210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9AFF-CF3B-21EF-015E-E0BA05B5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ABBA-E91D-C412-54EC-65D492C7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ED62D-2AA0-D1A3-F3A5-029CECEE2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F1932-1175-DF5C-8402-EDB5BFB0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B37-9C3E-4D33-AA92-0750B7D0F9CC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2CB13-FDC0-5451-534F-26F02B0A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CB1F6-6E9A-0C17-9730-AD4B0A03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B94A-76BE-45F9-86AE-ED27ACEBF4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575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0EC3-9BFF-8C04-5FC4-8A0CF672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208C9-0392-2B6D-9381-00C2046D0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B870E-7C5D-C72B-29DA-BA0A7E746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450D-FC6B-3DA8-8572-D523A170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B37-9C3E-4D33-AA92-0750B7D0F9CC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810F5-8941-BE06-C0D2-C983B53F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4E403-F6BE-5E13-F85D-E79E9C35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B94A-76BE-45F9-86AE-ED27ACEBF4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904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6B0A5-2347-C7BA-9286-F063306C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43F8-832F-30A1-BFC9-45EF3A06B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B2F50-C53F-A732-639F-C0A6D8CD9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9B37-9C3E-4D33-AA92-0750B7D0F9CC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BD614-C623-D57B-F41B-711B17AE9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8E8-45EB-773E-14B7-E86961CE4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B94A-76BE-45F9-86AE-ED27ACEBF4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677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inhome.id/blog/pengertian-uml/" TargetMode="External"/><Relationship Id="rId4" Type="http://schemas.openxmlformats.org/officeDocument/2006/relationships/hyperlink" Target="https://www.goldenfast.net/blog/flowchart-adalah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1" y="405881"/>
            <a:ext cx="726816" cy="8117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08C146D-9500-D993-B0F8-AF4A521526A2}"/>
              </a:ext>
            </a:extLst>
          </p:cNvPr>
          <p:cNvSpPr txBox="1"/>
          <p:nvPr/>
        </p:nvSpPr>
        <p:spPr>
          <a:xfrm>
            <a:off x="4663266" y="2105561"/>
            <a:ext cx="4226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Flowchart</a:t>
            </a:r>
          </a:p>
          <a:p>
            <a:r>
              <a:rPr lang="en-US" sz="40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&amp; UML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ID" sz="4000" b="1" dirty="0">
              <a:solidFill>
                <a:schemeClr val="bg1">
                  <a:lumMod val="65000"/>
                </a:schemeClr>
              </a:solidFill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96" y="601009"/>
            <a:ext cx="1225103" cy="616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44854-9889-CC18-69CF-A7F0F2205706}"/>
              </a:ext>
            </a:extLst>
          </p:cNvPr>
          <p:cNvSpPr txBox="1"/>
          <p:nvPr/>
        </p:nvSpPr>
        <p:spPr>
          <a:xfrm>
            <a:off x="4809931" y="3449092"/>
            <a:ext cx="422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Faiz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Haidar &amp;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Lailatul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Qadri </a:t>
            </a:r>
            <a:endParaRPr lang="en-ID" b="1" dirty="0">
              <a:solidFill>
                <a:schemeClr val="bg1">
                  <a:lumMod val="65000"/>
                </a:schemeClr>
              </a:solidFill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D699DE-8864-B5D4-6293-DCEB456008E3}"/>
              </a:ext>
            </a:extLst>
          </p:cNvPr>
          <p:cNvCxnSpPr>
            <a:cxnSpLocks/>
          </p:cNvCxnSpPr>
          <p:nvPr/>
        </p:nvCxnSpPr>
        <p:spPr>
          <a:xfrm flipH="1">
            <a:off x="4301315" y="3136611"/>
            <a:ext cx="36195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3D1CB0-4BA2-CD15-7CA7-EC79C9B147DF}"/>
              </a:ext>
            </a:extLst>
          </p:cNvPr>
          <p:cNvCxnSpPr/>
          <p:nvPr/>
        </p:nvCxnSpPr>
        <p:spPr>
          <a:xfrm>
            <a:off x="4301315" y="3136612"/>
            <a:ext cx="0" cy="994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35994C-3E94-95CD-DEE6-F9C04E94BBE2}"/>
              </a:ext>
            </a:extLst>
          </p:cNvPr>
          <p:cNvCxnSpPr>
            <a:cxnSpLocks/>
          </p:cNvCxnSpPr>
          <p:nvPr/>
        </p:nvCxnSpPr>
        <p:spPr>
          <a:xfrm>
            <a:off x="4301315" y="4130904"/>
            <a:ext cx="414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62A3B3-6CEE-4015-035E-4DEF5157BC97}"/>
              </a:ext>
            </a:extLst>
          </p:cNvPr>
          <p:cNvCxnSpPr/>
          <p:nvPr/>
        </p:nvCxnSpPr>
        <p:spPr>
          <a:xfrm flipV="1">
            <a:off x="8447315" y="3136612"/>
            <a:ext cx="0" cy="994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7AA08B-F3D3-1AA9-48EB-9959C890522B}"/>
              </a:ext>
            </a:extLst>
          </p:cNvPr>
          <p:cNvCxnSpPr>
            <a:cxnSpLocks/>
          </p:cNvCxnSpPr>
          <p:nvPr/>
        </p:nvCxnSpPr>
        <p:spPr>
          <a:xfrm>
            <a:off x="6642378" y="3136612"/>
            <a:ext cx="1804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9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5542791"/>
            <a:ext cx="726816" cy="8117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08C146D-9500-D993-B0F8-AF4A521526A2}"/>
              </a:ext>
            </a:extLst>
          </p:cNvPr>
          <p:cNvSpPr txBox="1"/>
          <p:nvPr/>
        </p:nvSpPr>
        <p:spPr>
          <a:xfrm>
            <a:off x="3627603" y="2890391"/>
            <a:ext cx="3557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Simbol-simbol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Flowchart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5640354"/>
            <a:ext cx="1225103" cy="616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C7C665-7EBC-4818-B1FA-792AD28F7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463" y="1960144"/>
            <a:ext cx="2937711" cy="29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3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B1197-76B5-2439-BFBF-F47D2E80F6C5}"/>
              </a:ext>
            </a:extLst>
          </p:cNvPr>
          <p:cNvSpPr txBox="1"/>
          <p:nvPr/>
        </p:nvSpPr>
        <p:spPr>
          <a:xfrm>
            <a:off x="605185" y="3133015"/>
            <a:ext cx="3557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Simbol-simbol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Flowchart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A7F063-E759-3CBE-163B-75820497170A}"/>
              </a:ext>
            </a:extLst>
          </p:cNvPr>
          <p:cNvSpPr/>
          <p:nvPr/>
        </p:nvSpPr>
        <p:spPr>
          <a:xfrm>
            <a:off x="4322500" y="1577184"/>
            <a:ext cx="2053389" cy="1077218"/>
          </a:xfrm>
          <a:prstGeom prst="rect">
            <a:avLst/>
          </a:prstGeom>
          <a:solidFill>
            <a:srgbClr val="2B2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2E7B1-2569-6A4A-F215-E3A9A50920E2}"/>
              </a:ext>
            </a:extLst>
          </p:cNvPr>
          <p:cNvSpPr txBox="1"/>
          <p:nvPr/>
        </p:nvSpPr>
        <p:spPr>
          <a:xfrm>
            <a:off x="4787218" y="1931127"/>
            <a:ext cx="112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96A703-0247-9D47-9341-29BF0719E676}"/>
              </a:ext>
            </a:extLst>
          </p:cNvPr>
          <p:cNvSpPr txBox="1"/>
          <p:nvPr/>
        </p:nvSpPr>
        <p:spPr>
          <a:xfrm>
            <a:off x="7342457" y="1454073"/>
            <a:ext cx="4582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Raleway" pitchFamily="2" charset="0"/>
              </a:rPr>
              <a:t>simbol</a:t>
            </a:r>
            <a:r>
              <a:rPr lang="en-ID" sz="2000" dirty="0">
                <a:latin typeface="Raleway" pitchFamily="2" charset="0"/>
              </a:rPr>
              <a:t> flowchart </a:t>
            </a:r>
            <a:r>
              <a:rPr lang="en-ID" sz="2000" dirty="0" err="1">
                <a:latin typeface="Raleway" pitchFamily="2" charset="0"/>
              </a:rPr>
              <a:t>persegi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panjang</a:t>
            </a:r>
            <a:r>
              <a:rPr lang="en-ID" sz="2000" dirty="0">
                <a:latin typeface="Raleway" pitchFamily="2" charset="0"/>
              </a:rPr>
              <a:t> yang </a:t>
            </a:r>
            <a:r>
              <a:rPr lang="en-ID" sz="2000" dirty="0" err="1">
                <a:latin typeface="Raleway" pitchFamily="2" charset="0"/>
              </a:rPr>
              <a:t>menunjukkan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langkah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aliran</a:t>
            </a:r>
            <a:r>
              <a:rPr lang="en-ID" sz="2000" dirty="0">
                <a:latin typeface="Raleway" pitchFamily="2" charset="0"/>
              </a:rPr>
              <a:t> proses normal yang </a:t>
            </a:r>
            <a:r>
              <a:rPr lang="en-ID" sz="2000" dirty="0" err="1">
                <a:latin typeface="Raleway" pitchFamily="2" charset="0"/>
              </a:rPr>
              <a:t>ada</a:t>
            </a:r>
            <a:r>
              <a:rPr lang="en-ID" sz="2000" dirty="0">
                <a:latin typeface="Raleway" pitchFamily="2" charset="0"/>
              </a:rPr>
              <a:t> di </a:t>
            </a:r>
            <a:r>
              <a:rPr lang="en-ID" sz="2000" dirty="0" err="1">
                <a:latin typeface="Raleway" pitchFamily="2" charset="0"/>
              </a:rPr>
              <a:t>dalam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sebuah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sistem</a:t>
            </a:r>
            <a:r>
              <a:rPr lang="en-ID" sz="2000" dirty="0">
                <a:latin typeface="Raleway" pitchFamily="2" charset="0"/>
              </a:rPr>
              <a:t>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9C31E1-46E0-E2DB-A2D7-E31D52486724}"/>
              </a:ext>
            </a:extLst>
          </p:cNvPr>
          <p:cNvSpPr/>
          <p:nvPr/>
        </p:nvSpPr>
        <p:spPr>
          <a:xfrm>
            <a:off x="4471292" y="3008345"/>
            <a:ext cx="1629794" cy="1629794"/>
          </a:xfrm>
          <a:prstGeom prst="ellipse">
            <a:avLst/>
          </a:prstGeom>
          <a:solidFill>
            <a:srgbClr val="2B2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00992-B4E0-51CA-AAE6-40F6CB5E1B50}"/>
              </a:ext>
            </a:extLst>
          </p:cNvPr>
          <p:cNvSpPr txBox="1"/>
          <p:nvPr/>
        </p:nvSpPr>
        <p:spPr>
          <a:xfrm>
            <a:off x="4592214" y="3638576"/>
            <a:ext cx="138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Connector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695CC4-251E-D816-F74F-78E793D5A778}"/>
              </a:ext>
            </a:extLst>
          </p:cNvPr>
          <p:cNvSpPr txBox="1"/>
          <p:nvPr/>
        </p:nvSpPr>
        <p:spPr>
          <a:xfrm>
            <a:off x="7342457" y="3009904"/>
            <a:ext cx="458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Raleway" pitchFamily="2" charset="0"/>
              </a:rPr>
              <a:t>Bentuk</a:t>
            </a:r>
            <a:r>
              <a:rPr lang="en-ID" sz="2000" dirty="0">
                <a:latin typeface="Raleway" pitchFamily="2" charset="0"/>
              </a:rPr>
              <a:t> flowchart </a:t>
            </a:r>
            <a:r>
              <a:rPr lang="en-ID" sz="2000" dirty="0" err="1">
                <a:latin typeface="Raleway" pitchFamily="2" charset="0"/>
              </a:rPr>
              <a:t>kecil</a:t>
            </a:r>
            <a:r>
              <a:rPr lang="en-ID" sz="2000" dirty="0">
                <a:latin typeface="Raleway" pitchFamily="2" charset="0"/>
              </a:rPr>
              <a:t>, </a:t>
            </a:r>
            <a:r>
              <a:rPr lang="en-ID" sz="2000" dirty="0" err="1">
                <a:latin typeface="Raleway" pitchFamily="2" charset="0"/>
              </a:rPr>
              <a:t>berlabel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dalam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bentuk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lingkaran</a:t>
            </a:r>
            <a:r>
              <a:rPr lang="en-ID" sz="2000" dirty="0">
                <a:latin typeface="Raleway" pitchFamily="2" charset="0"/>
              </a:rPr>
              <a:t> yang </a:t>
            </a:r>
            <a:r>
              <a:rPr lang="en-ID" sz="2000" dirty="0" err="1">
                <a:latin typeface="Raleway" pitchFamily="2" charset="0"/>
              </a:rPr>
              <a:t>digunakan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untuk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menunjukkan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sebuah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lompatan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dalam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aliran</a:t>
            </a:r>
            <a:r>
              <a:rPr lang="en-ID" sz="2000" dirty="0">
                <a:latin typeface="Raleway" pitchFamily="2" charset="0"/>
              </a:rPr>
              <a:t> proses.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CA73905-4374-ECE4-AE85-C753EBF32188}"/>
              </a:ext>
            </a:extLst>
          </p:cNvPr>
          <p:cNvSpPr/>
          <p:nvPr/>
        </p:nvSpPr>
        <p:spPr>
          <a:xfrm rot="21253279">
            <a:off x="5944764" y="2165193"/>
            <a:ext cx="1742493" cy="620126"/>
          </a:xfrm>
          <a:prstGeom prst="arc">
            <a:avLst>
              <a:gd name="adj1" fmla="val 14918144"/>
              <a:gd name="adj2" fmla="val 19238417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D2D37BF-6C1A-AF34-688C-B17E80CCCB7A}"/>
              </a:ext>
            </a:extLst>
          </p:cNvPr>
          <p:cNvSpPr/>
          <p:nvPr/>
        </p:nvSpPr>
        <p:spPr>
          <a:xfrm rot="21253279">
            <a:off x="5937961" y="3676473"/>
            <a:ext cx="1742493" cy="620126"/>
          </a:xfrm>
          <a:prstGeom prst="arc">
            <a:avLst>
              <a:gd name="adj1" fmla="val 13164789"/>
              <a:gd name="adj2" fmla="val 19419306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68E24E-AB6C-110B-3FBD-C5CFADEE2214}"/>
              </a:ext>
            </a:extLst>
          </p:cNvPr>
          <p:cNvSpPr/>
          <p:nvPr/>
        </p:nvSpPr>
        <p:spPr>
          <a:xfrm>
            <a:off x="4322777" y="5101606"/>
            <a:ext cx="2053389" cy="1204686"/>
          </a:xfrm>
          <a:prstGeom prst="roundRect">
            <a:avLst/>
          </a:prstGeom>
          <a:solidFill>
            <a:srgbClr val="2B2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029259-745C-7E43-78F2-8E67C6E8F165}"/>
              </a:ext>
            </a:extLst>
          </p:cNvPr>
          <p:cNvSpPr txBox="1"/>
          <p:nvPr/>
        </p:nvSpPr>
        <p:spPr>
          <a:xfrm>
            <a:off x="4595741" y="5519283"/>
            <a:ext cx="150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Terminator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4D84DD-C582-EEDE-A3B4-86F8AD67F673}"/>
              </a:ext>
            </a:extLst>
          </p:cNvPr>
          <p:cNvSpPr txBox="1"/>
          <p:nvPr/>
        </p:nvSpPr>
        <p:spPr>
          <a:xfrm>
            <a:off x="7342457" y="5196117"/>
            <a:ext cx="408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Raleway" pitchFamily="2" charset="0"/>
              </a:rPr>
              <a:t>Simbol</a:t>
            </a:r>
            <a:r>
              <a:rPr lang="en-ID" sz="2000" dirty="0">
                <a:latin typeface="Raleway" pitchFamily="2" charset="0"/>
              </a:rPr>
              <a:t> flowchart oval yang </a:t>
            </a:r>
            <a:r>
              <a:rPr lang="en-ID" sz="2000" dirty="0" err="1">
                <a:latin typeface="Raleway" pitchFamily="2" charset="0"/>
              </a:rPr>
              <a:t>menunjukkan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awal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atau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akhir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sebuah</a:t>
            </a:r>
            <a:r>
              <a:rPr lang="en-ID" sz="2000" dirty="0">
                <a:latin typeface="Raleway" pitchFamily="2" charset="0"/>
              </a:rPr>
              <a:t> proses dan </a:t>
            </a:r>
            <a:r>
              <a:rPr lang="en-ID" sz="2000" dirty="0" err="1">
                <a:latin typeface="Raleway" pitchFamily="2" charset="0"/>
              </a:rPr>
              <a:t>prosedur</a:t>
            </a:r>
            <a:r>
              <a:rPr lang="en-ID" sz="2000" dirty="0">
                <a:latin typeface="Raleway" pitchFamily="2" charset="0"/>
              </a:rPr>
              <a:t>.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76A06A43-2BBA-BB6B-05C9-C2C59E41F2AF}"/>
              </a:ext>
            </a:extLst>
          </p:cNvPr>
          <p:cNvSpPr/>
          <p:nvPr/>
        </p:nvSpPr>
        <p:spPr>
          <a:xfrm rot="346721" flipV="1">
            <a:off x="6122792" y="5216171"/>
            <a:ext cx="1742493" cy="620126"/>
          </a:xfrm>
          <a:prstGeom prst="arc">
            <a:avLst>
              <a:gd name="adj1" fmla="val 13164789"/>
              <a:gd name="adj2" fmla="val 19419306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5345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B1197-76B5-2439-BFBF-F47D2E80F6C5}"/>
              </a:ext>
            </a:extLst>
          </p:cNvPr>
          <p:cNvSpPr txBox="1"/>
          <p:nvPr/>
        </p:nvSpPr>
        <p:spPr>
          <a:xfrm>
            <a:off x="3478929" y="1094892"/>
            <a:ext cx="523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Simbol-simbol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Flowchart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FD7591B-4B1F-E121-4B0E-81BA0284F8AF}"/>
              </a:ext>
            </a:extLst>
          </p:cNvPr>
          <p:cNvSpPr/>
          <p:nvPr/>
        </p:nvSpPr>
        <p:spPr>
          <a:xfrm>
            <a:off x="765327" y="2005263"/>
            <a:ext cx="1796715" cy="1796715"/>
          </a:xfrm>
          <a:prstGeom prst="diamond">
            <a:avLst/>
          </a:prstGeom>
          <a:solidFill>
            <a:srgbClr val="2B2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75141-EBA7-2A66-F435-762EA9A64A72}"/>
              </a:ext>
            </a:extLst>
          </p:cNvPr>
          <p:cNvSpPr txBox="1"/>
          <p:nvPr/>
        </p:nvSpPr>
        <p:spPr>
          <a:xfrm>
            <a:off x="1101708" y="2718954"/>
            <a:ext cx="112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Decision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895F6-D40F-8007-84CF-AFBC054D3DE0}"/>
              </a:ext>
            </a:extLst>
          </p:cNvPr>
          <p:cNvSpPr txBox="1"/>
          <p:nvPr/>
        </p:nvSpPr>
        <p:spPr>
          <a:xfrm>
            <a:off x="3155097" y="2088012"/>
            <a:ext cx="3550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Raleway" pitchFamily="2" charset="0"/>
              </a:rPr>
              <a:t>Bentuk</a:t>
            </a:r>
            <a:r>
              <a:rPr lang="en-ID" sz="2000" dirty="0">
                <a:latin typeface="Raleway" pitchFamily="2" charset="0"/>
              </a:rPr>
              <a:t> flowchart </a:t>
            </a:r>
            <a:r>
              <a:rPr lang="en-ID" sz="2000" dirty="0" err="1">
                <a:latin typeface="Raleway" pitchFamily="2" charset="0"/>
              </a:rPr>
              <a:t>alir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berlian</a:t>
            </a:r>
            <a:r>
              <a:rPr lang="en-ID" sz="2000" dirty="0">
                <a:latin typeface="Raleway" pitchFamily="2" charset="0"/>
              </a:rPr>
              <a:t> yang </a:t>
            </a:r>
            <a:r>
              <a:rPr lang="en-ID" sz="2000" dirty="0" err="1">
                <a:latin typeface="Raleway" pitchFamily="2" charset="0"/>
              </a:rPr>
              <a:t>menunjukkan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percabangan</a:t>
            </a:r>
            <a:r>
              <a:rPr lang="en-ID" sz="2000" dirty="0">
                <a:latin typeface="Raleway" pitchFamily="2" charset="0"/>
              </a:rPr>
              <a:t> dan </a:t>
            </a:r>
            <a:r>
              <a:rPr lang="en-ID" sz="2000" dirty="0" err="1">
                <a:latin typeface="Raleway" pitchFamily="2" charset="0"/>
              </a:rPr>
              <a:t>situasi-situasi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berbeda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dalam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sebuah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aliran</a:t>
            </a:r>
            <a:r>
              <a:rPr lang="en-ID" sz="2000" dirty="0">
                <a:latin typeface="Raleway" pitchFamily="2" charset="0"/>
              </a:rPr>
              <a:t> proses.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BEBB7A3-8F02-051A-DD32-03BDB8F02D6D}"/>
              </a:ext>
            </a:extLst>
          </p:cNvPr>
          <p:cNvSpPr/>
          <p:nvPr/>
        </p:nvSpPr>
        <p:spPr>
          <a:xfrm rot="21253279">
            <a:off x="1858989" y="2676185"/>
            <a:ext cx="1742493" cy="620126"/>
          </a:xfrm>
          <a:prstGeom prst="arc">
            <a:avLst>
              <a:gd name="adj1" fmla="val 14918144"/>
              <a:gd name="adj2" fmla="val 19238417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B3C5CD7A-0D6D-135D-0BFD-1029D2EDF533}"/>
              </a:ext>
            </a:extLst>
          </p:cNvPr>
          <p:cNvSpPr/>
          <p:nvPr/>
        </p:nvSpPr>
        <p:spPr>
          <a:xfrm>
            <a:off x="636988" y="4636168"/>
            <a:ext cx="2053389" cy="930443"/>
          </a:xfrm>
          <a:prstGeom prst="flowChartInputOutput">
            <a:avLst/>
          </a:prstGeom>
          <a:solidFill>
            <a:srgbClr val="2B2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F049C3-CB78-AD88-DFBE-2637A48134DD}"/>
              </a:ext>
            </a:extLst>
          </p:cNvPr>
          <p:cNvSpPr txBox="1"/>
          <p:nvPr/>
        </p:nvSpPr>
        <p:spPr>
          <a:xfrm>
            <a:off x="1128735" y="4916723"/>
            <a:ext cx="112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630993-5947-DC1D-5E1C-5EA4F05665A1}"/>
              </a:ext>
            </a:extLst>
          </p:cNvPr>
          <p:cNvSpPr txBox="1"/>
          <p:nvPr/>
        </p:nvSpPr>
        <p:spPr>
          <a:xfrm>
            <a:off x="3155097" y="4439669"/>
            <a:ext cx="3550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Raleway" pitchFamily="2" charset="0"/>
              </a:rPr>
              <a:t>simbol</a:t>
            </a:r>
            <a:r>
              <a:rPr lang="en-ID" sz="2000" dirty="0">
                <a:latin typeface="Raleway" pitchFamily="2" charset="0"/>
              </a:rPr>
              <a:t> flowchart </a:t>
            </a:r>
            <a:r>
              <a:rPr lang="en-ID" sz="2000" dirty="0" err="1">
                <a:latin typeface="Raleway" pitchFamily="2" charset="0"/>
              </a:rPr>
              <a:t>jajar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genjang</a:t>
            </a:r>
            <a:r>
              <a:rPr lang="en-ID" sz="2000" dirty="0">
                <a:latin typeface="Raleway" pitchFamily="2" charset="0"/>
              </a:rPr>
              <a:t> yang </a:t>
            </a:r>
            <a:r>
              <a:rPr lang="en-ID" sz="2000" dirty="0" err="1">
                <a:latin typeface="Raleway" pitchFamily="2" charset="0"/>
              </a:rPr>
              <a:t>menunjukkan</a:t>
            </a:r>
            <a:r>
              <a:rPr lang="en-ID" sz="2000" dirty="0">
                <a:latin typeface="Raleway" pitchFamily="2" charset="0"/>
              </a:rPr>
              <a:t> input </a:t>
            </a:r>
            <a:r>
              <a:rPr lang="en-ID" sz="2000" dirty="0" err="1">
                <a:latin typeface="Raleway" pitchFamily="2" charset="0"/>
              </a:rPr>
              <a:t>atau</a:t>
            </a:r>
            <a:r>
              <a:rPr lang="en-ID" sz="2000" dirty="0">
                <a:latin typeface="Raleway" pitchFamily="2" charset="0"/>
              </a:rPr>
              <a:t> output data (I/O) </a:t>
            </a:r>
            <a:r>
              <a:rPr lang="en-ID" sz="2000" dirty="0" err="1">
                <a:latin typeface="Raleway" pitchFamily="2" charset="0"/>
              </a:rPr>
              <a:t>dalam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suatu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sistem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atau</a:t>
            </a:r>
            <a:r>
              <a:rPr lang="en-ID" sz="2000" dirty="0">
                <a:latin typeface="Raleway" pitchFamily="2" charset="0"/>
              </a:rPr>
              <a:t> proses.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403C7C87-06B4-D21C-4EAB-090E81AB884A}"/>
              </a:ext>
            </a:extLst>
          </p:cNvPr>
          <p:cNvSpPr/>
          <p:nvPr/>
        </p:nvSpPr>
        <p:spPr>
          <a:xfrm rot="346721" flipV="1">
            <a:off x="2051491" y="4641739"/>
            <a:ext cx="1742493" cy="620126"/>
          </a:xfrm>
          <a:prstGeom prst="arc">
            <a:avLst>
              <a:gd name="adj1" fmla="val 13164789"/>
              <a:gd name="adj2" fmla="val 18387382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FF1CFD52-3569-D692-2312-D311AD37959F}"/>
              </a:ext>
            </a:extLst>
          </p:cNvPr>
          <p:cNvSpPr/>
          <p:nvPr/>
        </p:nvSpPr>
        <p:spPr>
          <a:xfrm>
            <a:off x="7095002" y="2088012"/>
            <a:ext cx="1436915" cy="1063171"/>
          </a:xfrm>
          <a:prstGeom prst="flowChartDocument">
            <a:avLst/>
          </a:prstGeom>
          <a:solidFill>
            <a:srgbClr val="2B2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A81DDE-7A79-4BFA-4759-56A1E3639943}"/>
              </a:ext>
            </a:extLst>
          </p:cNvPr>
          <p:cNvSpPr txBox="1"/>
          <p:nvPr/>
        </p:nvSpPr>
        <p:spPr>
          <a:xfrm>
            <a:off x="7095001" y="2405372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Document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8B4567-F6E4-142D-2943-8A37BF4CC233}"/>
              </a:ext>
            </a:extLst>
          </p:cNvPr>
          <p:cNvSpPr txBox="1"/>
          <p:nvPr/>
        </p:nvSpPr>
        <p:spPr>
          <a:xfrm>
            <a:off x="8921320" y="1862863"/>
            <a:ext cx="2675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Raleway" pitchFamily="2" charset="0"/>
              </a:rPr>
              <a:t>Bentuk</a:t>
            </a:r>
            <a:r>
              <a:rPr lang="en-ID" sz="2000" dirty="0">
                <a:latin typeface="Raleway" pitchFamily="2" charset="0"/>
              </a:rPr>
              <a:t> flowchart </a:t>
            </a:r>
            <a:r>
              <a:rPr lang="en-ID" sz="2000" dirty="0" err="1">
                <a:latin typeface="Raleway" pitchFamily="2" charset="0"/>
              </a:rPr>
              <a:t>alir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berlian</a:t>
            </a:r>
            <a:r>
              <a:rPr lang="en-ID" sz="2000" dirty="0">
                <a:latin typeface="Raleway" pitchFamily="2" charset="0"/>
              </a:rPr>
              <a:t> yang </a:t>
            </a:r>
            <a:r>
              <a:rPr lang="en-ID" sz="2000" dirty="0" err="1">
                <a:latin typeface="Raleway" pitchFamily="2" charset="0"/>
              </a:rPr>
              <a:t>menunjukkan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percabangan</a:t>
            </a:r>
            <a:r>
              <a:rPr lang="en-ID" sz="2000" dirty="0">
                <a:latin typeface="Raleway" pitchFamily="2" charset="0"/>
              </a:rPr>
              <a:t> dan </a:t>
            </a:r>
            <a:r>
              <a:rPr lang="en-ID" sz="2000" dirty="0" err="1">
                <a:latin typeface="Raleway" pitchFamily="2" charset="0"/>
              </a:rPr>
              <a:t>situasi-situasi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berbeda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dalam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sebuah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aliran</a:t>
            </a:r>
            <a:r>
              <a:rPr lang="en-ID" sz="2000" dirty="0">
                <a:latin typeface="Raleway" pitchFamily="2" charset="0"/>
              </a:rPr>
              <a:t> proses.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0E07A3F-EC2E-5C65-EE61-7581B8791719}"/>
              </a:ext>
            </a:extLst>
          </p:cNvPr>
          <p:cNvSpPr/>
          <p:nvPr/>
        </p:nvSpPr>
        <p:spPr>
          <a:xfrm rot="21253279">
            <a:off x="8047336" y="2533346"/>
            <a:ext cx="1406687" cy="371218"/>
          </a:xfrm>
          <a:prstGeom prst="arc">
            <a:avLst>
              <a:gd name="adj1" fmla="val 14918144"/>
              <a:gd name="adj2" fmla="val 19183796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9ECADF-88AA-5C7D-ADBA-42685AE1758E}"/>
              </a:ext>
            </a:extLst>
          </p:cNvPr>
          <p:cNvSpPr/>
          <p:nvPr/>
        </p:nvSpPr>
        <p:spPr>
          <a:xfrm>
            <a:off x="7095000" y="5027561"/>
            <a:ext cx="1527491" cy="177791"/>
          </a:xfrm>
          <a:prstGeom prst="rightArrow">
            <a:avLst/>
          </a:prstGeom>
          <a:solidFill>
            <a:srgbClr val="2B2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647D95-5E77-DA02-2766-E1C701733AE8}"/>
              </a:ext>
            </a:extLst>
          </p:cNvPr>
          <p:cNvSpPr txBox="1"/>
          <p:nvPr/>
        </p:nvSpPr>
        <p:spPr>
          <a:xfrm>
            <a:off x="7185576" y="5578442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B2A75"/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Flow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10497A7-C07E-9BAC-261F-5F3B26E2C907}"/>
              </a:ext>
            </a:extLst>
          </p:cNvPr>
          <p:cNvSpPr/>
          <p:nvPr/>
        </p:nvSpPr>
        <p:spPr>
          <a:xfrm rot="16668334">
            <a:off x="7412065" y="5330201"/>
            <a:ext cx="1406687" cy="371218"/>
          </a:xfrm>
          <a:prstGeom prst="arc">
            <a:avLst>
              <a:gd name="adj1" fmla="val 14918144"/>
              <a:gd name="adj2" fmla="val 19183796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9A29F-9BE8-A4AE-7F91-078BDE8EF84F}"/>
              </a:ext>
            </a:extLst>
          </p:cNvPr>
          <p:cNvSpPr txBox="1"/>
          <p:nvPr/>
        </p:nvSpPr>
        <p:spPr>
          <a:xfrm>
            <a:off x="8973648" y="4555592"/>
            <a:ext cx="2675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>
                <a:latin typeface="Raleway" pitchFamily="2" charset="0"/>
              </a:rPr>
              <a:t>simbol yang menentukan arah alur dalam suatu sistem dan prosedur.</a:t>
            </a:r>
            <a:endParaRPr lang="en-ID" sz="2000" dirty="0">
              <a:latin typeface="Raleway" pitchFamily="2" charset="0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98D4747-FA21-926B-EADD-BE83DE91B639}"/>
              </a:ext>
            </a:extLst>
          </p:cNvPr>
          <p:cNvSpPr/>
          <p:nvPr/>
        </p:nvSpPr>
        <p:spPr>
          <a:xfrm rot="346721" flipV="1">
            <a:off x="8273623" y="4809151"/>
            <a:ext cx="1400049" cy="436819"/>
          </a:xfrm>
          <a:prstGeom prst="arc">
            <a:avLst>
              <a:gd name="adj1" fmla="val 13164789"/>
              <a:gd name="adj2" fmla="val 17103846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522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B1197-76B5-2439-BFBF-F47D2E80F6C5}"/>
              </a:ext>
            </a:extLst>
          </p:cNvPr>
          <p:cNvSpPr txBox="1"/>
          <p:nvPr/>
        </p:nvSpPr>
        <p:spPr>
          <a:xfrm>
            <a:off x="765326" y="5043364"/>
            <a:ext cx="523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Simbol-simbol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Flowchart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6EB5E3D-787C-406D-FF1E-8832D53DB241}"/>
              </a:ext>
            </a:extLst>
          </p:cNvPr>
          <p:cNvSpPr/>
          <p:nvPr/>
        </p:nvSpPr>
        <p:spPr>
          <a:xfrm rot="5400000">
            <a:off x="813453" y="2225842"/>
            <a:ext cx="1668379" cy="1764632"/>
          </a:xfrm>
          <a:prstGeom prst="homePlate">
            <a:avLst>
              <a:gd name="adj" fmla="val 25000"/>
            </a:avLst>
          </a:prstGeom>
          <a:solidFill>
            <a:srgbClr val="2B2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C1DFE7-A145-0E12-3BBA-F87B21555FA8}"/>
              </a:ext>
            </a:extLst>
          </p:cNvPr>
          <p:cNvSpPr txBox="1"/>
          <p:nvPr/>
        </p:nvSpPr>
        <p:spPr>
          <a:xfrm>
            <a:off x="765326" y="2654785"/>
            <a:ext cx="176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Off-page connector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1DC5FB-1DC9-891A-414D-D35F85DF3C0F}"/>
              </a:ext>
            </a:extLst>
          </p:cNvPr>
          <p:cNvSpPr txBox="1"/>
          <p:nvPr/>
        </p:nvSpPr>
        <p:spPr>
          <a:xfrm>
            <a:off x="3219266" y="2273968"/>
            <a:ext cx="3550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Raleway" pitchFamily="2" charset="0"/>
              </a:rPr>
              <a:t>sebuah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penghubung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alur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dalam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halaman</a:t>
            </a:r>
            <a:r>
              <a:rPr lang="en-ID" sz="2000" dirty="0">
                <a:latin typeface="Raleway" pitchFamily="2" charset="0"/>
              </a:rPr>
              <a:t> yang </a:t>
            </a:r>
            <a:r>
              <a:rPr lang="en-ID" sz="2000" dirty="0" err="1">
                <a:latin typeface="Raleway" pitchFamily="2" charset="0"/>
              </a:rPr>
              <a:t>berbeda</a:t>
            </a:r>
            <a:r>
              <a:rPr lang="en-ID" sz="2000" dirty="0">
                <a:latin typeface="Raleway" pitchFamily="2" charset="0"/>
              </a:rPr>
              <a:t>.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5E0ED9A3-0783-0ED2-D5E9-ACEDFC852FD5}"/>
              </a:ext>
            </a:extLst>
          </p:cNvPr>
          <p:cNvSpPr/>
          <p:nvPr/>
        </p:nvSpPr>
        <p:spPr>
          <a:xfrm rot="21253279">
            <a:off x="2003366" y="2667886"/>
            <a:ext cx="1742493" cy="620126"/>
          </a:xfrm>
          <a:prstGeom prst="arc">
            <a:avLst>
              <a:gd name="adj1" fmla="val 14918144"/>
              <a:gd name="adj2" fmla="val 19238417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C1B1364-7AF8-DCC6-0DD9-830B0CE6C8AC}"/>
              </a:ext>
            </a:extLst>
          </p:cNvPr>
          <p:cNvSpPr/>
          <p:nvPr/>
        </p:nvSpPr>
        <p:spPr>
          <a:xfrm>
            <a:off x="6095999" y="3221452"/>
            <a:ext cx="1629794" cy="1629794"/>
          </a:xfrm>
          <a:prstGeom prst="ellipse">
            <a:avLst/>
          </a:prstGeom>
          <a:solidFill>
            <a:srgbClr val="2B2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FE877D-63E6-E07B-BF65-9B8E4C973A97}"/>
              </a:ext>
            </a:extLst>
          </p:cNvPr>
          <p:cNvSpPr txBox="1"/>
          <p:nvPr/>
        </p:nvSpPr>
        <p:spPr>
          <a:xfrm>
            <a:off x="6028579" y="3681689"/>
            <a:ext cx="176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On-page connector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CF1472F5-1F40-1408-A9B7-EEB9C1789E3A}"/>
              </a:ext>
            </a:extLst>
          </p:cNvPr>
          <p:cNvSpPr/>
          <p:nvPr/>
        </p:nvSpPr>
        <p:spPr>
          <a:xfrm rot="20655644" flipV="1">
            <a:off x="7392340" y="3231384"/>
            <a:ext cx="1742493" cy="620126"/>
          </a:xfrm>
          <a:prstGeom prst="arc">
            <a:avLst>
              <a:gd name="adj1" fmla="val 13164789"/>
              <a:gd name="adj2" fmla="val 18387382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C99798-5E5B-8614-AF76-7E21A6A2C4D9}"/>
              </a:ext>
            </a:extLst>
          </p:cNvPr>
          <p:cNvSpPr txBox="1"/>
          <p:nvPr/>
        </p:nvSpPr>
        <p:spPr>
          <a:xfrm>
            <a:off x="8263586" y="2833561"/>
            <a:ext cx="3550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Raleway" pitchFamily="2" charset="0"/>
              </a:rPr>
              <a:t>simbol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penghubung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alur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dalam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halaman</a:t>
            </a:r>
            <a:r>
              <a:rPr lang="en-ID" sz="2000" dirty="0">
                <a:latin typeface="Raleway" pitchFamily="2" charset="0"/>
              </a:rPr>
              <a:t> yang </a:t>
            </a:r>
            <a:r>
              <a:rPr lang="en-ID" sz="2000" dirty="0" err="1">
                <a:latin typeface="Raleway" pitchFamily="2" charset="0"/>
              </a:rPr>
              <a:t>sama</a:t>
            </a:r>
            <a:r>
              <a:rPr lang="en-ID" sz="2000" dirty="0"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3630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74" y="5166415"/>
            <a:ext cx="726816" cy="8117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08C146D-9500-D993-B0F8-AF4A521526A2}"/>
              </a:ext>
            </a:extLst>
          </p:cNvPr>
          <p:cNvSpPr txBox="1"/>
          <p:nvPr/>
        </p:nvSpPr>
        <p:spPr>
          <a:xfrm>
            <a:off x="5239774" y="1543234"/>
            <a:ext cx="2709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Kesimpulan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1" y="5263980"/>
            <a:ext cx="1225103" cy="616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908369-1AA8-7F9C-F5FF-77AFA2405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134" y="1543234"/>
            <a:ext cx="3096126" cy="3096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C6025B-5EE6-DF97-F181-901EBE7E221D}"/>
              </a:ext>
            </a:extLst>
          </p:cNvPr>
          <p:cNvSpPr txBox="1"/>
          <p:nvPr/>
        </p:nvSpPr>
        <p:spPr>
          <a:xfrm>
            <a:off x="5239774" y="2375716"/>
            <a:ext cx="4578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Raleway" pitchFamily="2" charset="0"/>
              </a:rPr>
              <a:t>Jadi, flowchart </a:t>
            </a:r>
            <a:r>
              <a:rPr lang="en-ID" sz="2400" dirty="0" err="1">
                <a:latin typeface="Raleway" pitchFamily="2" charset="0"/>
              </a:rPr>
              <a:t>adalah</a:t>
            </a:r>
            <a:r>
              <a:rPr lang="en-ID" sz="2400" dirty="0">
                <a:latin typeface="Raleway" pitchFamily="2" charset="0"/>
              </a:rPr>
              <a:t> diagram yang </a:t>
            </a:r>
            <a:r>
              <a:rPr lang="en-ID" sz="2400" dirty="0" err="1">
                <a:latin typeface="Raleway" pitchFamily="2" charset="0"/>
              </a:rPr>
              <a:t>menggambarkan</a:t>
            </a:r>
            <a:r>
              <a:rPr lang="en-ID" sz="2400" dirty="0">
                <a:latin typeface="Raleway" pitchFamily="2" charset="0"/>
              </a:rPr>
              <a:t> </a:t>
            </a:r>
            <a:r>
              <a:rPr lang="en-ID" sz="2400" dirty="0" err="1">
                <a:latin typeface="Raleway" pitchFamily="2" charset="0"/>
              </a:rPr>
              <a:t>suatu</a:t>
            </a:r>
            <a:r>
              <a:rPr lang="en-ID" sz="2400" dirty="0">
                <a:latin typeface="Raleway" pitchFamily="2" charset="0"/>
              </a:rPr>
              <a:t> proses, </a:t>
            </a:r>
            <a:r>
              <a:rPr lang="en-ID" sz="2400" dirty="0" err="1">
                <a:latin typeface="Raleway" pitchFamily="2" charset="0"/>
              </a:rPr>
              <a:t>sistem</a:t>
            </a:r>
            <a:r>
              <a:rPr lang="en-ID" sz="2400" dirty="0">
                <a:latin typeface="Raleway" pitchFamily="2" charset="0"/>
              </a:rPr>
              <a:t>, </a:t>
            </a:r>
            <a:r>
              <a:rPr lang="en-ID" sz="2400" dirty="0" err="1">
                <a:latin typeface="Raleway" pitchFamily="2" charset="0"/>
              </a:rPr>
              <a:t>atau</a:t>
            </a:r>
            <a:r>
              <a:rPr lang="en-ID" sz="2400" dirty="0">
                <a:latin typeface="Raleway" pitchFamily="2" charset="0"/>
              </a:rPr>
              <a:t> </a:t>
            </a:r>
            <a:r>
              <a:rPr lang="en-ID" sz="2400" dirty="0" err="1">
                <a:latin typeface="Raleway" pitchFamily="2" charset="0"/>
              </a:rPr>
              <a:t>algoritma</a:t>
            </a:r>
            <a:r>
              <a:rPr lang="en-ID" sz="2400" dirty="0">
                <a:latin typeface="Raleway" pitchFamily="2" charset="0"/>
              </a:rPr>
              <a:t> di </a:t>
            </a:r>
            <a:r>
              <a:rPr lang="en-ID" sz="2400" dirty="0" err="1">
                <a:latin typeface="Raleway" pitchFamily="2" charset="0"/>
              </a:rPr>
              <a:t>sebuah</a:t>
            </a:r>
            <a:r>
              <a:rPr lang="en-ID" sz="2400" dirty="0">
                <a:latin typeface="Raleway" pitchFamily="2" charset="0"/>
              </a:rPr>
              <a:t> </a:t>
            </a:r>
            <a:r>
              <a:rPr lang="en-ID" sz="2400" dirty="0" err="1">
                <a:latin typeface="Raleway" pitchFamily="2" charset="0"/>
              </a:rPr>
              <a:t>jaringan</a:t>
            </a:r>
            <a:r>
              <a:rPr lang="en-ID" sz="2400" dirty="0">
                <a:latin typeface="Raleway" pitchFamily="2" charset="0"/>
              </a:rPr>
              <a:t> dan </a:t>
            </a:r>
            <a:r>
              <a:rPr lang="en-ID" sz="2400" dirty="0" err="1">
                <a:latin typeface="Raleway" pitchFamily="2" charset="0"/>
              </a:rPr>
              <a:t>komputer</a:t>
            </a:r>
            <a:r>
              <a:rPr lang="en-ID" sz="2400" dirty="0">
                <a:latin typeface="Raleway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A3827-23C7-0466-E0D1-5CB6077E37CC}"/>
              </a:ext>
            </a:extLst>
          </p:cNvPr>
          <p:cNvCxnSpPr/>
          <p:nvPr/>
        </p:nvCxnSpPr>
        <p:spPr>
          <a:xfrm>
            <a:off x="6096000" y="5308600"/>
            <a:ext cx="0" cy="482600"/>
          </a:xfrm>
          <a:prstGeom prst="line">
            <a:avLst/>
          </a:prstGeom>
          <a:ln>
            <a:solidFill>
              <a:srgbClr val="2B2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6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5542791"/>
            <a:ext cx="726816" cy="8117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08C146D-9500-D993-B0F8-AF4A521526A2}"/>
              </a:ext>
            </a:extLst>
          </p:cNvPr>
          <p:cNvSpPr txBox="1"/>
          <p:nvPr/>
        </p:nvSpPr>
        <p:spPr>
          <a:xfrm>
            <a:off x="4333456" y="3136610"/>
            <a:ext cx="2709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Apa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itu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UML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5640354"/>
            <a:ext cx="1225103" cy="616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9DAACD-5EA0-85D8-DC2F-54C60BC66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485" y="2513213"/>
            <a:ext cx="2416343" cy="24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5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529ACA-4AE1-BC0E-DAC0-BC9A27651DB0}"/>
              </a:ext>
            </a:extLst>
          </p:cNvPr>
          <p:cNvSpPr txBox="1"/>
          <p:nvPr/>
        </p:nvSpPr>
        <p:spPr>
          <a:xfrm>
            <a:off x="1492143" y="1981579"/>
            <a:ext cx="2709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UML </a:t>
            </a:r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EF6E3-C8B1-8172-0900-56750650A2FA}"/>
              </a:ext>
            </a:extLst>
          </p:cNvPr>
          <p:cNvSpPr txBox="1"/>
          <p:nvPr/>
        </p:nvSpPr>
        <p:spPr>
          <a:xfrm>
            <a:off x="4024709" y="1981578"/>
            <a:ext cx="352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F1893-AE28-6C55-169C-659D83173F5A}"/>
              </a:ext>
            </a:extLst>
          </p:cNvPr>
          <p:cNvSpPr txBox="1"/>
          <p:nvPr/>
        </p:nvSpPr>
        <p:spPr>
          <a:xfrm>
            <a:off x="1492142" y="2991855"/>
            <a:ext cx="667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Raleway Light" pitchFamily="2" charset="0"/>
              </a:rPr>
              <a:t>Unified </a:t>
            </a:r>
            <a:r>
              <a:rPr lang="en-ID" sz="2400" dirty="0" err="1">
                <a:latin typeface="Raleway Light" pitchFamily="2" charset="0"/>
              </a:rPr>
              <a:t>Modeling</a:t>
            </a:r>
            <a:r>
              <a:rPr lang="en-ID" sz="2400" dirty="0">
                <a:latin typeface="Raleway Light" pitchFamily="2" charset="0"/>
              </a:rPr>
              <a:t> Language, </a:t>
            </a:r>
            <a:r>
              <a:rPr lang="en-ID" sz="2400" dirty="0" err="1">
                <a:latin typeface="Raleway Light" pitchFamily="2" charset="0"/>
              </a:rPr>
              <a:t>bahasa</a:t>
            </a:r>
            <a:r>
              <a:rPr lang="en-ID" sz="2400" dirty="0">
                <a:latin typeface="Raleway Light" pitchFamily="2" charset="0"/>
              </a:rPr>
              <a:t> </a:t>
            </a:r>
            <a:r>
              <a:rPr lang="en-ID" sz="2400" dirty="0" err="1">
                <a:latin typeface="Raleway Light" pitchFamily="2" charset="0"/>
              </a:rPr>
              <a:t>spesifikasi</a:t>
            </a:r>
            <a:r>
              <a:rPr lang="en-ID" sz="2400" dirty="0">
                <a:latin typeface="Raleway Light" pitchFamily="2" charset="0"/>
              </a:rPr>
              <a:t> </a:t>
            </a:r>
            <a:r>
              <a:rPr lang="en-ID" sz="2400" dirty="0" err="1">
                <a:latin typeface="Raleway Light" pitchFamily="2" charset="0"/>
              </a:rPr>
              <a:t>standar</a:t>
            </a:r>
            <a:r>
              <a:rPr lang="en-ID" sz="2400" dirty="0">
                <a:latin typeface="Raleway Light" pitchFamily="2" charset="0"/>
              </a:rPr>
              <a:t> </a:t>
            </a:r>
            <a:r>
              <a:rPr lang="en-ID" sz="2400" dirty="0" err="1">
                <a:latin typeface="Raleway Light" pitchFamily="2" charset="0"/>
              </a:rPr>
              <a:t>untuk</a:t>
            </a:r>
            <a:r>
              <a:rPr lang="en-ID" sz="2400" dirty="0">
                <a:latin typeface="Raleway Light" pitchFamily="2" charset="0"/>
              </a:rPr>
              <a:t> </a:t>
            </a:r>
            <a:r>
              <a:rPr lang="en-ID" sz="2400" dirty="0" err="1">
                <a:latin typeface="Raleway Light" pitchFamily="2" charset="0"/>
              </a:rPr>
              <a:t>mendokumentasikan</a:t>
            </a:r>
            <a:r>
              <a:rPr lang="en-ID" sz="2400" dirty="0">
                <a:latin typeface="Raleway Light" pitchFamily="2" charset="0"/>
              </a:rPr>
              <a:t>, </a:t>
            </a:r>
            <a:r>
              <a:rPr lang="en-ID" sz="2400" dirty="0" err="1">
                <a:latin typeface="Raleway Light" pitchFamily="2" charset="0"/>
              </a:rPr>
              <a:t>menspesifikasikan</a:t>
            </a:r>
            <a:r>
              <a:rPr lang="en-ID" sz="2400" dirty="0">
                <a:latin typeface="Raleway Light" pitchFamily="2" charset="0"/>
              </a:rPr>
              <a:t>, dan </a:t>
            </a:r>
            <a:r>
              <a:rPr lang="en-ID" sz="2400" dirty="0" err="1">
                <a:latin typeface="Raleway Light" pitchFamily="2" charset="0"/>
              </a:rPr>
              <a:t>membangun</a:t>
            </a:r>
            <a:r>
              <a:rPr lang="en-ID" sz="2400" dirty="0">
                <a:latin typeface="Raleway Light" pitchFamily="2" charset="0"/>
              </a:rPr>
              <a:t> </a:t>
            </a:r>
            <a:r>
              <a:rPr lang="en-ID" sz="2400" dirty="0" err="1">
                <a:latin typeface="Raleway Light" pitchFamily="2" charset="0"/>
              </a:rPr>
              <a:t>sistem</a:t>
            </a:r>
            <a:r>
              <a:rPr lang="en-ID" sz="2400" dirty="0">
                <a:latin typeface="Raleway Light" pitchFamily="2" charset="0"/>
              </a:rPr>
              <a:t> </a:t>
            </a:r>
            <a:r>
              <a:rPr lang="en-ID" sz="2400" dirty="0" err="1">
                <a:latin typeface="Raleway Light" pitchFamily="2" charset="0"/>
              </a:rPr>
              <a:t>perangkat</a:t>
            </a:r>
            <a:r>
              <a:rPr lang="en-ID" sz="2400" dirty="0">
                <a:latin typeface="Raleway Light" pitchFamily="2" charset="0"/>
              </a:rPr>
              <a:t> </a:t>
            </a:r>
            <a:r>
              <a:rPr lang="en-ID" sz="2400" dirty="0" err="1">
                <a:latin typeface="Raleway Light" pitchFamily="2" charset="0"/>
              </a:rPr>
              <a:t>lunak</a:t>
            </a:r>
            <a:endParaRPr lang="en-ID" sz="2400" dirty="0">
              <a:latin typeface="Raleway Ligh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78D2E-E5B7-B37B-041F-C4741FAFB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30" y="2342922"/>
            <a:ext cx="2867526" cy="28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5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FEF6E3-C8B1-8172-0900-56750650A2FA}"/>
              </a:ext>
            </a:extLst>
          </p:cNvPr>
          <p:cNvSpPr txBox="1"/>
          <p:nvPr/>
        </p:nvSpPr>
        <p:spPr>
          <a:xfrm>
            <a:off x="1492142" y="2407080"/>
            <a:ext cx="352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F1893-AE28-6C55-169C-659D83173F5A}"/>
              </a:ext>
            </a:extLst>
          </p:cNvPr>
          <p:cNvSpPr txBox="1"/>
          <p:nvPr/>
        </p:nvSpPr>
        <p:spPr>
          <a:xfrm>
            <a:off x="2197993" y="3637318"/>
            <a:ext cx="495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P</a:t>
            </a:r>
            <a:r>
              <a:rPr lang="en-ID" sz="2400" dirty="0" err="1">
                <a:latin typeface="Raleway" pitchFamily="2" charset="0"/>
              </a:rPr>
              <a:t>endapat</a:t>
            </a:r>
            <a:r>
              <a:rPr lang="en-ID" sz="2400" dirty="0">
                <a:latin typeface="Raleway" pitchFamily="2" charset="0"/>
              </a:rPr>
              <a:t> UML </a:t>
            </a:r>
            <a:r>
              <a:rPr lang="en-ID" sz="2400" dirty="0" err="1">
                <a:latin typeface="Raleway" pitchFamily="2" charset="0"/>
              </a:rPr>
              <a:t>menurut</a:t>
            </a:r>
            <a:r>
              <a:rPr lang="en-ID" sz="2400" dirty="0">
                <a:latin typeface="Raleway" pitchFamily="2" charset="0"/>
              </a:rPr>
              <a:t> para </a:t>
            </a:r>
            <a:r>
              <a:rPr lang="en-ID" sz="2400" dirty="0" err="1">
                <a:latin typeface="Raleway" pitchFamily="2" charset="0"/>
              </a:rPr>
              <a:t>ahli</a:t>
            </a:r>
            <a:endParaRPr lang="en-ID" sz="2400" dirty="0">
              <a:latin typeface="Raleway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A952F-0349-B500-1E24-0A8A850B2A3F}"/>
              </a:ext>
            </a:extLst>
          </p:cNvPr>
          <p:cNvSpPr txBox="1"/>
          <p:nvPr/>
        </p:nvSpPr>
        <p:spPr>
          <a:xfrm>
            <a:off x="2911868" y="1806915"/>
            <a:ext cx="5983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>
                <a:latin typeface="Raleway" pitchFamily="2" charset="0"/>
              </a:rPr>
              <a:t>UML diciptakan oleh Object Management Group dengan versi awal 1.0 pada bulan Januari 1997.</a:t>
            </a:r>
            <a:endParaRPr lang="en-ID" sz="2400" dirty="0">
              <a:latin typeface="Raleway" pitchFamily="2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A677038F-893F-B477-4A19-94359AE9D418}"/>
              </a:ext>
            </a:extLst>
          </p:cNvPr>
          <p:cNvSpPr/>
          <p:nvPr/>
        </p:nvSpPr>
        <p:spPr>
          <a:xfrm rot="17772222">
            <a:off x="1926623" y="2082403"/>
            <a:ext cx="1058779" cy="1234127"/>
          </a:xfrm>
          <a:prstGeom prst="arc">
            <a:avLst/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F8F77DC-F089-73F0-4F61-AFED182F2AE9}"/>
              </a:ext>
            </a:extLst>
          </p:cNvPr>
          <p:cNvSpPr/>
          <p:nvPr/>
        </p:nvSpPr>
        <p:spPr>
          <a:xfrm rot="21342052">
            <a:off x="1492141" y="2846256"/>
            <a:ext cx="1058779" cy="1234127"/>
          </a:xfrm>
          <a:prstGeom prst="arc">
            <a:avLst/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8EE3F-029F-1DF2-C217-D97545ACD068}"/>
              </a:ext>
            </a:extLst>
          </p:cNvPr>
          <p:cNvSpPr txBox="1"/>
          <p:nvPr/>
        </p:nvSpPr>
        <p:spPr>
          <a:xfrm>
            <a:off x="2456013" y="4519559"/>
            <a:ext cx="36399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>
                <a:latin typeface="Raleway" pitchFamily="2" charset="0"/>
              </a:rPr>
              <a:t>Menurut</a:t>
            </a:r>
            <a:r>
              <a:rPr lang="en-ID" sz="2000" b="1" dirty="0">
                <a:latin typeface="Raleway" pitchFamily="2" charset="0"/>
              </a:rPr>
              <a:t> </a:t>
            </a:r>
            <a:r>
              <a:rPr lang="en-ID" sz="2000" b="1" dirty="0" err="1">
                <a:latin typeface="Raleway" pitchFamily="2" charset="0"/>
              </a:rPr>
              <a:t>Booch</a:t>
            </a:r>
            <a:r>
              <a:rPr lang="en-ID" sz="2000" b="1" dirty="0">
                <a:latin typeface="Raleway" pitchFamily="2" charset="0"/>
              </a:rPr>
              <a:t> (2005:7), </a:t>
            </a:r>
            <a:r>
              <a:rPr lang="en-ID" sz="2000" dirty="0">
                <a:latin typeface="Raleway" pitchFamily="2" charset="0"/>
              </a:rPr>
              <a:t>UML </a:t>
            </a:r>
            <a:r>
              <a:rPr lang="en-ID" sz="2000" dirty="0" err="1">
                <a:latin typeface="Raleway" pitchFamily="2" charset="0"/>
              </a:rPr>
              <a:t>merupakan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bahasa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standar</a:t>
            </a:r>
            <a:r>
              <a:rPr lang="en-ID" sz="2000" dirty="0">
                <a:latin typeface="Raleway" pitchFamily="2" charset="0"/>
              </a:rPr>
              <a:t> yang </a:t>
            </a:r>
            <a:r>
              <a:rPr lang="en-ID" sz="2000" dirty="0" err="1">
                <a:latin typeface="Raleway" pitchFamily="2" charset="0"/>
              </a:rPr>
              <a:t>digunakan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dalam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perancangan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sebuah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sistem</a:t>
            </a:r>
            <a:r>
              <a:rPr lang="en-ID" sz="2000" dirty="0">
                <a:latin typeface="Raleway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48353-24AC-48A9-2BD6-9754D0AB1379}"/>
              </a:ext>
            </a:extLst>
          </p:cNvPr>
          <p:cNvSpPr txBox="1"/>
          <p:nvPr/>
        </p:nvSpPr>
        <p:spPr>
          <a:xfrm>
            <a:off x="6984580" y="4519558"/>
            <a:ext cx="41646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>
                <a:latin typeface="Raleway" pitchFamily="2" charset="0"/>
              </a:rPr>
              <a:t>Menurut</a:t>
            </a:r>
            <a:r>
              <a:rPr lang="en-ID" sz="2000" b="1" dirty="0">
                <a:latin typeface="Raleway" pitchFamily="2" charset="0"/>
              </a:rPr>
              <a:t> </a:t>
            </a:r>
            <a:r>
              <a:rPr lang="en-ID" sz="2000" b="1" dirty="0" err="1">
                <a:latin typeface="Raleway" pitchFamily="2" charset="0"/>
              </a:rPr>
              <a:t>Herlawati</a:t>
            </a:r>
            <a:r>
              <a:rPr lang="en-ID" sz="2000" b="1" dirty="0">
                <a:latin typeface="Raleway" pitchFamily="2" charset="0"/>
              </a:rPr>
              <a:t> (2011:10), </a:t>
            </a:r>
            <a:r>
              <a:rPr lang="en-ID" sz="2000" dirty="0">
                <a:latin typeface="Raleway" pitchFamily="2" charset="0"/>
              </a:rPr>
              <a:t>UML </a:t>
            </a:r>
            <a:r>
              <a:rPr lang="en-ID" sz="2000" dirty="0" err="1">
                <a:latin typeface="Raleway" pitchFamily="2" charset="0"/>
              </a:rPr>
              <a:t>merupakan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kumpulan</a:t>
            </a:r>
            <a:r>
              <a:rPr lang="en-ID" sz="2000" dirty="0">
                <a:latin typeface="Raleway" pitchFamily="2" charset="0"/>
              </a:rPr>
              <a:t> diagram yang </a:t>
            </a:r>
            <a:r>
              <a:rPr lang="en-ID" sz="2000" dirty="0" err="1">
                <a:latin typeface="Raleway" pitchFamily="2" charset="0"/>
              </a:rPr>
              <a:t>terdiri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dari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sembilan</a:t>
            </a:r>
            <a:r>
              <a:rPr lang="en-ID" sz="2000" dirty="0">
                <a:latin typeface="Raleway" pitchFamily="2" charset="0"/>
              </a:rPr>
              <a:t> diagram </a:t>
            </a:r>
            <a:r>
              <a:rPr lang="en-ID" sz="2000" dirty="0" err="1">
                <a:latin typeface="Raleway" pitchFamily="2" charset="0"/>
              </a:rPr>
              <a:t>atau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delapan</a:t>
            </a:r>
            <a:r>
              <a:rPr lang="en-ID" sz="2000" dirty="0">
                <a:latin typeface="Raleway" pitchFamily="2" charset="0"/>
              </a:rPr>
              <a:t> diagram.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C08A523-E30F-58E6-5D92-51EBF0992137}"/>
              </a:ext>
            </a:extLst>
          </p:cNvPr>
          <p:cNvSpPr/>
          <p:nvPr/>
        </p:nvSpPr>
        <p:spPr>
          <a:xfrm rot="20774296" flipH="1">
            <a:off x="3684860" y="4184562"/>
            <a:ext cx="1058779" cy="1234127"/>
          </a:xfrm>
          <a:prstGeom prst="arc">
            <a:avLst>
              <a:gd name="adj1" fmla="val 16200000"/>
              <a:gd name="adj2" fmla="val 18888320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A016049-256B-F7CF-E808-A663B5CEAA44}"/>
              </a:ext>
            </a:extLst>
          </p:cNvPr>
          <p:cNvSpPr/>
          <p:nvPr/>
        </p:nvSpPr>
        <p:spPr>
          <a:xfrm rot="825704">
            <a:off x="6585947" y="4111993"/>
            <a:ext cx="1058779" cy="1234127"/>
          </a:xfrm>
          <a:prstGeom prst="arc">
            <a:avLst>
              <a:gd name="adj1" fmla="val 16200000"/>
              <a:gd name="adj2" fmla="val 18888320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760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5542791"/>
            <a:ext cx="726816" cy="8117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08C146D-9500-D993-B0F8-AF4A521526A2}"/>
              </a:ext>
            </a:extLst>
          </p:cNvPr>
          <p:cNvSpPr txBox="1"/>
          <p:nvPr/>
        </p:nvSpPr>
        <p:spPr>
          <a:xfrm>
            <a:off x="5457843" y="2890389"/>
            <a:ext cx="2709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Tujuan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Fungsi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UML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5640354"/>
            <a:ext cx="1225103" cy="616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C9B66F-1DE8-C9FD-E30F-0AF6C3554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042" y="2227845"/>
            <a:ext cx="2402305" cy="24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5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E21854-90B0-2014-943F-5DB497F95C67}"/>
              </a:ext>
            </a:extLst>
          </p:cNvPr>
          <p:cNvSpPr txBox="1"/>
          <p:nvPr/>
        </p:nvSpPr>
        <p:spPr>
          <a:xfrm>
            <a:off x="1045905" y="1754662"/>
            <a:ext cx="433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Tujuan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Fungsi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UML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AE2110-2653-A1D6-7E81-496190B1E4DA}"/>
              </a:ext>
            </a:extLst>
          </p:cNvPr>
          <p:cNvSpPr txBox="1"/>
          <p:nvPr/>
        </p:nvSpPr>
        <p:spPr>
          <a:xfrm>
            <a:off x="1128735" y="2921147"/>
            <a:ext cx="45789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200" b="1" dirty="0">
                <a:latin typeface="Raleway" pitchFamily="2" charset="0"/>
              </a:rPr>
              <a:t>1</a:t>
            </a:r>
            <a:r>
              <a:rPr lang="en-ID" sz="2200" dirty="0">
                <a:latin typeface="Raleway" pitchFamily="2" charset="0"/>
              </a:rPr>
              <a:t>. </a:t>
            </a:r>
            <a:r>
              <a:rPr lang="en-ID" sz="2200" dirty="0" err="1">
                <a:latin typeface="Raleway" pitchFamily="2" charset="0"/>
              </a:rPr>
              <a:t>Memungkinkan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untuk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menyatukan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praktek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terbaik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dalam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suatu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pemodelan</a:t>
            </a:r>
            <a:r>
              <a:rPr lang="en-ID" sz="2200" dirty="0">
                <a:latin typeface="Raleway" pitchFamily="2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01447-51BF-B16E-103F-EAFBE2B8E9C1}"/>
              </a:ext>
            </a:extLst>
          </p:cNvPr>
          <p:cNvSpPr txBox="1"/>
          <p:nvPr/>
        </p:nvSpPr>
        <p:spPr>
          <a:xfrm>
            <a:off x="1874693" y="4581505"/>
            <a:ext cx="45789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200" b="1" dirty="0">
                <a:latin typeface="Raleway" pitchFamily="2" charset="0"/>
              </a:rPr>
              <a:t>2</a:t>
            </a:r>
            <a:r>
              <a:rPr lang="en-ID" sz="2200" dirty="0">
                <a:latin typeface="Raleway" pitchFamily="2" charset="0"/>
              </a:rPr>
              <a:t>. </a:t>
            </a:r>
            <a:r>
              <a:rPr lang="en-ID" sz="2200" dirty="0" err="1">
                <a:latin typeface="Raleway" pitchFamily="2" charset="0"/>
              </a:rPr>
              <a:t>Dapat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dimanfaatkan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sebagai</a:t>
            </a:r>
            <a:r>
              <a:rPr lang="en-ID" sz="2200" dirty="0">
                <a:latin typeface="Raleway" pitchFamily="2" charset="0"/>
              </a:rPr>
              <a:t> blue print, </a:t>
            </a:r>
            <a:r>
              <a:rPr lang="en-ID" sz="2200" dirty="0" err="1">
                <a:latin typeface="Raleway" pitchFamily="2" charset="0"/>
              </a:rPr>
              <a:t>karena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pemodelan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ini</a:t>
            </a:r>
            <a:r>
              <a:rPr lang="en-ID" sz="2200" dirty="0">
                <a:latin typeface="Raleway" pitchFamily="2" charset="0"/>
              </a:rPr>
              <a:t> sangat </a:t>
            </a:r>
            <a:r>
              <a:rPr lang="en-ID" sz="2200" dirty="0" err="1">
                <a:latin typeface="Raleway" pitchFamily="2" charset="0"/>
              </a:rPr>
              <a:t>rinci</a:t>
            </a:r>
            <a:r>
              <a:rPr lang="en-ID" sz="2200" dirty="0">
                <a:latin typeface="Raleway" pitchFamily="2" charset="0"/>
              </a:rPr>
              <a:t> dan </a:t>
            </a:r>
            <a:r>
              <a:rPr lang="en-ID" sz="2200" dirty="0" err="1">
                <a:latin typeface="Raleway" pitchFamily="2" charset="0"/>
              </a:rPr>
              <a:t>tertata</a:t>
            </a:r>
            <a:r>
              <a:rPr lang="en-ID" sz="2200" dirty="0">
                <a:latin typeface="Raleway" pitchFamily="2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5A2EE-7378-BA63-676C-1930D11E2A5E}"/>
              </a:ext>
            </a:extLst>
          </p:cNvPr>
          <p:cNvSpPr txBox="1"/>
          <p:nvPr/>
        </p:nvSpPr>
        <p:spPr>
          <a:xfrm>
            <a:off x="5381967" y="2921147"/>
            <a:ext cx="457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200" b="1" dirty="0">
                <a:latin typeface="Raleway" pitchFamily="2" charset="0"/>
              </a:rPr>
              <a:t>3</a:t>
            </a:r>
            <a:r>
              <a:rPr lang="sv-SE" sz="2200" dirty="0">
                <a:latin typeface="Raleway" pitchFamily="2" charset="0"/>
              </a:rPr>
              <a:t>. Mampu menghasilkan model yang sangat baik,</a:t>
            </a:r>
            <a:endParaRPr lang="en-ID" sz="2200" dirty="0">
              <a:latin typeface="Raleway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72492-BE65-3AE3-7C76-4F2F01CCC285}"/>
              </a:ext>
            </a:extLst>
          </p:cNvPr>
          <p:cNvSpPr txBox="1"/>
          <p:nvPr/>
        </p:nvSpPr>
        <p:spPr>
          <a:xfrm>
            <a:off x="6673356" y="4581505"/>
            <a:ext cx="457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200" b="1" dirty="0">
                <a:latin typeface="Raleway" pitchFamily="2" charset="0"/>
              </a:rPr>
              <a:t>4</a:t>
            </a:r>
            <a:r>
              <a:rPr lang="en-ID" sz="2200" dirty="0">
                <a:latin typeface="Raleway" pitchFamily="2" charset="0"/>
              </a:rPr>
              <a:t>. Mampu </a:t>
            </a:r>
            <a:r>
              <a:rPr lang="en-ID" sz="2200" dirty="0" err="1">
                <a:latin typeface="Raleway" pitchFamily="2" charset="0"/>
              </a:rPr>
              <a:t>memberikan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bahasa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pemodelan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secara</a:t>
            </a:r>
            <a:r>
              <a:rPr lang="en-ID" sz="2200" dirty="0">
                <a:latin typeface="Raleway" pitchFamily="2" charset="0"/>
              </a:rPr>
              <a:t> visual </a:t>
            </a:r>
            <a:r>
              <a:rPr lang="en-ID" sz="2200" dirty="0" err="1">
                <a:latin typeface="Raleway" pitchFamily="2" charset="0"/>
              </a:rPr>
              <a:t>kepada</a:t>
            </a:r>
            <a:r>
              <a:rPr lang="en-ID" sz="2200" dirty="0">
                <a:latin typeface="Raleway" pitchFamily="2" charset="0"/>
              </a:rPr>
              <a:t> user </a:t>
            </a:r>
            <a:r>
              <a:rPr lang="en-ID" sz="2200" dirty="0" err="1">
                <a:latin typeface="Raleway" pitchFamily="2" charset="0"/>
              </a:rPr>
              <a:t>dengan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berbagai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bahasa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pemograman</a:t>
            </a:r>
            <a:r>
              <a:rPr lang="en-ID" sz="2200" dirty="0">
                <a:latin typeface="Raleway" pitchFamily="2" charset="0"/>
              </a:rPr>
              <a:t> yang </a:t>
            </a:r>
            <a:r>
              <a:rPr lang="en-ID" sz="2200" dirty="0" err="1">
                <a:latin typeface="Raleway" pitchFamily="2" charset="0"/>
              </a:rPr>
              <a:t>digunakan</a:t>
            </a:r>
            <a:r>
              <a:rPr lang="en-ID" sz="2200" dirty="0">
                <a:latin typeface="Raleway" pitchFamily="2" charset="0"/>
              </a:rPr>
              <a:t>.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057CFDE0-B73C-CDFD-EF7D-B025D72BBC17}"/>
              </a:ext>
            </a:extLst>
          </p:cNvPr>
          <p:cNvSpPr/>
          <p:nvPr/>
        </p:nvSpPr>
        <p:spPr>
          <a:xfrm rot="18262257" flipH="1">
            <a:off x="487072" y="2462193"/>
            <a:ext cx="1389876" cy="727786"/>
          </a:xfrm>
          <a:prstGeom prst="arc">
            <a:avLst>
              <a:gd name="adj1" fmla="val 13808476"/>
              <a:gd name="adj2" fmla="val 1236226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372B81D-24C0-4C0F-6CD1-2E563DADA5DE}"/>
              </a:ext>
            </a:extLst>
          </p:cNvPr>
          <p:cNvSpPr/>
          <p:nvPr/>
        </p:nvSpPr>
        <p:spPr>
          <a:xfrm rot="11848312" flipH="1">
            <a:off x="335001" y="1882607"/>
            <a:ext cx="4309509" cy="3445031"/>
          </a:xfrm>
          <a:prstGeom prst="arc">
            <a:avLst>
              <a:gd name="adj1" fmla="val 9548536"/>
              <a:gd name="adj2" fmla="val 15603537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D00C85F-C251-542D-E27B-F5E142337EBB}"/>
              </a:ext>
            </a:extLst>
          </p:cNvPr>
          <p:cNvSpPr/>
          <p:nvPr/>
        </p:nvSpPr>
        <p:spPr>
          <a:xfrm rot="8818029">
            <a:off x="2288690" y="2064668"/>
            <a:ext cx="4309509" cy="3445031"/>
          </a:xfrm>
          <a:prstGeom prst="arc">
            <a:avLst>
              <a:gd name="adj1" fmla="val 9347911"/>
              <a:gd name="adj2" fmla="val 11107278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A070623C-FF51-7ED2-0C47-A17C28B94BA8}"/>
              </a:ext>
            </a:extLst>
          </p:cNvPr>
          <p:cNvSpPr/>
          <p:nvPr/>
        </p:nvSpPr>
        <p:spPr>
          <a:xfrm rot="3201654" flipH="1">
            <a:off x="4031373" y="2872573"/>
            <a:ext cx="3259484" cy="970190"/>
          </a:xfrm>
          <a:prstGeom prst="arc">
            <a:avLst>
              <a:gd name="adj1" fmla="val 760686"/>
              <a:gd name="adj2" fmla="val 10441201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841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5542791"/>
            <a:ext cx="726816" cy="8117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08C146D-9500-D993-B0F8-AF4A521526A2}"/>
              </a:ext>
            </a:extLst>
          </p:cNvPr>
          <p:cNvSpPr txBox="1"/>
          <p:nvPr/>
        </p:nvSpPr>
        <p:spPr>
          <a:xfrm>
            <a:off x="3982616" y="2844224"/>
            <a:ext cx="4226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Apa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itu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Flowchart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5640354"/>
            <a:ext cx="1225103" cy="616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75E104-8A01-0232-B179-67BD54447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2152840"/>
            <a:ext cx="2552318" cy="25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78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5542791"/>
            <a:ext cx="726816" cy="8117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08C146D-9500-D993-B0F8-AF4A521526A2}"/>
              </a:ext>
            </a:extLst>
          </p:cNvPr>
          <p:cNvSpPr txBox="1"/>
          <p:nvPr/>
        </p:nvSpPr>
        <p:spPr>
          <a:xfrm>
            <a:off x="4006179" y="2890391"/>
            <a:ext cx="3144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Jenis-jenis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diagram UML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5640354"/>
            <a:ext cx="1225103" cy="616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8E58C9-D86B-75BB-92EE-3784532E1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208" y="20955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60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12A1C-DFF6-12FD-553D-B4C6E2779897}"/>
              </a:ext>
            </a:extLst>
          </p:cNvPr>
          <p:cNvSpPr txBox="1"/>
          <p:nvPr/>
        </p:nvSpPr>
        <p:spPr>
          <a:xfrm>
            <a:off x="3601283" y="1191807"/>
            <a:ext cx="4989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Jenis-jenis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diagram UML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F764A-FDF9-E590-A674-95108AA696B4}"/>
              </a:ext>
            </a:extLst>
          </p:cNvPr>
          <p:cNvSpPr txBox="1"/>
          <p:nvPr/>
        </p:nvSpPr>
        <p:spPr>
          <a:xfrm>
            <a:off x="1492143" y="2174811"/>
            <a:ext cx="8709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200" b="1" dirty="0">
                <a:latin typeface="Raleway" pitchFamily="2" charset="0"/>
              </a:rPr>
              <a:t>1. Use case </a:t>
            </a:r>
            <a:r>
              <a:rPr lang="en-ID" sz="2200" dirty="0">
                <a:latin typeface="Raleway" pitchFamily="2" charset="0"/>
              </a:rPr>
              <a:t>diagram </a:t>
            </a:r>
            <a:r>
              <a:rPr lang="en-ID" sz="2200" dirty="0" err="1">
                <a:latin typeface="Raleway" pitchFamily="2" charset="0"/>
              </a:rPr>
              <a:t>merupakan</a:t>
            </a:r>
            <a:r>
              <a:rPr lang="en-ID" sz="2200" dirty="0">
                <a:latin typeface="Raleway" pitchFamily="2" charset="0"/>
              </a:rPr>
              <a:t> salah </a:t>
            </a:r>
            <a:r>
              <a:rPr lang="en-ID" sz="2200" dirty="0" err="1">
                <a:latin typeface="Raleway" pitchFamily="2" charset="0"/>
              </a:rPr>
              <a:t>satu</a:t>
            </a:r>
            <a:r>
              <a:rPr lang="en-ID" sz="2200" dirty="0">
                <a:latin typeface="Raleway" pitchFamily="2" charset="0"/>
              </a:rPr>
              <a:t> diagram UML yang </a:t>
            </a:r>
            <a:r>
              <a:rPr lang="en-ID" sz="2200" dirty="0" err="1">
                <a:latin typeface="Raleway" pitchFamily="2" charset="0"/>
              </a:rPr>
              <a:t>menjelaskan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mengenai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interaksi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antara</a:t>
            </a:r>
            <a:r>
              <a:rPr lang="en-ID" sz="2200" dirty="0">
                <a:latin typeface="Raleway" pitchFamily="2" charset="0"/>
              </a:rPr>
              <a:t> actor </a:t>
            </a:r>
            <a:r>
              <a:rPr lang="en-ID" sz="2200" dirty="0" err="1">
                <a:latin typeface="Raleway" pitchFamily="2" charset="0"/>
              </a:rPr>
              <a:t>dengan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sistem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serta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hubungannya</a:t>
            </a:r>
            <a:r>
              <a:rPr lang="en-ID" sz="2200" dirty="0">
                <a:latin typeface="Raleway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1AC47-F611-2C15-74E6-98BBEEE4F6E0}"/>
              </a:ext>
            </a:extLst>
          </p:cNvPr>
          <p:cNvSpPr txBox="1"/>
          <p:nvPr/>
        </p:nvSpPr>
        <p:spPr>
          <a:xfrm>
            <a:off x="1492140" y="3681036"/>
            <a:ext cx="870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200" b="1" dirty="0">
                <a:latin typeface="Raleway" pitchFamily="2" charset="0"/>
              </a:rPr>
              <a:t>2. Activity diagram </a:t>
            </a:r>
            <a:r>
              <a:rPr lang="en-ID" sz="2200" dirty="0" err="1">
                <a:latin typeface="Raleway" pitchFamily="2" charset="0"/>
              </a:rPr>
              <a:t>merupakan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jenis</a:t>
            </a:r>
            <a:r>
              <a:rPr lang="en-ID" sz="2200" dirty="0">
                <a:latin typeface="Raleway" pitchFamily="2" charset="0"/>
              </a:rPr>
              <a:t> diagram UML yang </a:t>
            </a:r>
            <a:r>
              <a:rPr lang="en-ID" sz="2200" dirty="0" err="1">
                <a:latin typeface="Raleway" pitchFamily="2" charset="0"/>
              </a:rPr>
              <a:t>digunakan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untuk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menggambarkan</a:t>
            </a:r>
            <a:r>
              <a:rPr lang="en-ID" sz="2200" dirty="0">
                <a:latin typeface="Raleway" pitchFamily="2" charset="0"/>
              </a:rPr>
              <a:t> proses </a:t>
            </a:r>
            <a:r>
              <a:rPr lang="en-ID" sz="2200" dirty="0" err="1">
                <a:latin typeface="Raleway" pitchFamily="2" charset="0"/>
              </a:rPr>
              <a:t>sebuah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sistem</a:t>
            </a:r>
            <a:r>
              <a:rPr lang="en-ID" sz="2200" dirty="0">
                <a:latin typeface="Raleway" pitchFamily="2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04628-9C1B-6592-45B3-73592608897B}"/>
              </a:ext>
            </a:extLst>
          </p:cNvPr>
          <p:cNvSpPr txBox="1"/>
          <p:nvPr/>
        </p:nvSpPr>
        <p:spPr>
          <a:xfrm>
            <a:off x="1492140" y="4848706"/>
            <a:ext cx="8709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200" b="1" dirty="0">
                <a:latin typeface="Raleway" pitchFamily="2" charset="0"/>
              </a:rPr>
              <a:t>3. </a:t>
            </a:r>
            <a:r>
              <a:rPr lang="en-ID" sz="2200" b="1" dirty="0" err="1">
                <a:latin typeface="Raleway" pitchFamily="2" charset="0"/>
              </a:rPr>
              <a:t>Squance</a:t>
            </a:r>
            <a:r>
              <a:rPr lang="en-ID" sz="2200" b="1" dirty="0">
                <a:latin typeface="Raleway" pitchFamily="2" charset="0"/>
              </a:rPr>
              <a:t> diagram </a:t>
            </a:r>
            <a:r>
              <a:rPr lang="en-ID" sz="2200" dirty="0" err="1">
                <a:latin typeface="Raleway" pitchFamily="2" charset="0"/>
              </a:rPr>
              <a:t>merupakan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jenis</a:t>
            </a:r>
            <a:r>
              <a:rPr lang="en-ID" sz="2200" dirty="0">
                <a:latin typeface="Raleway" pitchFamily="2" charset="0"/>
              </a:rPr>
              <a:t> diagram UML yang </a:t>
            </a:r>
            <a:r>
              <a:rPr lang="en-ID" sz="2200" dirty="0" err="1">
                <a:latin typeface="Raleway" pitchFamily="2" charset="0"/>
              </a:rPr>
              <a:t>menjelaskan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interaksi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antar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objek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dalam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sebuah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sistem</a:t>
            </a:r>
            <a:r>
              <a:rPr lang="en-ID" sz="2200" dirty="0">
                <a:latin typeface="Raleway" pitchFamily="2" charset="0"/>
              </a:rPr>
              <a:t> yang </a:t>
            </a:r>
            <a:r>
              <a:rPr lang="en-ID" sz="2200" dirty="0" err="1">
                <a:latin typeface="Raleway" pitchFamily="2" charset="0"/>
              </a:rPr>
              <a:t>diurutkan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berdasarkan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waktu</a:t>
            </a:r>
            <a:r>
              <a:rPr lang="en-ID" sz="2200" dirty="0"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5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12A1C-DFF6-12FD-553D-B4C6E2779897}"/>
              </a:ext>
            </a:extLst>
          </p:cNvPr>
          <p:cNvSpPr txBox="1"/>
          <p:nvPr/>
        </p:nvSpPr>
        <p:spPr>
          <a:xfrm>
            <a:off x="765327" y="3098937"/>
            <a:ext cx="2847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Jenis-jenis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diagram UML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F764A-FDF9-E590-A674-95108AA696B4}"/>
              </a:ext>
            </a:extLst>
          </p:cNvPr>
          <p:cNvSpPr txBox="1"/>
          <p:nvPr/>
        </p:nvSpPr>
        <p:spPr>
          <a:xfrm>
            <a:off x="3874767" y="1597360"/>
            <a:ext cx="7274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200" b="1" dirty="0">
                <a:latin typeface="Raleway" pitchFamily="2" charset="0"/>
              </a:rPr>
              <a:t>4. Class diagram </a:t>
            </a:r>
            <a:r>
              <a:rPr lang="en-ID" sz="2200" dirty="0" err="1">
                <a:latin typeface="Raleway" pitchFamily="2" charset="0"/>
              </a:rPr>
              <a:t>merupakan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jenis</a:t>
            </a:r>
            <a:r>
              <a:rPr lang="en-ID" sz="2200" dirty="0">
                <a:latin typeface="Raleway" pitchFamily="2" charset="0"/>
              </a:rPr>
              <a:t> diagram UML yang </a:t>
            </a:r>
            <a:r>
              <a:rPr lang="en-ID" sz="2200" dirty="0" err="1">
                <a:latin typeface="Raleway" pitchFamily="2" charset="0"/>
              </a:rPr>
              <a:t>digunakan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untuk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menampilkan</a:t>
            </a:r>
            <a:r>
              <a:rPr lang="en-ID" sz="2200" dirty="0">
                <a:latin typeface="Raleway" pitchFamily="2" charset="0"/>
              </a:rPr>
              <a:t> dan </a:t>
            </a:r>
            <a:r>
              <a:rPr lang="en-ID" sz="2200" dirty="0" err="1">
                <a:latin typeface="Raleway" pitchFamily="2" charset="0"/>
              </a:rPr>
              <a:t>memerakan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paket</a:t>
            </a:r>
            <a:r>
              <a:rPr lang="en-ID" sz="2200" dirty="0">
                <a:latin typeface="Raleway" pitchFamily="2" charset="0"/>
              </a:rPr>
              <a:t> yang </a:t>
            </a:r>
            <a:r>
              <a:rPr lang="en-ID" sz="2200" dirty="0" err="1">
                <a:latin typeface="Raleway" pitchFamily="2" charset="0"/>
              </a:rPr>
              <a:t>terdapat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dalam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sebuah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sistem</a:t>
            </a:r>
            <a:r>
              <a:rPr lang="en-ID" sz="2200" dirty="0">
                <a:latin typeface="Raleway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1AC47-F611-2C15-74E6-98BBEEE4F6E0}"/>
              </a:ext>
            </a:extLst>
          </p:cNvPr>
          <p:cNvSpPr txBox="1"/>
          <p:nvPr/>
        </p:nvSpPr>
        <p:spPr>
          <a:xfrm>
            <a:off x="4374503" y="3067783"/>
            <a:ext cx="7274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200" b="1" dirty="0">
                <a:latin typeface="Raleway" pitchFamily="2" charset="0"/>
              </a:rPr>
              <a:t>5. </a:t>
            </a:r>
            <a:r>
              <a:rPr lang="en-ID" sz="2200" b="1" dirty="0" err="1">
                <a:latin typeface="Raleway" pitchFamily="2" charset="0"/>
              </a:rPr>
              <a:t>Statemachine</a:t>
            </a:r>
            <a:r>
              <a:rPr lang="en-ID" sz="2200" b="1" dirty="0">
                <a:latin typeface="Raleway" pitchFamily="2" charset="0"/>
              </a:rPr>
              <a:t> diagram </a:t>
            </a:r>
            <a:r>
              <a:rPr lang="en-ID" sz="2200" dirty="0" err="1">
                <a:latin typeface="Raleway" pitchFamily="2" charset="0"/>
              </a:rPr>
              <a:t>adalah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bagian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dari</a:t>
            </a:r>
            <a:r>
              <a:rPr lang="en-ID" sz="2200" dirty="0">
                <a:latin typeface="Raleway" pitchFamily="2" charset="0"/>
              </a:rPr>
              <a:t> diagram UML yang </a:t>
            </a:r>
            <a:r>
              <a:rPr lang="en-ID" sz="2200" dirty="0" err="1">
                <a:latin typeface="Raleway" pitchFamily="2" charset="0"/>
              </a:rPr>
              <a:t>tidak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terlalu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sering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digunakan</a:t>
            </a:r>
            <a:r>
              <a:rPr lang="en-ID" sz="2200" dirty="0">
                <a:latin typeface="Raleway" pitchFamily="2" charset="0"/>
              </a:rPr>
              <a:t>, </a:t>
            </a:r>
            <a:r>
              <a:rPr lang="en-ID" sz="2200" dirty="0" err="1">
                <a:latin typeface="Raleway" pitchFamily="2" charset="0"/>
              </a:rPr>
              <a:t>bahkan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beberapa</a:t>
            </a:r>
            <a:r>
              <a:rPr lang="en-ID" sz="2200" dirty="0">
                <a:latin typeface="Raleway" pitchFamily="2" charset="0"/>
              </a:rPr>
              <a:t> orang </a:t>
            </a:r>
            <a:r>
              <a:rPr lang="en-ID" sz="2200" dirty="0" err="1">
                <a:latin typeface="Raleway" pitchFamily="2" charset="0"/>
              </a:rPr>
              <a:t>tidak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menggunakannya</a:t>
            </a:r>
            <a:r>
              <a:rPr lang="en-ID" sz="2200" dirty="0">
                <a:latin typeface="Raleway" pitchFamily="2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04628-9C1B-6592-45B3-73592608897B}"/>
              </a:ext>
            </a:extLst>
          </p:cNvPr>
          <p:cNvSpPr txBox="1"/>
          <p:nvPr/>
        </p:nvSpPr>
        <p:spPr>
          <a:xfrm>
            <a:off x="3874767" y="4538206"/>
            <a:ext cx="7274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200" b="1" dirty="0">
                <a:latin typeface="Raleway" pitchFamily="2" charset="0"/>
              </a:rPr>
              <a:t>6. Communication diagram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merupakan</a:t>
            </a:r>
            <a:r>
              <a:rPr lang="en-ID" sz="2200" dirty="0">
                <a:latin typeface="Raleway" pitchFamily="2" charset="0"/>
              </a:rPr>
              <a:t> salah </a:t>
            </a:r>
            <a:r>
              <a:rPr lang="en-ID" sz="2200" dirty="0" err="1">
                <a:latin typeface="Raleway" pitchFamily="2" charset="0"/>
              </a:rPr>
              <a:t>satu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jenis</a:t>
            </a:r>
            <a:r>
              <a:rPr lang="en-ID" sz="2200" dirty="0">
                <a:latin typeface="Raleway" pitchFamily="2" charset="0"/>
              </a:rPr>
              <a:t> UML yang </a:t>
            </a:r>
            <a:r>
              <a:rPr lang="en-ID" sz="2200" dirty="0" err="1">
                <a:latin typeface="Raleway" pitchFamily="2" charset="0"/>
              </a:rPr>
              <a:t>menjelaskan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mengenai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hubungan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antar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objek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dalam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sebuah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sistem</a:t>
            </a:r>
            <a:r>
              <a:rPr lang="en-ID" sz="2200" dirty="0">
                <a:latin typeface="Raleway" pitchFamily="2" charset="0"/>
              </a:rPr>
              <a:t>.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B2B69C2B-6C8C-EA43-EB8F-41673B4FE492}"/>
              </a:ext>
            </a:extLst>
          </p:cNvPr>
          <p:cNvSpPr/>
          <p:nvPr/>
        </p:nvSpPr>
        <p:spPr>
          <a:xfrm rot="15416745">
            <a:off x="2513554" y="1593310"/>
            <a:ext cx="1252963" cy="2243913"/>
          </a:xfrm>
          <a:prstGeom prst="arc">
            <a:avLst>
              <a:gd name="adj1" fmla="val 16332183"/>
              <a:gd name="adj2" fmla="val 2867184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7118B32-C7B3-C2DD-02F5-B622618BF0FE}"/>
              </a:ext>
            </a:extLst>
          </p:cNvPr>
          <p:cNvSpPr/>
          <p:nvPr/>
        </p:nvSpPr>
        <p:spPr>
          <a:xfrm rot="14915154">
            <a:off x="3098784" y="3215270"/>
            <a:ext cx="1252963" cy="2243913"/>
          </a:xfrm>
          <a:prstGeom prst="arc">
            <a:avLst>
              <a:gd name="adj1" fmla="val 496916"/>
              <a:gd name="adj2" fmla="val 3463448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D4DA829-7003-FD69-199F-F5932761ED7D}"/>
              </a:ext>
            </a:extLst>
          </p:cNvPr>
          <p:cNvSpPr/>
          <p:nvPr/>
        </p:nvSpPr>
        <p:spPr>
          <a:xfrm rot="6684846" flipV="1">
            <a:off x="2514097" y="3416249"/>
            <a:ext cx="1252963" cy="2243913"/>
          </a:xfrm>
          <a:prstGeom prst="arc">
            <a:avLst>
              <a:gd name="adj1" fmla="val 16965048"/>
              <a:gd name="adj2" fmla="val 3463448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943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12A1C-DFF6-12FD-553D-B4C6E2779897}"/>
              </a:ext>
            </a:extLst>
          </p:cNvPr>
          <p:cNvSpPr txBox="1"/>
          <p:nvPr/>
        </p:nvSpPr>
        <p:spPr>
          <a:xfrm>
            <a:off x="1492143" y="1725107"/>
            <a:ext cx="2847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Jenis-jenis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diagram UML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1AC47-F611-2C15-74E6-98BBEEE4F6E0}"/>
              </a:ext>
            </a:extLst>
          </p:cNvPr>
          <p:cNvSpPr txBox="1"/>
          <p:nvPr/>
        </p:nvSpPr>
        <p:spPr>
          <a:xfrm>
            <a:off x="5750621" y="1725107"/>
            <a:ext cx="390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>
                <a:latin typeface="Raleway" pitchFamily="2" charset="0"/>
              </a:rPr>
              <a:t>7. Deployment Diagram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B2B69C2B-6C8C-EA43-EB8F-41673B4FE492}"/>
              </a:ext>
            </a:extLst>
          </p:cNvPr>
          <p:cNvSpPr/>
          <p:nvPr/>
        </p:nvSpPr>
        <p:spPr>
          <a:xfrm rot="15416745">
            <a:off x="4274755" y="1236746"/>
            <a:ext cx="1275843" cy="2788946"/>
          </a:xfrm>
          <a:prstGeom prst="arc">
            <a:avLst>
              <a:gd name="adj1" fmla="val 20624033"/>
              <a:gd name="adj2" fmla="val 2867184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7118B32-C7B3-C2DD-02F5-B622618BF0FE}"/>
              </a:ext>
            </a:extLst>
          </p:cNvPr>
          <p:cNvSpPr/>
          <p:nvPr/>
        </p:nvSpPr>
        <p:spPr>
          <a:xfrm rot="14915154">
            <a:off x="3865661" y="1573115"/>
            <a:ext cx="1838036" cy="3351440"/>
          </a:xfrm>
          <a:prstGeom prst="arc">
            <a:avLst>
              <a:gd name="adj1" fmla="val 496916"/>
              <a:gd name="adj2" fmla="val 5015470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D4DA829-7003-FD69-199F-F5932761ED7D}"/>
              </a:ext>
            </a:extLst>
          </p:cNvPr>
          <p:cNvSpPr/>
          <p:nvPr/>
        </p:nvSpPr>
        <p:spPr>
          <a:xfrm rot="7730020" flipV="1">
            <a:off x="3356295" y="830104"/>
            <a:ext cx="2448182" cy="5601818"/>
          </a:xfrm>
          <a:prstGeom prst="arc">
            <a:avLst>
              <a:gd name="adj1" fmla="val 17712125"/>
              <a:gd name="adj2" fmla="val 4052356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E38439-1042-CD10-79CB-85C30650E791}"/>
              </a:ext>
            </a:extLst>
          </p:cNvPr>
          <p:cNvSpPr txBox="1"/>
          <p:nvPr/>
        </p:nvSpPr>
        <p:spPr>
          <a:xfrm>
            <a:off x="6260543" y="2392033"/>
            <a:ext cx="388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>
                <a:latin typeface="Raleway" pitchFamily="2" charset="0"/>
              </a:rPr>
              <a:t>8. Component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A1EF9-7159-756F-1C29-71D12DCB60C1}"/>
              </a:ext>
            </a:extLst>
          </p:cNvPr>
          <p:cNvSpPr txBox="1"/>
          <p:nvPr/>
        </p:nvSpPr>
        <p:spPr>
          <a:xfrm>
            <a:off x="5750621" y="2937681"/>
            <a:ext cx="321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>
                <a:latin typeface="Raleway" pitchFamily="2" charset="0"/>
              </a:rPr>
              <a:t>9. Object Diagram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8077C4-3595-83CD-5906-505A5C74E7DE}"/>
              </a:ext>
            </a:extLst>
          </p:cNvPr>
          <p:cNvSpPr txBox="1"/>
          <p:nvPr/>
        </p:nvSpPr>
        <p:spPr>
          <a:xfrm>
            <a:off x="6312916" y="3483329"/>
            <a:ext cx="504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>
                <a:latin typeface="Raleway" pitchFamily="2" charset="0"/>
              </a:rPr>
              <a:t>10. Composite Structure Diagram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F8D3A9-CBE8-528A-CC36-93D379CBF39D}"/>
              </a:ext>
            </a:extLst>
          </p:cNvPr>
          <p:cNvSpPr txBox="1"/>
          <p:nvPr/>
        </p:nvSpPr>
        <p:spPr>
          <a:xfrm>
            <a:off x="5750621" y="4028978"/>
            <a:ext cx="504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>
                <a:latin typeface="Raleway" pitchFamily="2" charset="0"/>
              </a:rPr>
              <a:t>11. Interaction Overview Diagram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30371-CEEC-006F-049F-7AB840C3AC5E}"/>
              </a:ext>
            </a:extLst>
          </p:cNvPr>
          <p:cNvSpPr txBox="1"/>
          <p:nvPr/>
        </p:nvSpPr>
        <p:spPr>
          <a:xfrm>
            <a:off x="6312917" y="4635264"/>
            <a:ext cx="475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>
                <a:latin typeface="Raleway" pitchFamily="2" charset="0"/>
              </a:rPr>
              <a:t>12. Package Diagram</a:t>
            </a:r>
            <a:endParaRPr lang="en-ID" sz="2400" dirty="0">
              <a:latin typeface="Raleway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81CDB4-378B-89EF-476B-791BFB294313}"/>
              </a:ext>
            </a:extLst>
          </p:cNvPr>
          <p:cNvSpPr txBox="1"/>
          <p:nvPr/>
        </p:nvSpPr>
        <p:spPr>
          <a:xfrm>
            <a:off x="5750621" y="5241550"/>
            <a:ext cx="475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>
                <a:latin typeface="Raleway" pitchFamily="2" charset="0"/>
              </a:rPr>
              <a:t>13. Diagram timing</a:t>
            </a:r>
            <a:endParaRPr lang="en-ID" sz="2400" dirty="0">
              <a:latin typeface="Raleway" pitchFamily="2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5C0FF95-519F-67F1-C58B-14D76590C732}"/>
              </a:ext>
            </a:extLst>
          </p:cNvPr>
          <p:cNvSpPr/>
          <p:nvPr/>
        </p:nvSpPr>
        <p:spPr>
          <a:xfrm rot="16200000">
            <a:off x="3534972" y="1907096"/>
            <a:ext cx="1713311" cy="3005051"/>
          </a:xfrm>
          <a:prstGeom prst="arc">
            <a:avLst>
              <a:gd name="adj1" fmla="val 1176088"/>
              <a:gd name="adj2" fmla="val 4349100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8A177259-B717-0F2F-90C0-14AC721902BE}"/>
              </a:ext>
            </a:extLst>
          </p:cNvPr>
          <p:cNvSpPr/>
          <p:nvPr/>
        </p:nvSpPr>
        <p:spPr>
          <a:xfrm rot="8164046" flipV="1">
            <a:off x="3705258" y="-59143"/>
            <a:ext cx="3107005" cy="4113064"/>
          </a:xfrm>
          <a:prstGeom prst="arc">
            <a:avLst>
              <a:gd name="adj1" fmla="val 21519134"/>
              <a:gd name="adj2" fmla="val 4349100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9B864B76-9763-60CD-70A7-0EEB0FCA5C6C}"/>
              </a:ext>
            </a:extLst>
          </p:cNvPr>
          <p:cNvSpPr/>
          <p:nvPr/>
        </p:nvSpPr>
        <p:spPr>
          <a:xfrm rot="8164046" flipV="1">
            <a:off x="3454019" y="233360"/>
            <a:ext cx="2455736" cy="4356299"/>
          </a:xfrm>
          <a:prstGeom prst="arc">
            <a:avLst>
              <a:gd name="adj1" fmla="val 20786446"/>
              <a:gd name="adj2" fmla="val 4349100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DCEB43E-F92F-E980-4940-B82FB2C0A9F7}"/>
              </a:ext>
            </a:extLst>
          </p:cNvPr>
          <p:cNvSpPr/>
          <p:nvPr/>
        </p:nvSpPr>
        <p:spPr>
          <a:xfrm rot="8619043" flipV="1">
            <a:off x="3339364" y="265445"/>
            <a:ext cx="2594751" cy="5082780"/>
          </a:xfrm>
          <a:prstGeom prst="arc">
            <a:avLst>
              <a:gd name="adj1" fmla="val 20000527"/>
              <a:gd name="adj2" fmla="val 5106679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5059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5542791"/>
            <a:ext cx="726816" cy="8117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08C146D-9500-D993-B0F8-AF4A521526A2}"/>
              </a:ext>
            </a:extLst>
          </p:cNvPr>
          <p:cNvSpPr txBox="1"/>
          <p:nvPr/>
        </p:nvSpPr>
        <p:spPr>
          <a:xfrm>
            <a:off x="5618693" y="2890391"/>
            <a:ext cx="3696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Langkah </a:t>
            </a:r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penggunaan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UML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5640354"/>
            <a:ext cx="1225103" cy="616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C585C7-D9CC-6B54-20E3-002CB7DF0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302" y="1983804"/>
            <a:ext cx="2890391" cy="28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9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02" y="361187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CB66AC-8557-EC0E-FE81-2C55B623BBA9}"/>
              </a:ext>
            </a:extLst>
          </p:cNvPr>
          <p:cNvSpPr txBox="1"/>
          <p:nvPr/>
        </p:nvSpPr>
        <p:spPr>
          <a:xfrm>
            <a:off x="765327" y="588175"/>
            <a:ext cx="4454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Langkah </a:t>
            </a:r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penggunaan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54354-BF1A-2FA4-337F-56C5395A70E7}"/>
              </a:ext>
            </a:extLst>
          </p:cNvPr>
          <p:cNvSpPr txBox="1"/>
          <p:nvPr/>
        </p:nvSpPr>
        <p:spPr>
          <a:xfrm>
            <a:off x="765327" y="1483269"/>
            <a:ext cx="727449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ID" sz="2200" dirty="0" err="1">
                <a:latin typeface="Raleway" pitchFamily="2" charset="0"/>
              </a:rPr>
              <a:t>Membuat</a:t>
            </a:r>
            <a:r>
              <a:rPr lang="en-ID" sz="2200" dirty="0">
                <a:latin typeface="Raleway" pitchFamily="2" charset="0"/>
              </a:rPr>
              <a:t> daftar </a:t>
            </a:r>
            <a:r>
              <a:rPr lang="en-ID" sz="2200" dirty="0" err="1">
                <a:latin typeface="Raleway" pitchFamily="2" charset="0"/>
              </a:rPr>
              <a:t>bisnis</a:t>
            </a:r>
            <a:r>
              <a:rPr lang="en-ID" sz="2200" dirty="0">
                <a:latin typeface="Raleway" pitchFamily="2" charset="0"/>
              </a:rPr>
              <a:t> proses </a:t>
            </a:r>
            <a:r>
              <a:rPr lang="en-ID" sz="2200" dirty="0" err="1">
                <a:latin typeface="Raleway" pitchFamily="2" charset="0"/>
              </a:rPr>
              <a:t>dari</a:t>
            </a:r>
            <a:r>
              <a:rPr lang="en-ID" sz="2200" dirty="0">
                <a:latin typeface="Raleway" pitchFamily="2" charset="0"/>
              </a:rPr>
              <a:t> level paling </a:t>
            </a:r>
            <a:r>
              <a:rPr lang="en-ID" sz="2200" dirty="0" err="1">
                <a:latin typeface="Raleway" pitchFamily="2" charset="0"/>
              </a:rPr>
              <a:t>atas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untuk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mendefinisikan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aktivitas</a:t>
            </a:r>
            <a:r>
              <a:rPr lang="en-ID" sz="2200" dirty="0">
                <a:latin typeface="Raleway" pitchFamily="2" charset="0"/>
              </a:rPr>
              <a:t> yang </a:t>
            </a:r>
            <a:r>
              <a:rPr lang="en-ID" sz="2200" dirty="0" err="1">
                <a:latin typeface="Raleway" pitchFamily="2" charset="0"/>
              </a:rPr>
              <a:t>mungkin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muncul</a:t>
            </a:r>
            <a:r>
              <a:rPr lang="en-ID" sz="2200" dirty="0">
                <a:latin typeface="Raleway" pitchFamily="2" charset="0"/>
              </a:rPr>
              <a:t>.</a:t>
            </a:r>
          </a:p>
          <a:p>
            <a:pPr marL="457200" indent="-457200" algn="just">
              <a:buAutoNum type="arabicPeriod"/>
            </a:pPr>
            <a:endParaRPr lang="en-ID" sz="2200" dirty="0">
              <a:latin typeface="Raleway" pitchFamily="2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ID" sz="2200" dirty="0" err="1">
                <a:latin typeface="Raleway" pitchFamily="2" charset="0"/>
              </a:rPr>
              <a:t>Memetakan</a:t>
            </a:r>
            <a:r>
              <a:rPr lang="en-ID" sz="2200" dirty="0">
                <a:latin typeface="Raleway" pitchFamily="2" charset="0"/>
              </a:rPr>
              <a:t> use case </a:t>
            </a:r>
            <a:r>
              <a:rPr lang="en-ID" sz="2200" dirty="0" err="1">
                <a:latin typeface="Raleway" pitchFamily="2" charset="0"/>
              </a:rPr>
              <a:t>untuk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setiap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bisnis</a:t>
            </a:r>
            <a:r>
              <a:rPr lang="en-ID" sz="2200" dirty="0">
                <a:latin typeface="Raleway" pitchFamily="2" charset="0"/>
              </a:rPr>
              <a:t> proses yang </a:t>
            </a:r>
            <a:r>
              <a:rPr lang="en-ID" sz="2200" dirty="0" err="1">
                <a:latin typeface="Raleway" pitchFamily="2" charset="0"/>
              </a:rPr>
              <a:t>telah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disusun</a:t>
            </a:r>
            <a:r>
              <a:rPr lang="en-ID" sz="2200" dirty="0">
                <a:latin typeface="Raleway" pitchFamily="2" charset="0"/>
              </a:rPr>
              <a:t>.</a:t>
            </a:r>
          </a:p>
          <a:p>
            <a:pPr marL="457200" indent="-457200" algn="just">
              <a:buFontTx/>
              <a:buAutoNum type="arabicPeriod"/>
            </a:pPr>
            <a:endParaRPr lang="en-ID" sz="2200" dirty="0">
              <a:latin typeface="Raleway" pitchFamily="2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ID" sz="2200" dirty="0" err="1">
                <a:latin typeface="Raleway" pitchFamily="2" charset="0"/>
              </a:rPr>
              <a:t>Membuat</a:t>
            </a:r>
            <a:r>
              <a:rPr lang="en-ID" sz="2200" dirty="0">
                <a:latin typeface="Raleway" pitchFamily="2" charset="0"/>
              </a:rPr>
              <a:t> deployment </a:t>
            </a:r>
            <a:r>
              <a:rPr lang="en-ID" sz="2200" dirty="0" err="1">
                <a:latin typeface="Raleway" pitchFamily="2" charset="0"/>
              </a:rPr>
              <a:t>secara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umum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atau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kasar</a:t>
            </a:r>
            <a:r>
              <a:rPr lang="en-ID" sz="2200" dirty="0">
                <a:latin typeface="Raleway" pitchFamily="2" charset="0"/>
              </a:rPr>
              <a:t>.</a:t>
            </a:r>
          </a:p>
          <a:p>
            <a:pPr marL="457200" indent="-457200" algn="just">
              <a:buFontTx/>
              <a:buAutoNum type="arabicPeriod"/>
            </a:pPr>
            <a:endParaRPr lang="en-ID" sz="2200" dirty="0">
              <a:latin typeface="Raleway" pitchFamily="2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ID" sz="2200" dirty="0" err="1">
                <a:latin typeface="Raleway" pitchFamily="2" charset="0"/>
              </a:rPr>
              <a:t>Mendefinisikan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requerment</a:t>
            </a:r>
            <a:r>
              <a:rPr lang="en-ID" sz="2200" dirty="0">
                <a:latin typeface="Raleway" pitchFamily="2" charset="0"/>
              </a:rPr>
              <a:t> lain </a:t>
            </a:r>
            <a:r>
              <a:rPr lang="en-ID" sz="2200" dirty="0" err="1">
                <a:latin typeface="Raleway" pitchFamily="2" charset="0"/>
              </a:rPr>
              <a:t>nonfungsional</a:t>
            </a:r>
            <a:r>
              <a:rPr lang="en-ID" sz="2200" dirty="0">
                <a:latin typeface="Raleway" pitchFamily="2" charset="0"/>
              </a:rPr>
              <a:t>.</a:t>
            </a:r>
          </a:p>
          <a:p>
            <a:pPr marL="457200" indent="-457200" algn="just">
              <a:buFontTx/>
              <a:buAutoNum type="arabicPeriod"/>
            </a:pPr>
            <a:endParaRPr lang="en-ID" sz="2200" dirty="0">
              <a:latin typeface="Raleway" pitchFamily="2" charset="0"/>
            </a:endParaRPr>
          </a:p>
          <a:p>
            <a:pPr marL="457200" indent="-457200" algn="just">
              <a:buAutoNum type="arabicPeriod"/>
            </a:pPr>
            <a:r>
              <a:rPr lang="en-ID" sz="2200" dirty="0" err="1">
                <a:latin typeface="Raleway" pitchFamily="2" charset="0"/>
              </a:rPr>
              <a:t>Mendefinisikan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objek-objek</a:t>
            </a:r>
            <a:r>
              <a:rPr lang="en-ID" sz="2200" dirty="0">
                <a:latin typeface="Raleway" pitchFamily="2" charset="0"/>
              </a:rPr>
              <a:t> level </a:t>
            </a:r>
            <a:r>
              <a:rPr lang="en-ID" sz="2200" dirty="0" err="1">
                <a:latin typeface="Raleway" pitchFamily="2" charset="0"/>
              </a:rPr>
              <a:t>atas</a:t>
            </a:r>
            <a:r>
              <a:rPr lang="en-ID" sz="2200" dirty="0">
                <a:latin typeface="Raleway" pitchFamily="2" charset="0"/>
              </a:rPr>
              <a:t>, package </a:t>
            </a:r>
            <a:r>
              <a:rPr lang="en-ID" sz="2200" dirty="0" err="1">
                <a:latin typeface="Raleway" pitchFamily="2" charset="0"/>
              </a:rPr>
              <a:t>maupun</a:t>
            </a:r>
            <a:r>
              <a:rPr lang="en-ID" sz="2200" dirty="0">
                <a:latin typeface="Raleway" pitchFamily="2" charset="0"/>
              </a:rPr>
              <a:t> domain.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E775F2-9159-3763-5BE2-BFC1C12E56E6}"/>
              </a:ext>
            </a:extLst>
          </p:cNvPr>
          <p:cNvCxnSpPr/>
          <p:nvPr/>
        </p:nvCxnSpPr>
        <p:spPr>
          <a:xfrm>
            <a:off x="10134600" y="524934"/>
            <a:ext cx="0" cy="482600"/>
          </a:xfrm>
          <a:prstGeom prst="line">
            <a:avLst/>
          </a:prstGeom>
          <a:ln>
            <a:solidFill>
              <a:srgbClr val="2B2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D97D3C8-A044-08B9-2B03-F4CBD75DF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670" y="2956472"/>
            <a:ext cx="2158696" cy="27077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352008-60FC-B583-6F7F-51A22DE1653F}"/>
              </a:ext>
            </a:extLst>
          </p:cNvPr>
          <p:cNvCxnSpPr/>
          <p:nvPr/>
        </p:nvCxnSpPr>
        <p:spPr>
          <a:xfrm>
            <a:off x="8789459" y="5664200"/>
            <a:ext cx="10014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6CE1B3-6C4B-6594-605A-C9D27FEE0218}"/>
              </a:ext>
            </a:extLst>
          </p:cNvPr>
          <p:cNvCxnSpPr/>
          <p:nvPr/>
        </p:nvCxnSpPr>
        <p:spPr>
          <a:xfrm>
            <a:off x="10134600" y="5466080"/>
            <a:ext cx="10014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A2AFA-E1E9-E58C-4ECD-CC7557FE1F29}"/>
              </a:ext>
            </a:extLst>
          </p:cNvPr>
          <p:cNvCxnSpPr>
            <a:cxnSpLocks/>
          </p:cNvCxnSpPr>
          <p:nvPr/>
        </p:nvCxnSpPr>
        <p:spPr>
          <a:xfrm>
            <a:off x="11426673" y="5208905"/>
            <a:ext cx="7653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91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38" y="361187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06" y="458752"/>
            <a:ext cx="1225103" cy="616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CB66AC-8557-EC0E-FE81-2C55B623BBA9}"/>
              </a:ext>
            </a:extLst>
          </p:cNvPr>
          <p:cNvSpPr txBox="1"/>
          <p:nvPr/>
        </p:nvSpPr>
        <p:spPr>
          <a:xfrm>
            <a:off x="884138" y="1720840"/>
            <a:ext cx="2731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Langkah </a:t>
            </a:r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penggunaan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54354-BF1A-2FA4-337F-56C5395A70E7}"/>
              </a:ext>
            </a:extLst>
          </p:cNvPr>
          <p:cNvSpPr txBox="1"/>
          <p:nvPr/>
        </p:nvSpPr>
        <p:spPr>
          <a:xfrm>
            <a:off x="4280514" y="1109131"/>
            <a:ext cx="727449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6"/>
            </a:pPr>
            <a:r>
              <a:rPr lang="en-US" sz="2200" dirty="0" err="1">
                <a:latin typeface="Raleway" pitchFamily="2" charset="0"/>
              </a:rPr>
              <a:t>Membuat</a:t>
            </a:r>
            <a:r>
              <a:rPr lang="en-US" sz="2200" dirty="0">
                <a:latin typeface="Raleway" pitchFamily="2" charset="0"/>
              </a:rPr>
              <a:t> </a:t>
            </a:r>
            <a:r>
              <a:rPr lang="en-US" sz="2200" dirty="0" err="1">
                <a:latin typeface="Raleway" pitchFamily="2" charset="0"/>
              </a:rPr>
              <a:t>rancangan</a:t>
            </a:r>
            <a:r>
              <a:rPr lang="en-US" sz="2200" dirty="0">
                <a:latin typeface="Raleway" pitchFamily="2" charset="0"/>
              </a:rPr>
              <a:t> user interface.</a:t>
            </a:r>
          </a:p>
          <a:p>
            <a:pPr marL="457200" indent="-457200" algn="just">
              <a:buFont typeface="+mj-lt"/>
              <a:buAutoNum type="arabicPeriod" startAt="6"/>
            </a:pPr>
            <a:endParaRPr lang="en-US" sz="2200" dirty="0">
              <a:latin typeface="Raleway" pitchFamily="2" charset="0"/>
            </a:endParaRPr>
          </a:p>
          <a:p>
            <a:pPr marL="457200" indent="-457200" algn="just">
              <a:buFont typeface="+mj-lt"/>
              <a:buAutoNum type="arabicPeriod" startAt="6"/>
            </a:pPr>
            <a:r>
              <a:rPr lang="en-ID" sz="2200" dirty="0" err="1">
                <a:latin typeface="Raleway" pitchFamily="2" charset="0"/>
              </a:rPr>
              <a:t>Membuat</a:t>
            </a:r>
            <a:r>
              <a:rPr lang="en-ID" sz="2200" dirty="0">
                <a:latin typeface="Raleway" pitchFamily="2" charset="0"/>
              </a:rPr>
              <a:t> class diagram </a:t>
            </a:r>
            <a:r>
              <a:rPr lang="en-ID" sz="2200" dirty="0" err="1">
                <a:latin typeface="Raleway" pitchFamily="2" charset="0"/>
              </a:rPr>
              <a:t>dari</a:t>
            </a:r>
            <a:r>
              <a:rPr lang="en-ID" sz="2200" dirty="0">
                <a:latin typeface="Raleway" pitchFamily="2" charset="0"/>
              </a:rPr>
              <a:t> model yang </a:t>
            </a:r>
            <a:r>
              <a:rPr lang="en-ID" sz="2200" dirty="0" err="1">
                <a:latin typeface="Raleway" pitchFamily="2" charset="0"/>
              </a:rPr>
              <a:t>telah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tersedia</a:t>
            </a:r>
            <a:r>
              <a:rPr lang="en-ID" sz="2200" dirty="0">
                <a:latin typeface="Raleway" pitchFamily="2" charset="0"/>
              </a:rPr>
              <a:t>.</a:t>
            </a:r>
          </a:p>
          <a:p>
            <a:pPr marL="457200" indent="-457200" algn="just">
              <a:buFont typeface="+mj-lt"/>
              <a:buAutoNum type="arabicPeriod" startAt="6"/>
            </a:pPr>
            <a:endParaRPr lang="en-ID" sz="2200" dirty="0">
              <a:latin typeface="Raleway" pitchFamily="2" charset="0"/>
            </a:endParaRPr>
          </a:p>
          <a:p>
            <a:pPr marL="457200" indent="-457200" algn="just">
              <a:buFont typeface="+mj-lt"/>
              <a:buAutoNum type="arabicPeriod" startAt="6"/>
            </a:pPr>
            <a:r>
              <a:rPr lang="en-ID" sz="2200" dirty="0" err="1">
                <a:latin typeface="Raleway" pitchFamily="2" charset="0"/>
              </a:rPr>
              <a:t>Membuat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componen</a:t>
            </a:r>
            <a:r>
              <a:rPr lang="en-ID" sz="2200" dirty="0">
                <a:latin typeface="Raleway" pitchFamily="2" charset="0"/>
              </a:rPr>
              <a:t> diagram </a:t>
            </a:r>
            <a:r>
              <a:rPr lang="en-ID" sz="2200" dirty="0" err="1">
                <a:latin typeface="Raleway" pitchFamily="2" charset="0"/>
              </a:rPr>
              <a:t>dari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hasil</a:t>
            </a:r>
            <a:r>
              <a:rPr lang="en-ID" sz="2200" dirty="0">
                <a:latin typeface="Raleway" pitchFamily="2" charset="0"/>
              </a:rPr>
              <a:t> class diagram yang </a:t>
            </a:r>
            <a:r>
              <a:rPr lang="en-ID" sz="2200" dirty="0" err="1">
                <a:latin typeface="Raleway" pitchFamily="2" charset="0"/>
              </a:rPr>
              <a:t>telah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dibuat</a:t>
            </a:r>
            <a:r>
              <a:rPr lang="en-ID" sz="2200" dirty="0">
                <a:latin typeface="Raleway" pitchFamily="2" charset="0"/>
              </a:rPr>
              <a:t>.</a:t>
            </a:r>
          </a:p>
          <a:p>
            <a:pPr marL="457200" indent="-457200" algn="just">
              <a:buFont typeface="+mj-lt"/>
              <a:buAutoNum type="arabicPeriod" startAt="6"/>
            </a:pPr>
            <a:endParaRPr lang="en-ID" sz="2200" dirty="0">
              <a:latin typeface="Raleway" pitchFamily="2" charset="0"/>
            </a:endParaRPr>
          </a:p>
          <a:p>
            <a:pPr marL="457200" indent="-457200" algn="just">
              <a:buFont typeface="+mj-lt"/>
              <a:buAutoNum type="arabicPeriod" startAt="6"/>
            </a:pPr>
            <a:r>
              <a:rPr lang="en-ID" sz="2200" dirty="0" err="1">
                <a:latin typeface="Raleway" pitchFamily="2" charset="0"/>
              </a:rPr>
              <a:t>Merinci</a:t>
            </a:r>
            <a:r>
              <a:rPr lang="en-ID" sz="2200" dirty="0">
                <a:latin typeface="Raleway" pitchFamily="2" charset="0"/>
              </a:rPr>
              <a:t> deployment diagram yang </a:t>
            </a:r>
            <a:r>
              <a:rPr lang="en-ID" sz="2200" dirty="0" err="1">
                <a:latin typeface="Raleway" pitchFamily="2" charset="0"/>
              </a:rPr>
              <a:t>telah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dibuat</a:t>
            </a:r>
            <a:r>
              <a:rPr lang="en-ID" sz="2200" dirty="0">
                <a:latin typeface="Raleway" pitchFamily="2" charset="0"/>
              </a:rPr>
              <a:t>.</a:t>
            </a:r>
          </a:p>
          <a:p>
            <a:pPr marL="457200" indent="-457200" algn="just">
              <a:buFont typeface="+mj-lt"/>
              <a:buAutoNum type="arabicPeriod" startAt="6"/>
            </a:pPr>
            <a:endParaRPr lang="en-ID" sz="2200" dirty="0">
              <a:latin typeface="Raleway" pitchFamily="2" charset="0"/>
            </a:endParaRPr>
          </a:p>
          <a:p>
            <a:pPr marL="457200" indent="-457200" algn="just">
              <a:buFont typeface="+mj-lt"/>
              <a:buAutoNum type="arabicPeriod" startAt="6"/>
            </a:pPr>
            <a:r>
              <a:rPr lang="en-ID" sz="2200" dirty="0" err="1">
                <a:latin typeface="Raleway" pitchFamily="2" charset="0"/>
              </a:rPr>
              <a:t>Memulai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membangun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sistem</a:t>
            </a:r>
            <a:r>
              <a:rPr lang="en-ID" sz="2200" dirty="0">
                <a:latin typeface="Raleway" pitchFamily="2" charset="0"/>
              </a:rPr>
              <a:t>. </a:t>
            </a:r>
            <a:r>
              <a:rPr lang="en-ID" sz="2200" dirty="0" err="1">
                <a:latin typeface="Raleway" pitchFamily="2" charset="0"/>
              </a:rPr>
              <a:t>Dalam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hal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ini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terdapat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dua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pendekatan</a:t>
            </a:r>
            <a:r>
              <a:rPr lang="en-ID" sz="2200" dirty="0">
                <a:latin typeface="Raleway" pitchFamily="2" charset="0"/>
              </a:rPr>
              <a:t>, </a:t>
            </a:r>
            <a:r>
              <a:rPr lang="en-ID" sz="2200" dirty="0" err="1">
                <a:latin typeface="Raleway" pitchFamily="2" charset="0"/>
              </a:rPr>
              <a:t>diantaranya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pendekatan</a:t>
            </a:r>
            <a:r>
              <a:rPr lang="en-ID" sz="2200" dirty="0">
                <a:latin typeface="Raleway" pitchFamily="2" charset="0"/>
              </a:rPr>
              <a:t> use case dan </a:t>
            </a:r>
            <a:r>
              <a:rPr lang="en-ID" sz="2200" dirty="0" err="1">
                <a:latin typeface="Raleway" pitchFamily="2" charset="0"/>
              </a:rPr>
              <a:t>pendekatan</a:t>
            </a:r>
            <a:r>
              <a:rPr lang="en-ID" sz="2200" dirty="0">
                <a:latin typeface="Raleway" pitchFamily="2" charset="0"/>
              </a:rPr>
              <a:t> </a:t>
            </a:r>
            <a:r>
              <a:rPr lang="en-ID" sz="2200" dirty="0" err="1">
                <a:latin typeface="Raleway" pitchFamily="2" charset="0"/>
              </a:rPr>
              <a:t>komponen</a:t>
            </a:r>
            <a:r>
              <a:rPr lang="en-ID" sz="2200" dirty="0">
                <a:latin typeface="Raleway" pitchFamily="2" charset="0"/>
              </a:rPr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E775F2-9159-3763-5BE2-BFC1C12E56E6}"/>
              </a:ext>
            </a:extLst>
          </p:cNvPr>
          <p:cNvCxnSpPr/>
          <p:nvPr/>
        </p:nvCxnSpPr>
        <p:spPr>
          <a:xfrm>
            <a:off x="1728536" y="524934"/>
            <a:ext cx="0" cy="482600"/>
          </a:xfrm>
          <a:prstGeom prst="line">
            <a:avLst/>
          </a:prstGeom>
          <a:ln>
            <a:solidFill>
              <a:srgbClr val="2B2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B8818D-0E1D-731E-563D-B183EA4C30EE}"/>
              </a:ext>
            </a:extLst>
          </p:cNvPr>
          <p:cNvCxnSpPr>
            <a:cxnSpLocks/>
          </p:cNvCxnSpPr>
          <p:nvPr/>
        </p:nvCxnSpPr>
        <p:spPr>
          <a:xfrm flipH="1">
            <a:off x="1082665" y="5832841"/>
            <a:ext cx="10014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6D588-F190-77DD-814D-E96972F6C018}"/>
              </a:ext>
            </a:extLst>
          </p:cNvPr>
          <p:cNvCxnSpPr>
            <a:cxnSpLocks/>
          </p:cNvCxnSpPr>
          <p:nvPr/>
        </p:nvCxnSpPr>
        <p:spPr>
          <a:xfrm flipH="1">
            <a:off x="2371296" y="5602669"/>
            <a:ext cx="10014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9C49F8-2A1C-53B7-52AE-BD961E5547E5}"/>
              </a:ext>
            </a:extLst>
          </p:cNvPr>
          <p:cNvCxnSpPr>
            <a:cxnSpLocks/>
          </p:cNvCxnSpPr>
          <p:nvPr/>
        </p:nvCxnSpPr>
        <p:spPr>
          <a:xfrm flipH="1">
            <a:off x="-27546" y="6086640"/>
            <a:ext cx="7653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60B120A-3932-56AC-2549-295C5DC9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65" y="3111718"/>
            <a:ext cx="1949975" cy="24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74" y="5166415"/>
            <a:ext cx="726816" cy="8117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08C146D-9500-D993-B0F8-AF4A521526A2}"/>
              </a:ext>
            </a:extLst>
          </p:cNvPr>
          <p:cNvSpPr txBox="1"/>
          <p:nvPr/>
        </p:nvSpPr>
        <p:spPr>
          <a:xfrm>
            <a:off x="5239774" y="1543234"/>
            <a:ext cx="2709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Kesimpulan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1" y="5263980"/>
            <a:ext cx="1225103" cy="616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C6025B-5EE6-DF97-F181-901EBE7E221D}"/>
              </a:ext>
            </a:extLst>
          </p:cNvPr>
          <p:cNvSpPr txBox="1"/>
          <p:nvPr/>
        </p:nvSpPr>
        <p:spPr>
          <a:xfrm>
            <a:off x="5239774" y="2375716"/>
            <a:ext cx="519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Raleway" pitchFamily="2" charset="0"/>
              </a:rPr>
              <a:t>Jadi, UML </a:t>
            </a:r>
            <a:r>
              <a:rPr lang="en-ID" sz="2400" dirty="0" err="1">
                <a:latin typeface="Raleway" pitchFamily="2" charset="0"/>
              </a:rPr>
              <a:t>adalah</a:t>
            </a:r>
            <a:r>
              <a:rPr lang="en-ID" sz="2400" dirty="0">
                <a:latin typeface="Raleway" pitchFamily="2" charset="0"/>
              </a:rPr>
              <a:t> </a:t>
            </a:r>
            <a:r>
              <a:rPr lang="en-ID" sz="2400" dirty="0" err="1">
                <a:latin typeface="Raleway" pitchFamily="2" charset="0"/>
              </a:rPr>
              <a:t>sebuah</a:t>
            </a:r>
            <a:r>
              <a:rPr lang="en-ID" sz="2400" dirty="0">
                <a:latin typeface="Raleway" pitchFamily="2" charset="0"/>
              </a:rPr>
              <a:t> </a:t>
            </a:r>
            <a:r>
              <a:rPr lang="en-ID" sz="2400" dirty="0" err="1">
                <a:latin typeface="Raleway" pitchFamily="2" charset="0"/>
              </a:rPr>
              <a:t>bahasa</a:t>
            </a:r>
            <a:r>
              <a:rPr lang="en-ID" sz="2400" dirty="0">
                <a:latin typeface="Raleway" pitchFamily="2" charset="0"/>
              </a:rPr>
              <a:t> yang </a:t>
            </a:r>
            <a:r>
              <a:rPr lang="en-ID" sz="2400" dirty="0" err="1">
                <a:latin typeface="Raleway" pitchFamily="2" charset="0"/>
              </a:rPr>
              <a:t>berdasarkan</a:t>
            </a:r>
            <a:r>
              <a:rPr lang="en-ID" sz="2400" dirty="0">
                <a:latin typeface="Raleway" pitchFamily="2" charset="0"/>
              </a:rPr>
              <a:t> </a:t>
            </a:r>
            <a:r>
              <a:rPr lang="en-ID" sz="2400" dirty="0" err="1">
                <a:latin typeface="Raleway" pitchFamily="2" charset="0"/>
              </a:rPr>
              <a:t>grafik</a:t>
            </a:r>
            <a:r>
              <a:rPr lang="en-ID" sz="2400" dirty="0">
                <a:latin typeface="Raleway" pitchFamily="2" charset="0"/>
              </a:rPr>
              <a:t> </a:t>
            </a:r>
            <a:r>
              <a:rPr lang="en-ID" sz="2400" dirty="0" err="1">
                <a:latin typeface="Raleway" pitchFamily="2" charset="0"/>
              </a:rPr>
              <a:t>atau</a:t>
            </a:r>
            <a:r>
              <a:rPr lang="en-ID" sz="2400" dirty="0">
                <a:latin typeface="Raleway" pitchFamily="2" charset="0"/>
              </a:rPr>
              <a:t> </a:t>
            </a:r>
            <a:r>
              <a:rPr lang="en-ID" sz="2400" dirty="0" err="1">
                <a:latin typeface="Raleway" pitchFamily="2" charset="0"/>
              </a:rPr>
              <a:t>gambar</a:t>
            </a:r>
            <a:r>
              <a:rPr lang="en-ID" sz="2400" dirty="0">
                <a:latin typeface="Raleway" pitchFamily="2" charset="0"/>
              </a:rPr>
              <a:t> </a:t>
            </a:r>
            <a:r>
              <a:rPr lang="en-ID" sz="2400" dirty="0" err="1">
                <a:latin typeface="Raleway" pitchFamily="2" charset="0"/>
              </a:rPr>
              <a:t>untuk</a:t>
            </a:r>
            <a:r>
              <a:rPr lang="en-ID" sz="2400" dirty="0">
                <a:latin typeface="Raleway" pitchFamily="2" charset="0"/>
              </a:rPr>
              <a:t> </a:t>
            </a:r>
            <a:r>
              <a:rPr lang="en-ID" sz="2400" dirty="0" err="1">
                <a:latin typeface="Raleway" pitchFamily="2" charset="0"/>
              </a:rPr>
              <a:t>menvisualisasikan</a:t>
            </a:r>
            <a:r>
              <a:rPr lang="en-ID" sz="2400" dirty="0">
                <a:latin typeface="Raleway" pitchFamily="2" charset="0"/>
              </a:rPr>
              <a:t>, </a:t>
            </a:r>
            <a:r>
              <a:rPr lang="en-ID" sz="2400" dirty="0" err="1">
                <a:latin typeface="Raleway" pitchFamily="2" charset="0"/>
              </a:rPr>
              <a:t>menspesifikasikan</a:t>
            </a:r>
            <a:r>
              <a:rPr lang="en-ID" sz="2400" dirty="0">
                <a:latin typeface="Raleway" pitchFamily="2" charset="0"/>
              </a:rPr>
              <a:t>, </a:t>
            </a:r>
            <a:r>
              <a:rPr lang="en-ID" sz="2400" dirty="0" err="1">
                <a:latin typeface="Raleway" pitchFamily="2" charset="0"/>
              </a:rPr>
              <a:t>membangun</a:t>
            </a:r>
            <a:r>
              <a:rPr lang="en-ID" sz="2400" dirty="0">
                <a:latin typeface="Raleway" pitchFamily="2" charset="0"/>
              </a:rPr>
              <a:t> dan </a:t>
            </a:r>
            <a:r>
              <a:rPr lang="en-ID" sz="2400" dirty="0" err="1">
                <a:latin typeface="Raleway" pitchFamily="2" charset="0"/>
              </a:rPr>
              <a:t>pendokumentasian</a:t>
            </a:r>
            <a:r>
              <a:rPr lang="en-ID" sz="2400" dirty="0">
                <a:latin typeface="Raleway" pitchFamily="2" charset="0"/>
              </a:rPr>
              <a:t> </a:t>
            </a:r>
            <a:r>
              <a:rPr lang="en-ID" sz="2400" dirty="0" err="1">
                <a:latin typeface="Raleway" pitchFamily="2" charset="0"/>
              </a:rPr>
              <a:t>dari</a:t>
            </a:r>
            <a:r>
              <a:rPr lang="en-ID" sz="2400" dirty="0">
                <a:latin typeface="Raleway" pitchFamily="2" charset="0"/>
              </a:rPr>
              <a:t> </a:t>
            </a:r>
            <a:r>
              <a:rPr lang="en-ID" sz="2400" dirty="0" err="1">
                <a:latin typeface="Raleway" pitchFamily="2" charset="0"/>
              </a:rPr>
              <a:t>sebuah</a:t>
            </a:r>
            <a:r>
              <a:rPr lang="en-ID" sz="2400" dirty="0">
                <a:latin typeface="Raleway" pitchFamily="2" charset="0"/>
              </a:rPr>
              <a:t> </a:t>
            </a:r>
            <a:r>
              <a:rPr lang="en-ID" sz="2400" dirty="0" err="1">
                <a:latin typeface="Raleway" pitchFamily="2" charset="0"/>
              </a:rPr>
              <a:t>sistem</a:t>
            </a:r>
            <a:endParaRPr lang="en-ID" sz="2400" dirty="0">
              <a:latin typeface="Raleway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A3827-23C7-0466-E0D1-5CB6077E37CC}"/>
              </a:ext>
            </a:extLst>
          </p:cNvPr>
          <p:cNvCxnSpPr/>
          <p:nvPr/>
        </p:nvCxnSpPr>
        <p:spPr>
          <a:xfrm>
            <a:off x="6096000" y="5308600"/>
            <a:ext cx="0" cy="482600"/>
          </a:xfrm>
          <a:prstGeom prst="line">
            <a:avLst/>
          </a:prstGeom>
          <a:ln>
            <a:solidFill>
              <a:srgbClr val="2B2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8471FF7-2472-1A49-EB56-FFD1390BD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3248" y="1914592"/>
            <a:ext cx="2400116" cy="24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5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5542791"/>
            <a:ext cx="726816" cy="8117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08C146D-9500-D993-B0F8-AF4A521526A2}"/>
              </a:ext>
            </a:extLst>
          </p:cNvPr>
          <p:cNvSpPr txBox="1"/>
          <p:nvPr/>
        </p:nvSpPr>
        <p:spPr>
          <a:xfrm>
            <a:off x="4950279" y="1123405"/>
            <a:ext cx="229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Referensi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5640354"/>
            <a:ext cx="1225103" cy="616635"/>
          </a:xfrm>
          <a:prstGeom prst="rect">
            <a:avLst/>
          </a:prstGeom>
        </p:spPr>
      </p:pic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3E83873B-484B-D483-7184-D8EEC9E91B55}"/>
              </a:ext>
            </a:extLst>
          </p:cNvPr>
          <p:cNvSpPr txBox="1"/>
          <p:nvPr/>
        </p:nvSpPr>
        <p:spPr>
          <a:xfrm>
            <a:off x="3496186" y="2516084"/>
            <a:ext cx="51996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Raleway" pitchFamily="2" charset="0"/>
              </a:rPr>
              <a:t>Flowchart :</a:t>
            </a:r>
            <a:endParaRPr lang="en-ID" sz="2400" dirty="0">
              <a:latin typeface="Raleway" pitchFamily="2" charset="0"/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>
                <a:latin typeface="Raleway" pitchFamily="2" charset="0"/>
                <a:hlinkClick r:id="rId4"/>
              </a:rPr>
              <a:t>https://www.goldenfast.net/blog/flowchart-adalah/</a:t>
            </a:r>
            <a:endParaRPr lang="en-ID" sz="2400" dirty="0">
              <a:latin typeface="Raleway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400" dirty="0">
              <a:latin typeface="Raleway" pitchFamily="2" charset="0"/>
            </a:endParaRPr>
          </a:p>
          <a:p>
            <a:r>
              <a:rPr lang="en-ID" sz="2400" dirty="0">
                <a:latin typeface="Raleway" pitchFamily="2" charset="0"/>
              </a:rPr>
              <a:t>UML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>
                <a:latin typeface="Raleway" pitchFamily="2" charset="0"/>
                <a:hlinkClick r:id="rId5"/>
              </a:rPr>
              <a:t>https://www.pinhome.id/blog/pengertian-uml/</a:t>
            </a:r>
            <a:endParaRPr lang="en-ID" sz="24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4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1" y="3023118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696" y="3120681"/>
            <a:ext cx="1225103" cy="616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11B4A7-3680-6658-7DFE-EDF198B76E76}"/>
              </a:ext>
            </a:extLst>
          </p:cNvPr>
          <p:cNvSpPr txBox="1"/>
          <p:nvPr/>
        </p:nvSpPr>
        <p:spPr>
          <a:xfrm>
            <a:off x="4520017" y="2813986"/>
            <a:ext cx="2653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Terima</a:t>
            </a:r>
            <a:endParaRPr lang="en-ID" sz="54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F3DCE-02B2-89D8-B85A-261431B4F48F}"/>
              </a:ext>
            </a:extLst>
          </p:cNvPr>
          <p:cNvSpPr txBox="1"/>
          <p:nvPr/>
        </p:nvSpPr>
        <p:spPr>
          <a:xfrm>
            <a:off x="4774196" y="3195497"/>
            <a:ext cx="229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50000"/>
                  </a:schemeClr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Kasih</a:t>
            </a:r>
            <a:endParaRPr lang="en-ID" sz="5400" b="1" dirty="0">
              <a:solidFill>
                <a:schemeClr val="bg1">
                  <a:lumMod val="50000"/>
                </a:schemeClr>
              </a:solidFill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53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08C146D-9500-D993-B0F8-AF4A521526A2}"/>
              </a:ext>
            </a:extLst>
          </p:cNvPr>
          <p:cNvSpPr txBox="1"/>
          <p:nvPr/>
        </p:nvSpPr>
        <p:spPr>
          <a:xfrm>
            <a:off x="5679859" y="2095306"/>
            <a:ext cx="4226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Apa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itu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Flowchart 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4507C8-82BA-1303-666B-DA6FFB99033F}"/>
              </a:ext>
            </a:extLst>
          </p:cNvPr>
          <p:cNvSpPr txBox="1"/>
          <p:nvPr/>
        </p:nvSpPr>
        <p:spPr>
          <a:xfrm>
            <a:off x="5679859" y="3039980"/>
            <a:ext cx="4521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Raleway Light" pitchFamily="2" charset="0"/>
              </a:rPr>
              <a:t>Pada </a:t>
            </a:r>
            <a:r>
              <a:rPr lang="en-ID" sz="2400" dirty="0" err="1">
                <a:latin typeface="Raleway Light" pitchFamily="2" charset="0"/>
              </a:rPr>
              <a:t>dasarnya</a:t>
            </a:r>
            <a:r>
              <a:rPr lang="en-ID" sz="2400" dirty="0">
                <a:latin typeface="Raleway Light" pitchFamily="2" charset="0"/>
              </a:rPr>
              <a:t>, flowchart </a:t>
            </a:r>
            <a:r>
              <a:rPr lang="en-ID" sz="2400" dirty="0" err="1">
                <a:latin typeface="Raleway Light" pitchFamily="2" charset="0"/>
              </a:rPr>
              <a:t>adalah</a:t>
            </a:r>
            <a:r>
              <a:rPr lang="en-ID" sz="2400" dirty="0">
                <a:latin typeface="Raleway Light" pitchFamily="2" charset="0"/>
              </a:rPr>
              <a:t> </a:t>
            </a:r>
            <a:r>
              <a:rPr lang="en-ID" sz="2400" dirty="0" err="1">
                <a:latin typeface="Raleway Light" pitchFamily="2" charset="0"/>
              </a:rPr>
              <a:t>sebuah</a:t>
            </a:r>
            <a:r>
              <a:rPr lang="en-ID" sz="2400" dirty="0">
                <a:latin typeface="Raleway Light" pitchFamily="2" charset="0"/>
              </a:rPr>
              <a:t> diagram yang </a:t>
            </a:r>
            <a:r>
              <a:rPr lang="en-ID" sz="2400" dirty="0" err="1">
                <a:latin typeface="Raleway Light" pitchFamily="2" charset="0"/>
              </a:rPr>
              <a:t>menggambarkan</a:t>
            </a:r>
            <a:r>
              <a:rPr lang="en-ID" sz="2400" dirty="0">
                <a:latin typeface="Raleway Light" pitchFamily="2" charset="0"/>
              </a:rPr>
              <a:t> </a:t>
            </a:r>
            <a:r>
              <a:rPr lang="en-ID" sz="2400" dirty="0" err="1">
                <a:latin typeface="Raleway Light" pitchFamily="2" charset="0"/>
              </a:rPr>
              <a:t>suatu</a:t>
            </a:r>
            <a:r>
              <a:rPr lang="en-ID" sz="2400" dirty="0">
                <a:latin typeface="Raleway Light" pitchFamily="2" charset="0"/>
              </a:rPr>
              <a:t> proses, </a:t>
            </a:r>
            <a:r>
              <a:rPr lang="en-ID" sz="2400" dirty="0" err="1">
                <a:latin typeface="Raleway Light" pitchFamily="2" charset="0"/>
              </a:rPr>
              <a:t>sistem</a:t>
            </a:r>
            <a:r>
              <a:rPr lang="en-ID" sz="2400" dirty="0">
                <a:latin typeface="Raleway Light" pitchFamily="2" charset="0"/>
              </a:rPr>
              <a:t>, </a:t>
            </a:r>
            <a:r>
              <a:rPr lang="en-ID" sz="2400" dirty="0" err="1">
                <a:latin typeface="Raleway Light" pitchFamily="2" charset="0"/>
              </a:rPr>
              <a:t>atau</a:t>
            </a:r>
            <a:r>
              <a:rPr lang="en-ID" sz="2400" dirty="0">
                <a:latin typeface="Raleway Light" pitchFamily="2" charset="0"/>
              </a:rPr>
              <a:t> </a:t>
            </a:r>
            <a:r>
              <a:rPr lang="en-ID" sz="2400" dirty="0" err="1">
                <a:latin typeface="Raleway Light" pitchFamily="2" charset="0"/>
              </a:rPr>
              <a:t>algoritma</a:t>
            </a:r>
            <a:r>
              <a:rPr lang="en-ID" sz="2400" dirty="0">
                <a:latin typeface="Raleway Light" pitchFamily="2" charset="0"/>
              </a:rPr>
              <a:t> </a:t>
            </a:r>
            <a:r>
              <a:rPr lang="en-ID" sz="2400" dirty="0" err="1">
                <a:latin typeface="Raleway Light" pitchFamily="2" charset="0"/>
              </a:rPr>
              <a:t>dari</a:t>
            </a:r>
            <a:r>
              <a:rPr lang="en-ID" sz="2400" dirty="0">
                <a:latin typeface="Raleway Light" pitchFamily="2" charset="0"/>
              </a:rPr>
              <a:t> </a:t>
            </a:r>
            <a:r>
              <a:rPr lang="en-ID" sz="2400" dirty="0" err="1">
                <a:latin typeface="Raleway Light" pitchFamily="2" charset="0"/>
              </a:rPr>
              <a:t>sebuah</a:t>
            </a:r>
            <a:r>
              <a:rPr lang="en-ID" sz="2400" dirty="0">
                <a:latin typeface="Raleway Light" pitchFamily="2" charset="0"/>
              </a:rPr>
              <a:t> </a:t>
            </a:r>
            <a:r>
              <a:rPr lang="en-ID" sz="2400" dirty="0" err="1">
                <a:latin typeface="Raleway Light" pitchFamily="2" charset="0"/>
              </a:rPr>
              <a:t>jaringan</a:t>
            </a:r>
            <a:r>
              <a:rPr lang="en-ID" sz="2400" dirty="0">
                <a:latin typeface="Raleway Light" pitchFamily="2" charset="0"/>
              </a:rPr>
              <a:t> dan </a:t>
            </a:r>
            <a:r>
              <a:rPr lang="en-ID" sz="2400" dirty="0" err="1">
                <a:latin typeface="Raleway Light" pitchFamily="2" charset="0"/>
              </a:rPr>
              <a:t>komputer</a:t>
            </a:r>
            <a:r>
              <a:rPr lang="en-ID" sz="2400" dirty="0">
                <a:latin typeface="Raleway Light" pitchFamily="2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1E866-79A5-F703-F51F-F84BC42E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430" y="2387694"/>
            <a:ext cx="2807141" cy="2807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87A69-5065-5882-13DA-FE8A108EA471}"/>
              </a:ext>
            </a:extLst>
          </p:cNvPr>
          <p:cNvSpPr txBox="1"/>
          <p:nvPr/>
        </p:nvSpPr>
        <p:spPr>
          <a:xfrm>
            <a:off x="9288379" y="2078350"/>
            <a:ext cx="41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ID" sz="3200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63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4507C8-82BA-1303-666B-DA6FFB99033F}"/>
              </a:ext>
            </a:extLst>
          </p:cNvPr>
          <p:cNvSpPr txBox="1"/>
          <p:nvPr/>
        </p:nvSpPr>
        <p:spPr>
          <a:xfrm>
            <a:off x="4773290" y="1461189"/>
            <a:ext cx="4521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Raleway Medium" pitchFamily="2" charset="0"/>
              </a:rPr>
              <a:t>Flowchart </a:t>
            </a:r>
            <a:r>
              <a:rPr lang="en-ID" sz="2000" dirty="0" err="1">
                <a:latin typeface="Raleway Medium" pitchFamily="2" charset="0"/>
              </a:rPr>
              <a:t>banyak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digunakan</a:t>
            </a:r>
            <a:r>
              <a:rPr lang="en-ID" sz="2000" dirty="0">
                <a:latin typeface="Raleway Medium" pitchFamily="2" charset="0"/>
              </a:rPr>
              <a:t> di </a:t>
            </a:r>
            <a:r>
              <a:rPr lang="en-ID" sz="2000" dirty="0" err="1">
                <a:latin typeface="Raleway Medium" pitchFamily="2" charset="0"/>
              </a:rPr>
              <a:t>berbagai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bidang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untuk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mendokumentasikan</a:t>
            </a:r>
            <a:r>
              <a:rPr lang="en-ID" sz="2000" dirty="0">
                <a:latin typeface="Raleway Medium" pitchFamily="2" charset="0"/>
              </a:rPr>
              <a:t>, </a:t>
            </a:r>
            <a:r>
              <a:rPr lang="en-ID" sz="2000" dirty="0" err="1">
                <a:latin typeface="Raleway Medium" pitchFamily="2" charset="0"/>
              </a:rPr>
              <a:t>mempelajari</a:t>
            </a:r>
            <a:r>
              <a:rPr lang="en-ID" sz="2000" dirty="0">
                <a:latin typeface="Raleway Medium" pitchFamily="2" charset="0"/>
              </a:rPr>
              <a:t>, </a:t>
            </a:r>
            <a:r>
              <a:rPr lang="en-ID" sz="2000" dirty="0" err="1">
                <a:latin typeface="Raleway Medium" pitchFamily="2" charset="0"/>
              </a:rPr>
              <a:t>merencanakan</a:t>
            </a:r>
            <a:r>
              <a:rPr lang="en-ID" sz="2000" dirty="0">
                <a:latin typeface="Raleway Medium" pitchFamily="2" charset="0"/>
              </a:rPr>
              <a:t>, dan </a:t>
            </a:r>
            <a:r>
              <a:rPr lang="en-ID" sz="2000" dirty="0" err="1">
                <a:latin typeface="Raleway Medium" pitchFamily="2" charset="0"/>
              </a:rPr>
              <a:t>memperbaiki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sebuah</a:t>
            </a:r>
            <a:r>
              <a:rPr lang="en-ID" sz="2000" dirty="0">
                <a:latin typeface="Raleway Medium" pitchFamily="2" charset="0"/>
              </a:rPr>
              <a:t> proses </a:t>
            </a:r>
            <a:r>
              <a:rPr lang="en-ID" sz="2000" dirty="0" err="1">
                <a:latin typeface="Raleway Medium" pitchFamily="2" charset="0"/>
              </a:rPr>
              <a:t>kerja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suatu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sistem</a:t>
            </a:r>
            <a:r>
              <a:rPr lang="en-ID" sz="2000" dirty="0">
                <a:latin typeface="Raleway Medium" pitchFamily="2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7E255-193A-C1F9-17B6-443BC9619E00}"/>
              </a:ext>
            </a:extLst>
          </p:cNvPr>
          <p:cNvSpPr txBox="1"/>
          <p:nvPr/>
        </p:nvSpPr>
        <p:spPr>
          <a:xfrm>
            <a:off x="2615090" y="3589421"/>
            <a:ext cx="41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ID" sz="3200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FCEF646-C88B-9891-CF91-5B050FA68C9F}"/>
              </a:ext>
            </a:extLst>
          </p:cNvPr>
          <p:cNvSpPr/>
          <p:nvPr/>
        </p:nvSpPr>
        <p:spPr>
          <a:xfrm rot="15402326">
            <a:off x="3077001" y="1846720"/>
            <a:ext cx="2021078" cy="2548435"/>
          </a:xfrm>
          <a:prstGeom prst="arc">
            <a:avLst>
              <a:gd name="adj1" fmla="val 16200000"/>
              <a:gd name="adj2" fmla="val 1743405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3CEF4-B947-5776-3568-F2133CDB00FE}"/>
              </a:ext>
            </a:extLst>
          </p:cNvPr>
          <p:cNvSpPr txBox="1"/>
          <p:nvPr/>
        </p:nvSpPr>
        <p:spPr>
          <a:xfrm>
            <a:off x="5166641" y="4001790"/>
            <a:ext cx="4521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Raleway Medium" pitchFamily="2" charset="0"/>
              </a:rPr>
              <a:t>Flowchart </a:t>
            </a:r>
            <a:r>
              <a:rPr lang="en-ID" sz="2000" dirty="0" err="1">
                <a:latin typeface="Raleway Medium" pitchFamily="2" charset="0"/>
              </a:rPr>
              <a:t>dapat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berbentuk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grafik</a:t>
            </a:r>
            <a:r>
              <a:rPr lang="en-ID" sz="2000" dirty="0">
                <a:latin typeface="Raleway Medium" pitchFamily="2" charset="0"/>
              </a:rPr>
              <a:t> diagram </a:t>
            </a:r>
            <a:r>
              <a:rPr lang="en-ID" sz="2000" dirty="0" err="1">
                <a:latin typeface="Raleway Medium" pitchFamily="2" charset="0"/>
              </a:rPr>
              <a:t>sederhana</a:t>
            </a:r>
            <a:r>
              <a:rPr lang="en-ID" sz="2000" dirty="0">
                <a:latin typeface="Raleway Medium" pitchFamily="2" charset="0"/>
              </a:rPr>
              <a:t> yang </a:t>
            </a:r>
            <a:r>
              <a:rPr lang="en-ID" sz="2000" dirty="0" err="1">
                <a:latin typeface="Raleway Medium" pitchFamily="2" charset="0"/>
              </a:rPr>
              <a:t>digambar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dengan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tangan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hingga</a:t>
            </a:r>
            <a:r>
              <a:rPr lang="en-ID" sz="2000" dirty="0">
                <a:latin typeface="Raleway Medium" pitchFamily="2" charset="0"/>
              </a:rPr>
              <a:t> diagram complex </a:t>
            </a:r>
            <a:r>
              <a:rPr lang="en-ID" sz="2000" dirty="0" err="1">
                <a:latin typeface="Raleway Medium" pitchFamily="2" charset="0"/>
              </a:rPr>
              <a:t>komputer</a:t>
            </a:r>
            <a:r>
              <a:rPr lang="en-ID" sz="2000" dirty="0">
                <a:latin typeface="Raleway Medium" pitchFamily="2" charset="0"/>
              </a:rPr>
              <a:t> yang </a:t>
            </a:r>
            <a:r>
              <a:rPr lang="en-ID" sz="2000" dirty="0" err="1">
                <a:latin typeface="Raleway Medium" pitchFamily="2" charset="0"/>
              </a:rPr>
              <a:t>terdiri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dari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banyak</a:t>
            </a:r>
            <a:r>
              <a:rPr lang="en-ID" sz="2000" dirty="0">
                <a:latin typeface="Raleway Medium" pitchFamily="2" charset="0"/>
              </a:rPr>
              <a:t> proses, </a:t>
            </a:r>
            <a:r>
              <a:rPr lang="en-ID" sz="2000" dirty="0" err="1">
                <a:latin typeface="Raleway Medium" pitchFamily="2" charset="0"/>
              </a:rPr>
              <a:t>langkah</a:t>
            </a:r>
            <a:r>
              <a:rPr lang="en-ID" sz="2000" dirty="0">
                <a:latin typeface="Raleway Medium" pitchFamily="2" charset="0"/>
              </a:rPr>
              <a:t>, dan </a:t>
            </a:r>
            <a:r>
              <a:rPr lang="en-ID" sz="2000" dirty="0" err="1">
                <a:latin typeface="Raleway Medium" pitchFamily="2" charset="0"/>
              </a:rPr>
              <a:t>alur</a:t>
            </a:r>
            <a:r>
              <a:rPr lang="en-ID" sz="2000" dirty="0">
                <a:latin typeface="Raleway Medium" pitchFamily="2" charset="0"/>
              </a:rPr>
              <a:t> </a:t>
            </a:r>
            <a:r>
              <a:rPr lang="en-ID" sz="2000" dirty="0" err="1">
                <a:latin typeface="Raleway Medium" pitchFamily="2" charset="0"/>
              </a:rPr>
              <a:t>kerja</a:t>
            </a:r>
            <a:r>
              <a:rPr lang="en-ID" sz="2000" dirty="0">
                <a:latin typeface="Raleway Medium" pitchFamily="2" charset="0"/>
              </a:rPr>
              <a:t>.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37226B8-4820-6807-6C79-CF2307C86882}"/>
              </a:ext>
            </a:extLst>
          </p:cNvPr>
          <p:cNvSpPr/>
          <p:nvPr/>
        </p:nvSpPr>
        <p:spPr>
          <a:xfrm rot="4872166" flipV="1">
            <a:off x="3391927" y="3062273"/>
            <a:ext cx="1524974" cy="2266240"/>
          </a:xfrm>
          <a:prstGeom prst="arc">
            <a:avLst>
              <a:gd name="adj1" fmla="val 16200000"/>
              <a:gd name="adj2" fmla="val 1743405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064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5542791"/>
            <a:ext cx="726816" cy="8117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08C146D-9500-D993-B0F8-AF4A521526A2}"/>
              </a:ext>
            </a:extLst>
          </p:cNvPr>
          <p:cNvSpPr txBox="1"/>
          <p:nvPr/>
        </p:nvSpPr>
        <p:spPr>
          <a:xfrm>
            <a:off x="5071391" y="2844222"/>
            <a:ext cx="3557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Fungsi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Flowchart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5640354"/>
            <a:ext cx="1225103" cy="616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C83F1D-8E9E-89C5-831B-04298DE5C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679" y="2151141"/>
            <a:ext cx="2555712" cy="255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29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1C6C9F-E20A-81F2-F4CC-29AEA2E67A97}"/>
              </a:ext>
            </a:extLst>
          </p:cNvPr>
          <p:cNvSpPr txBox="1"/>
          <p:nvPr/>
        </p:nvSpPr>
        <p:spPr>
          <a:xfrm>
            <a:off x="1177371" y="1850060"/>
            <a:ext cx="4226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Fungsi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Flowchart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94880-83E8-4766-9D56-205B9C5702AA}"/>
              </a:ext>
            </a:extLst>
          </p:cNvPr>
          <p:cNvSpPr txBox="1"/>
          <p:nvPr/>
        </p:nvSpPr>
        <p:spPr>
          <a:xfrm>
            <a:off x="1186240" y="3111943"/>
            <a:ext cx="35722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D" sz="2000" b="1" dirty="0" err="1">
                <a:latin typeface="Raleway Light" pitchFamily="2" charset="0"/>
              </a:rPr>
              <a:t>Mengelola</a:t>
            </a:r>
            <a:r>
              <a:rPr lang="en-ID" sz="2000" b="1" dirty="0">
                <a:latin typeface="Raleway Light" pitchFamily="2" charset="0"/>
              </a:rPr>
              <a:t> Workflow</a:t>
            </a:r>
          </a:p>
          <a:p>
            <a:r>
              <a:rPr lang="en-ID" sz="2000" dirty="0" err="1">
                <a:latin typeface="Raleway Light" pitchFamily="2" charset="0"/>
              </a:rPr>
              <a:t>Sesuai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dengan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namanya</a:t>
            </a:r>
            <a:r>
              <a:rPr lang="en-ID" sz="2000" dirty="0">
                <a:latin typeface="Raleway Light" pitchFamily="2" charset="0"/>
              </a:rPr>
              <a:t>, salah </a:t>
            </a:r>
            <a:r>
              <a:rPr lang="en-ID" sz="2000" dirty="0" err="1">
                <a:latin typeface="Raleway Light" pitchFamily="2" charset="0"/>
              </a:rPr>
              <a:t>satu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fungsi</a:t>
            </a:r>
            <a:r>
              <a:rPr lang="en-ID" sz="2000" dirty="0">
                <a:latin typeface="Raleway Light" pitchFamily="2" charset="0"/>
              </a:rPr>
              <a:t> flowchart </a:t>
            </a:r>
            <a:r>
              <a:rPr lang="en-ID" sz="2000" dirty="0" err="1">
                <a:latin typeface="Raleway Light" pitchFamily="2" charset="0"/>
              </a:rPr>
              <a:t>adalah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untuk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mengelola</a:t>
            </a:r>
            <a:r>
              <a:rPr lang="en-ID" sz="2000" dirty="0">
                <a:latin typeface="Raleway Light" pitchFamily="2" charset="0"/>
              </a:rPr>
              <a:t> workflow </a:t>
            </a:r>
            <a:r>
              <a:rPr lang="en-ID" sz="2000" dirty="0" err="1">
                <a:latin typeface="Raleway Light" pitchFamily="2" charset="0"/>
              </a:rPr>
              <a:t>atau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alur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kerja</a:t>
            </a:r>
            <a:r>
              <a:rPr lang="en-ID" sz="2000" dirty="0">
                <a:latin typeface="Raleway Light" pitchFamily="2" charset="0"/>
              </a:rPr>
              <a:t> yang </a:t>
            </a:r>
            <a:r>
              <a:rPr lang="en-ID" sz="2000" dirty="0" err="1">
                <a:latin typeface="Raleway Light" pitchFamily="2" charset="0"/>
              </a:rPr>
              <a:t>ada</a:t>
            </a:r>
            <a:r>
              <a:rPr lang="en-ID" sz="2000" dirty="0">
                <a:latin typeface="Raleway Light" pitchFamily="2" charset="0"/>
              </a:rPr>
              <a:t> pada </a:t>
            </a:r>
            <a:r>
              <a:rPr lang="en-ID" sz="2000" dirty="0" err="1">
                <a:latin typeface="Raleway Light" pitchFamily="2" charset="0"/>
              </a:rPr>
              <a:t>sebuah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sistem</a:t>
            </a:r>
            <a:r>
              <a:rPr lang="en-ID" sz="2000" dirty="0">
                <a:latin typeface="Raleway Light" pitchFamily="2" charset="0"/>
              </a:rPr>
              <a:t> dan </a:t>
            </a:r>
            <a:r>
              <a:rPr lang="en-ID" sz="2000" dirty="0" err="1">
                <a:latin typeface="Raleway Light" pitchFamily="2" charset="0"/>
              </a:rPr>
              <a:t>proyek</a:t>
            </a:r>
            <a:r>
              <a:rPr lang="en-ID" sz="2000" dirty="0">
                <a:latin typeface="Raleway Light" pitchFamily="2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129BB-4218-8506-0E16-B5A68F626016}"/>
              </a:ext>
            </a:extLst>
          </p:cNvPr>
          <p:cNvSpPr txBox="1"/>
          <p:nvPr/>
        </p:nvSpPr>
        <p:spPr>
          <a:xfrm>
            <a:off x="4758468" y="3111943"/>
            <a:ext cx="3170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D" sz="2000" b="1" dirty="0" err="1">
                <a:latin typeface="Raleway Light" pitchFamily="2" charset="0"/>
              </a:rPr>
              <a:t>Mendokumentasikan</a:t>
            </a:r>
            <a:r>
              <a:rPr lang="en-ID" sz="2000" b="1" dirty="0">
                <a:latin typeface="Raleway Light" pitchFamily="2" charset="0"/>
              </a:rPr>
              <a:t> Proses               </a:t>
            </a:r>
          </a:p>
          <a:p>
            <a:r>
              <a:rPr lang="en-ID" sz="2000" dirty="0" err="1">
                <a:latin typeface="Raleway Light" pitchFamily="2" charset="0"/>
              </a:rPr>
              <a:t>Fungsi</a:t>
            </a:r>
            <a:r>
              <a:rPr lang="en-ID" sz="2000" dirty="0">
                <a:latin typeface="Raleway Light" pitchFamily="2" charset="0"/>
              </a:rPr>
              <a:t> lain </a:t>
            </a:r>
            <a:r>
              <a:rPr lang="en-ID" sz="2000" dirty="0" err="1">
                <a:latin typeface="Raleway Light" pitchFamily="2" charset="0"/>
              </a:rPr>
              <a:t>dari</a:t>
            </a:r>
            <a:r>
              <a:rPr lang="en-ID" sz="2000" dirty="0">
                <a:latin typeface="Raleway Light" pitchFamily="2" charset="0"/>
              </a:rPr>
              <a:t> flowchart </a:t>
            </a:r>
            <a:r>
              <a:rPr lang="en-ID" sz="2000" dirty="0" err="1">
                <a:latin typeface="Raleway Light" pitchFamily="2" charset="0"/>
              </a:rPr>
              <a:t>adalah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untuk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mendokumentasikan</a:t>
            </a:r>
            <a:r>
              <a:rPr lang="en-ID" sz="2000" dirty="0">
                <a:latin typeface="Raleway Light" pitchFamily="2" charset="0"/>
              </a:rPr>
              <a:t> dan </a:t>
            </a:r>
            <a:r>
              <a:rPr lang="en-ID" sz="2000" dirty="0" err="1">
                <a:latin typeface="Raleway Light" pitchFamily="2" charset="0"/>
              </a:rPr>
              <a:t>menyimpan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semua</a:t>
            </a:r>
            <a:r>
              <a:rPr lang="en-ID" sz="2000" dirty="0">
                <a:latin typeface="Raleway Light" pitchFamily="2" charset="0"/>
              </a:rPr>
              <a:t> proses yang </a:t>
            </a:r>
            <a:r>
              <a:rPr lang="en-ID" sz="2000" dirty="0" err="1">
                <a:latin typeface="Raleway Light" pitchFamily="2" charset="0"/>
              </a:rPr>
              <a:t>terjadi</a:t>
            </a:r>
            <a:r>
              <a:rPr lang="en-ID" sz="2000" dirty="0">
                <a:latin typeface="Raleway Light" pitchFamily="2" charset="0"/>
              </a:rPr>
              <a:t> pada </a:t>
            </a:r>
            <a:r>
              <a:rPr lang="en-ID" sz="2000" dirty="0" err="1">
                <a:latin typeface="Raleway Light" pitchFamily="2" charset="0"/>
              </a:rPr>
              <a:t>sebuah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sistem</a:t>
            </a:r>
            <a:r>
              <a:rPr lang="en-ID" sz="2000" dirty="0">
                <a:latin typeface="Raleway Light" pitchFamily="2" charset="0"/>
              </a:rPr>
              <a:t> dan </a:t>
            </a:r>
            <a:r>
              <a:rPr lang="en-ID" sz="2000" dirty="0" err="1">
                <a:latin typeface="Raleway Light" pitchFamily="2" charset="0"/>
              </a:rPr>
              <a:t>proyek</a:t>
            </a:r>
            <a:r>
              <a:rPr lang="en-ID" sz="2000" dirty="0">
                <a:latin typeface="Raleway Light" pitchFamily="2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8A2E3-1388-2908-2C21-8E71F1BA5AA5}"/>
              </a:ext>
            </a:extLst>
          </p:cNvPr>
          <p:cNvSpPr txBox="1"/>
          <p:nvPr/>
        </p:nvSpPr>
        <p:spPr>
          <a:xfrm>
            <a:off x="8275359" y="2958054"/>
            <a:ext cx="27781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D" sz="2000" b="1" dirty="0" err="1">
                <a:latin typeface="Raleway Light" pitchFamily="2" charset="0"/>
              </a:rPr>
              <a:t>Melakukan</a:t>
            </a:r>
            <a:r>
              <a:rPr lang="en-ID" sz="2000" b="1" dirty="0">
                <a:latin typeface="Raleway Light" pitchFamily="2" charset="0"/>
              </a:rPr>
              <a:t> </a:t>
            </a:r>
            <a:r>
              <a:rPr lang="en-ID" sz="2000" b="1" dirty="0" err="1">
                <a:latin typeface="Raleway Light" pitchFamily="2" charset="0"/>
              </a:rPr>
              <a:t>Perbaikan</a:t>
            </a:r>
            <a:r>
              <a:rPr lang="en-ID" sz="2000" b="1" dirty="0">
                <a:latin typeface="Raleway Light" pitchFamily="2" charset="0"/>
              </a:rPr>
              <a:t> Proses</a:t>
            </a:r>
          </a:p>
          <a:p>
            <a:r>
              <a:rPr lang="en-ID" sz="2000" dirty="0">
                <a:latin typeface="Raleway Light" pitchFamily="2" charset="0"/>
              </a:rPr>
              <a:t>Cara flowchart </a:t>
            </a:r>
            <a:r>
              <a:rPr lang="en-ID" sz="2000" dirty="0" err="1">
                <a:latin typeface="Raleway Light" pitchFamily="2" charset="0"/>
              </a:rPr>
              <a:t>membantu</a:t>
            </a:r>
            <a:r>
              <a:rPr lang="en-ID" sz="2000" dirty="0">
                <a:latin typeface="Raleway Light" pitchFamily="2" charset="0"/>
              </a:rPr>
              <a:t> proses </a:t>
            </a:r>
            <a:r>
              <a:rPr lang="en-ID" sz="2000" dirty="0" err="1">
                <a:latin typeface="Raleway Light" pitchFamily="2" charset="0"/>
              </a:rPr>
              <a:t>ini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adalah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dengan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membagi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setiap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langkah</a:t>
            </a:r>
            <a:r>
              <a:rPr lang="en-ID" sz="2000" dirty="0">
                <a:latin typeface="Raleway Light" pitchFamily="2" charset="0"/>
              </a:rPr>
              <a:t> yang </a:t>
            </a:r>
            <a:r>
              <a:rPr lang="en-ID" sz="2000" dirty="0" err="1">
                <a:latin typeface="Raleway Light" pitchFamily="2" charset="0"/>
              </a:rPr>
              <a:t>ada</a:t>
            </a:r>
            <a:r>
              <a:rPr lang="en-ID" sz="2000" dirty="0">
                <a:latin typeface="Raleway Light" pitchFamily="2" charset="0"/>
              </a:rPr>
              <a:t> pada </a:t>
            </a:r>
            <a:r>
              <a:rPr lang="en-ID" sz="2000" dirty="0" err="1">
                <a:latin typeface="Raleway Light" pitchFamily="2" charset="0"/>
              </a:rPr>
              <a:t>sistem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ke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dalam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bagian-bagian</a:t>
            </a:r>
            <a:r>
              <a:rPr lang="en-ID" sz="2000" dirty="0">
                <a:latin typeface="Raleway Light" pitchFamily="2" charset="0"/>
              </a:rPr>
              <a:t> yang </a:t>
            </a:r>
            <a:r>
              <a:rPr lang="en-ID" sz="2000" dirty="0" err="1">
                <a:latin typeface="Raleway Light" pitchFamily="2" charset="0"/>
              </a:rPr>
              <a:t>lebih</a:t>
            </a:r>
            <a:r>
              <a:rPr lang="en-ID" sz="2000" dirty="0">
                <a:latin typeface="Raleway Light" pitchFamily="2" charset="0"/>
              </a:rPr>
              <a:t> </a:t>
            </a:r>
            <a:r>
              <a:rPr lang="en-ID" sz="2000" dirty="0" err="1">
                <a:latin typeface="Raleway Light" pitchFamily="2" charset="0"/>
              </a:rPr>
              <a:t>kecil</a:t>
            </a:r>
            <a:r>
              <a:rPr lang="en-ID" sz="2000" dirty="0">
                <a:latin typeface="Raleway Light" pitchFamily="2" charset="0"/>
              </a:rPr>
              <a:t> dan detail.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D360F42B-1003-0D9F-B75A-FC8ACDFFF3F5}"/>
              </a:ext>
            </a:extLst>
          </p:cNvPr>
          <p:cNvSpPr/>
          <p:nvPr/>
        </p:nvSpPr>
        <p:spPr>
          <a:xfrm>
            <a:off x="2875355" y="2434835"/>
            <a:ext cx="160421" cy="994165"/>
          </a:xfrm>
          <a:prstGeom prst="arc">
            <a:avLst/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166D8C26-A080-5B75-CD5F-92A3F47BCCD8}"/>
              </a:ext>
            </a:extLst>
          </p:cNvPr>
          <p:cNvSpPr/>
          <p:nvPr/>
        </p:nvSpPr>
        <p:spPr>
          <a:xfrm>
            <a:off x="4411727" y="2277980"/>
            <a:ext cx="1131888" cy="1151020"/>
          </a:xfrm>
          <a:prstGeom prst="arc">
            <a:avLst/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B5A105C-D41E-F7B4-2B3D-725D9BA956DE}"/>
              </a:ext>
            </a:extLst>
          </p:cNvPr>
          <p:cNvSpPr/>
          <p:nvPr/>
        </p:nvSpPr>
        <p:spPr>
          <a:xfrm>
            <a:off x="1704281" y="2006915"/>
            <a:ext cx="7015707" cy="1341984"/>
          </a:xfrm>
          <a:prstGeom prst="arc">
            <a:avLst>
              <a:gd name="adj1" fmla="val 16200000"/>
              <a:gd name="adj2" fmla="val 21543105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893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5542791"/>
            <a:ext cx="726816" cy="8117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08C146D-9500-D993-B0F8-AF4A521526A2}"/>
              </a:ext>
            </a:extLst>
          </p:cNvPr>
          <p:cNvSpPr txBox="1"/>
          <p:nvPr/>
        </p:nvSpPr>
        <p:spPr>
          <a:xfrm>
            <a:off x="3451140" y="3136612"/>
            <a:ext cx="3557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Jenis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Flowchart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5640354"/>
            <a:ext cx="1225103" cy="616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FCBBC7-DE11-02C7-2FE5-3A532A7ED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95" y="2153081"/>
            <a:ext cx="3136612" cy="313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64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0C01C-7F95-539D-007C-DA1C37E8D902}"/>
              </a:ext>
            </a:extLst>
          </p:cNvPr>
          <p:cNvSpPr txBox="1"/>
          <p:nvPr/>
        </p:nvSpPr>
        <p:spPr>
          <a:xfrm>
            <a:off x="4144042" y="1206900"/>
            <a:ext cx="3557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Jenis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Flowchart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2F07A-B218-48EC-90DB-670EC2B686C8}"/>
              </a:ext>
            </a:extLst>
          </p:cNvPr>
          <p:cNvSpPr txBox="1"/>
          <p:nvPr/>
        </p:nvSpPr>
        <p:spPr>
          <a:xfrm>
            <a:off x="765327" y="2305615"/>
            <a:ext cx="35722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Raleway" pitchFamily="2" charset="0"/>
              </a:rPr>
              <a:t>1</a:t>
            </a:r>
            <a:r>
              <a:rPr lang="en-ID" sz="2000" b="1" dirty="0">
                <a:latin typeface="Raleway" pitchFamily="2" charset="0"/>
              </a:rPr>
              <a:t>. System Flowchart</a:t>
            </a:r>
          </a:p>
          <a:p>
            <a:r>
              <a:rPr lang="en-ID" sz="2000" dirty="0" err="1">
                <a:latin typeface="Raleway" pitchFamily="2" charset="0"/>
              </a:rPr>
              <a:t>Jenis</a:t>
            </a:r>
            <a:r>
              <a:rPr lang="en-ID" sz="2000" dirty="0">
                <a:latin typeface="Raleway" pitchFamily="2" charset="0"/>
              </a:rPr>
              <a:t> flowchart yang </a:t>
            </a:r>
            <a:r>
              <a:rPr lang="en-ID" sz="2000" dirty="0" err="1">
                <a:latin typeface="Raleway" pitchFamily="2" charset="0"/>
              </a:rPr>
              <a:t>satu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ini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dapat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didefinisikan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sebagai</a:t>
            </a:r>
            <a:r>
              <a:rPr lang="en-ID" sz="2000" dirty="0">
                <a:latin typeface="Raleway" pitchFamily="2" charset="0"/>
              </a:rPr>
              <a:t> diagram yang </a:t>
            </a:r>
            <a:r>
              <a:rPr lang="en-ID" sz="2000" dirty="0" err="1">
                <a:latin typeface="Raleway" pitchFamily="2" charset="0"/>
              </a:rPr>
              <a:t>menunjukan</a:t>
            </a:r>
            <a:r>
              <a:rPr lang="en-ID" sz="2000" dirty="0">
                <a:latin typeface="Raleway" pitchFamily="2" charset="0"/>
              </a:rPr>
              <a:t> flow </a:t>
            </a:r>
            <a:r>
              <a:rPr lang="en-ID" sz="2000" dirty="0" err="1">
                <a:latin typeface="Raleway" pitchFamily="2" charset="0"/>
              </a:rPr>
              <a:t>pekerjaan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secara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keseluruhan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dari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sebuah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sistem</a:t>
            </a:r>
            <a:r>
              <a:rPr lang="en-ID" sz="2000" dirty="0">
                <a:latin typeface="Raleway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55D33-5AFB-46C4-EB46-52A25C67C5B0}"/>
              </a:ext>
            </a:extLst>
          </p:cNvPr>
          <p:cNvSpPr txBox="1"/>
          <p:nvPr/>
        </p:nvSpPr>
        <p:spPr>
          <a:xfrm>
            <a:off x="4337556" y="3789051"/>
            <a:ext cx="357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latin typeface="Raleway" pitchFamily="2" charset="0"/>
              </a:rPr>
              <a:t>2. Document Flowchart</a:t>
            </a:r>
          </a:p>
          <a:p>
            <a:r>
              <a:rPr lang="en-ID" sz="2000" dirty="0">
                <a:latin typeface="Raleway" pitchFamily="2" charset="0"/>
              </a:rPr>
              <a:t>Flowchart </a:t>
            </a:r>
            <a:r>
              <a:rPr lang="en-ID" sz="2000" dirty="0" err="1">
                <a:latin typeface="Raleway" pitchFamily="2" charset="0"/>
              </a:rPr>
              <a:t>dokumen</a:t>
            </a:r>
            <a:r>
              <a:rPr lang="en-ID" sz="2000" dirty="0">
                <a:latin typeface="Raleway" pitchFamily="2" charset="0"/>
              </a:rPr>
              <a:t> yang juga </a:t>
            </a:r>
            <a:r>
              <a:rPr lang="en-ID" sz="2000" dirty="0" err="1">
                <a:latin typeface="Raleway" pitchFamily="2" charset="0"/>
              </a:rPr>
              <a:t>sering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disebut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dengan</a:t>
            </a:r>
            <a:r>
              <a:rPr lang="en-ID" sz="2000" dirty="0">
                <a:latin typeface="Raleway" pitchFamily="2" charset="0"/>
              </a:rPr>
              <a:t> paperwork flowchart </a:t>
            </a:r>
            <a:r>
              <a:rPr lang="en-ID" sz="2000" dirty="0" err="1">
                <a:latin typeface="Raleway" pitchFamily="2" charset="0"/>
              </a:rPr>
              <a:t>adalah</a:t>
            </a:r>
            <a:r>
              <a:rPr lang="en-ID" sz="2000" dirty="0">
                <a:latin typeface="Raleway" pitchFamily="2" charset="0"/>
              </a:rPr>
              <a:t> diagram yang </a:t>
            </a:r>
            <a:r>
              <a:rPr lang="en-ID" sz="2000" dirty="0" err="1">
                <a:latin typeface="Raleway" pitchFamily="2" charset="0"/>
              </a:rPr>
              <a:t>berfungsi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untuk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menelusuri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alur</a:t>
            </a:r>
            <a:r>
              <a:rPr lang="en-ID" sz="2000" dirty="0">
                <a:latin typeface="Raleway" pitchFamily="2" charset="0"/>
              </a:rPr>
              <a:t> form </a:t>
            </a:r>
            <a:r>
              <a:rPr lang="en-ID" sz="2000" dirty="0" err="1">
                <a:latin typeface="Raleway" pitchFamily="2" charset="0"/>
              </a:rPr>
              <a:t>dari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satu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bagian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ke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bagian</a:t>
            </a:r>
            <a:r>
              <a:rPr lang="en-ID" sz="2000" dirty="0">
                <a:latin typeface="Raleway" pitchFamily="2" charset="0"/>
              </a:rPr>
              <a:t> yang </a:t>
            </a:r>
            <a:r>
              <a:rPr lang="en-ID" sz="2000" dirty="0" err="1">
                <a:latin typeface="Raleway" pitchFamily="2" charset="0"/>
              </a:rPr>
              <a:t>lainnya</a:t>
            </a:r>
            <a:r>
              <a:rPr lang="en-ID" sz="2000" dirty="0">
                <a:latin typeface="Raleway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2E38B-EB75-6CD7-1D8D-5AE9D54F2519}"/>
              </a:ext>
            </a:extLst>
          </p:cNvPr>
          <p:cNvSpPr txBox="1"/>
          <p:nvPr/>
        </p:nvSpPr>
        <p:spPr>
          <a:xfrm>
            <a:off x="8316368" y="2305615"/>
            <a:ext cx="357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latin typeface="Raleway" pitchFamily="2" charset="0"/>
              </a:rPr>
              <a:t>3. Schematic Flowchart</a:t>
            </a:r>
          </a:p>
          <a:p>
            <a:r>
              <a:rPr lang="en-ID" sz="2000" dirty="0" err="1">
                <a:latin typeface="Raleway" pitchFamily="2" charset="0"/>
              </a:rPr>
              <a:t>Alir</a:t>
            </a:r>
            <a:r>
              <a:rPr lang="en-ID" sz="2000" dirty="0">
                <a:latin typeface="Raleway" pitchFamily="2" charset="0"/>
              </a:rPr>
              <a:t> flowchart yang </a:t>
            </a:r>
            <a:r>
              <a:rPr lang="en-ID" sz="2000" dirty="0" err="1">
                <a:latin typeface="Raleway" pitchFamily="2" charset="0"/>
              </a:rPr>
              <a:t>satu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ini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sebenarnya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hampir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mirip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dengan</a:t>
            </a:r>
            <a:r>
              <a:rPr lang="en-ID" sz="2000" dirty="0">
                <a:latin typeface="Raleway" pitchFamily="2" charset="0"/>
              </a:rPr>
              <a:t> system flowchart. </a:t>
            </a:r>
            <a:r>
              <a:rPr lang="en-ID" sz="2000" dirty="0" err="1">
                <a:latin typeface="Raleway" pitchFamily="2" charset="0"/>
              </a:rPr>
              <a:t>Tugasnya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untuk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menggambarkan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prosedur</a:t>
            </a:r>
            <a:r>
              <a:rPr lang="en-ID" sz="2000" dirty="0">
                <a:latin typeface="Raleway" pitchFamily="2" charset="0"/>
              </a:rPr>
              <a:t> di </a:t>
            </a:r>
            <a:r>
              <a:rPr lang="en-ID" sz="2000" dirty="0" err="1">
                <a:latin typeface="Raleway" pitchFamily="2" charset="0"/>
              </a:rPr>
              <a:t>dalam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sistem</a:t>
            </a:r>
            <a:r>
              <a:rPr lang="en-ID" sz="2000" dirty="0">
                <a:latin typeface="Raleway" pitchFamily="2" charset="0"/>
              </a:rPr>
              <a:t> dan </a:t>
            </a:r>
            <a:r>
              <a:rPr lang="en-ID" sz="2000" dirty="0" err="1">
                <a:latin typeface="Raleway" pitchFamily="2" charset="0"/>
              </a:rPr>
              <a:t>jaringan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tersebut</a:t>
            </a:r>
            <a:r>
              <a:rPr lang="en-ID" sz="2000" dirty="0">
                <a:latin typeface="Raleway" pitchFamily="2" charset="0"/>
              </a:rPr>
              <a:t>.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2E76FE89-9B74-0B01-44C6-920D1C27A98A}"/>
              </a:ext>
            </a:extLst>
          </p:cNvPr>
          <p:cNvSpPr/>
          <p:nvPr/>
        </p:nvSpPr>
        <p:spPr>
          <a:xfrm rot="6747160">
            <a:off x="3833045" y="1183558"/>
            <a:ext cx="2293034" cy="1263431"/>
          </a:xfrm>
          <a:prstGeom prst="arc">
            <a:avLst/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97A11E9-9469-F725-8980-E29460502343}"/>
              </a:ext>
            </a:extLst>
          </p:cNvPr>
          <p:cNvSpPr/>
          <p:nvPr/>
        </p:nvSpPr>
        <p:spPr>
          <a:xfrm rot="4530633">
            <a:off x="3222037" y="1481487"/>
            <a:ext cx="3515050" cy="2190483"/>
          </a:xfrm>
          <a:prstGeom prst="arc">
            <a:avLst>
              <a:gd name="adj1" fmla="val 16200000"/>
              <a:gd name="adj2" fmla="val 18854682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9F9F6A3-9EB0-DEB6-AEB2-4473AE1E4A99}"/>
              </a:ext>
            </a:extLst>
          </p:cNvPr>
          <p:cNvSpPr/>
          <p:nvPr/>
        </p:nvSpPr>
        <p:spPr>
          <a:xfrm rot="14852840" flipH="1">
            <a:off x="5998859" y="1136364"/>
            <a:ext cx="2293034" cy="1263431"/>
          </a:xfrm>
          <a:prstGeom prst="arc">
            <a:avLst>
              <a:gd name="adj1" fmla="val 17497319"/>
              <a:gd name="adj2" fmla="val 0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B54DA-624B-5D7B-EA15-A9685304BF0D}"/>
              </a:ext>
            </a:extLst>
          </p:cNvPr>
          <p:cNvSpPr txBox="1"/>
          <p:nvPr/>
        </p:nvSpPr>
        <p:spPr>
          <a:xfrm>
            <a:off x="10026316" y="6135300"/>
            <a:ext cx="110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0"/>
              </a:rPr>
              <a:t>4 dan 5 </a:t>
            </a:r>
            <a:endParaRPr lang="en-ID" dirty="0">
              <a:latin typeface="Raleway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B92452-2C2D-5548-3739-BC59AC95665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1127545" y="6319966"/>
            <a:ext cx="448505" cy="0"/>
          </a:xfrm>
          <a:prstGeom prst="straightConnector1">
            <a:avLst/>
          </a:prstGeom>
          <a:ln>
            <a:solidFill>
              <a:srgbClr val="2B2A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3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9E4BDEF-255D-7C39-CDD4-6B1D62AB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" y="361189"/>
            <a:ext cx="726816" cy="81176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1AF67D-AECF-D731-431F-AF44E516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70" y="458752"/>
            <a:ext cx="1225103" cy="616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0C01C-7F95-539D-007C-DA1C37E8D902}"/>
              </a:ext>
            </a:extLst>
          </p:cNvPr>
          <p:cNvSpPr txBox="1"/>
          <p:nvPr/>
        </p:nvSpPr>
        <p:spPr>
          <a:xfrm>
            <a:off x="707195" y="3429000"/>
            <a:ext cx="3557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Jenis</a:t>
            </a:r>
            <a:r>
              <a:rPr lang="en-US" sz="3200" b="1" dirty="0"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Flowchart</a:t>
            </a:r>
            <a:endParaRPr lang="en-ID" sz="3200" b="1" dirty="0"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2E76FE89-9B74-0B01-44C6-920D1C27A98A}"/>
              </a:ext>
            </a:extLst>
          </p:cNvPr>
          <p:cNvSpPr/>
          <p:nvPr/>
        </p:nvSpPr>
        <p:spPr>
          <a:xfrm rot="17269833">
            <a:off x="3536761" y="2521265"/>
            <a:ext cx="2963240" cy="1637846"/>
          </a:xfrm>
          <a:prstGeom prst="arc">
            <a:avLst>
              <a:gd name="adj1" fmla="val 16200000"/>
              <a:gd name="adj2" fmla="val 21164196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9F9F6A3-9EB0-DEB6-AEB2-4473AE1E4A99}"/>
              </a:ext>
            </a:extLst>
          </p:cNvPr>
          <p:cNvSpPr/>
          <p:nvPr/>
        </p:nvSpPr>
        <p:spPr>
          <a:xfrm rot="14852840" flipH="1">
            <a:off x="2879175" y="1938482"/>
            <a:ext cx="4268697" cy="2592359"/>
          </a:xfrm>
          <a:prstGeom prst="arc">
            <a:avLst>
              <a:gd name="adj1" fmla="val 17497319"/>
              <a:gd name="adj2" fmla="val 87705"/>
            </a:avLst>
          </a:prstGeom>
          <a:ln>
            <a:solidFill>
              <a:srgbClr val="2B2A7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11720-B25A-6343-DC39-E7E1B0E1F7BB}"/>
              </a:ext>
            </a:extLst>
          </p:cNvPr>
          <p:cNvSpPr txBox="1"/>
          <p:nvPr/>
        </p:nvSpPr>
        <p:spPr>
          <a:xfrm>
            <a:off x="5619322" y="1474618"/>
            <a:ext cx="4582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latin typeface="Raleway" pitchFamily="2" charset="0"/>
              </a:rPr>
              <a:t>4. Program Flowchart</a:t>
            </a:r>
          </a:p>
          <a:p>
            <a:r>
              <a:rPr lang="en-ID" sz="2000" dirty="0">
                <a:latin typeface="Raleway" pitchFamily="2" charset="0"/>
              </a:rPr>
              <a:t>Program flowchart </a:t>
            </a:r>
            <a:r>
              <a:rPr lang="en-ID" sz="2000" dirty="0" err="1">
                <a:latin typeface="Raleway" pitchFamily="2" charset="0"/>
              </a:rPr>
              <a:t>menunjukkan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aliran</a:t>
            </a:r>
            <a:r>
              <a:rPr lang="en-ID" sz="2000" dirty="0">
                <a:latin typeface="Raleway" pitchFamily="2" charset="0"/>
              </a:rPr>
              <a:t> data </a:t>
            </a:r>
            <a:r>
              <a:rPr lang="en-ID" sz="2000" dirty="0" err="1">
                <a:latin typeface="Raleway" pitchFamily="2" charset="0"/>
              </a:rPr>
              <a:t>saat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menulis</a:t>
            </a:r>
            <a:r>
              <a:rPr lang="en-ID" sz="2000" dirty="0">
                <a:latin typeface="Raleway" pitchFamily="2" charset="0"/>
              </a:rPr>
              <a:t> program </a:t>
            </a:r>
            <a:r>
              <a:rPr lang="en-ID" sz="2000" dirty="0" err="1">
                <a:latin typeface="Raleway" pitchFamily="2" charset="0"/>
              </a:rPr>
              <a:t>atau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algoritma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Fungsinya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adalah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untuk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menjelaskan</a:t>
            </a:r>
            <a:r>
              <a:rPr lang="en-ID" sz="2000" dirty="0">
                <a:latin typeface="Raleway" pitchFamily="2" charset="0"/>
              </a:rPr>
              <a:t> proses </a:t>
            </a:r>
            <a:r>
              <a:rPr lang="en-ID" sz="2000" dirty="0" err="1">
                <a:latin typeface="Raleway" pitchFamily="2" charset="0"/>
              </a:rPr>
              <a:t>dengan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cepat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saat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mereka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berkolaborasi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dengan</a:t>
            </a:r>
            <a:r>
              <a:rPr lang="en-ID" sz="2000" dirty="0">
                <a:latin typeface="Raleway" pitchFamily="2" charset="0"/>
              </a:rPr>
              <a:t> orang lain.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F5915-8814-D526-AD6E-BA585C64B403}"/>
              </a:ext>
            </a:extLst>
          </p:cNvPr>
          <p:cNvSpPr txBox="1"/>
          <p:nvPr/>
        </p:nvSpPr>
        <p:spPr>
          <a:xfrm>
            <a:off x="6095999" y="4055636"/>
            <a:ext cx="4780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latin typeface="Raleway" pitchFamily="2" charset="0"/>
              </a:rPr>
              <a:t>5. Process Flowchart </a:t>
            </a:r>
          </a:p>
          <a:p>
            <a:r>
              <a:rPr lang="en-ID" sz="2000" dirty="0">
                <a:latin typeface="Raleway" pitchFamily="2" charset="0"/>
              </a:rPr>
              <a:t>Process flowchart </a:t>
            </a:r>
            <a:r>
              <a:rPr lang="en-ID" sz="2000" dirty="0" err="1">
                <a:latin typeface="Raleway" pitchFamily="2" charset="0"/>
              </a:rPr>
              <a:t>adalah</a:t>
            </a:r>
            <a:r>
              <a:rPr lang="en-ID" sz="2000" dirty="0">
                <a:latin typeface="Raleway" pitchFamily="2" charset="0"/>
              </a:rPr>
              <a:t> diagram yang </a:t>
            </a:r>
            <a:r>
              <a:rPr lang="en-ID" sz="2000" dirty="0" err="1">
                <a:latin typeface="Raleway" pitchFamily="2" charset="0"/>
              </a:rPr>
              <a:t>menunjukan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langkah-langkah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berurutan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dari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suatu</a:t>
            </a:r>
            <a:r>
              <a:rPr lang="en-ID" sz="2000" dirty="0">
                <a:latin typeface="Raleway" pitchFamily="2" charset="0"/>
              </a:rPr>
              <a:t> proses dan </a:t>
            </a:r>
            <a:r>
              <a:rPr lang="en-ID" sz="2000" dirty="0" err="1">
                <a:latin typeface="Raleway" pitchFamily="2" charset="0"/>
              </a:rPr>
              <a:t>keputusan</a:t>
            </a:r>
            <a:r>
              <a:rPr lang="en-ID" sz="2000" dirty="0">
                <a:latin typeface="Raleway" pitchFamily="2" charset="0"/>
              </a:rPr>
              <a:t> yang </a:t>
            </a:r>
            <a:r>
              <a:rPr lang="en-ID" sz="2000" dirty="0" err="1">
                <a:latin typeface="Raleway" pitchFamily="2" charset="0"/>
              </a:rPr>
              <a:t>diperlukan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untuk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membuat</a:t>
            </a:r>
            <a:r>
              <a:rPr lang="en-ID" sz="2000" dirty="0">
                <a:latin typeface="Raleway" pitchFamily="2" charset="0"/>
              </a:rPr>
              <a:t> proses </a:t>
            </a:r>
            <a:r>
              <a:rPr lang="en-ID" sz="2000" dirty="0" err="1">
                <a:latin typeface="Raleway" pitchFamily="2" charset="0"/>
              </a:rPr>
              <a:t>bekerja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dengan</a:t>
            </a:r>
            <a:r>
              <a:rPr lang="en-ID" sz="2000" dirty="0">
                <a:latin typeface="Raleway" pitchFamily="2" charset="0"/>
              </a:rPr>
              <a:t> </a:t>
            </a:r>
            <a:r>
              <a:rPr lang="en-ID" sz="2000" dirty="0" err="1">
                <a:latin typeface="Raleway" pitchFamily="2" charset="0"/>
              </a:rPr>
              <a:t>baik</a:t>
            </a:r>
            <a:r>
              <a:rPr lang="en-ID" sz="2000" dirty="0"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13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929</Words>
  <Application>Microsoft Office PowerPoint</Application>
  <PresentationFormat>Widescreen</PresentationFormat>
  <Paragraphs>119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Raleway</vt:lpstr>
      <vt:lpstr>Raleway Light</vt:lpstr>
      <vt:lpstr>Raleway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DM-16</dc:creator>
  <cp:lastModifiedBy>DM-16</cp:lastModifiedBy>
  <cp:revision>10</cp:revision>
  <dcterms:created xsi:type="dcterms:W3CDTF">2022-07-05T02:06:46Z</dcterms:created>
  <dcterms:modified xsi:type="dcterms:W3CDTF">2022-07-05T13:58:57Z</dcterms:modified>
</cp:coreProperties>
</file>