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9" r:id="rId7"/>
    <p:sldId id="270" r:id="rId8"/>
    <p:sldId id="264" r:id="rId9"/>
    <p:sldId id="266" r:id="rId10"/>
    <p:sldId id="265" r:id="rId11"/>
    <p:sldId id="267" r:id="rId12"/>
    <p:sldId id="268" r:id="rId13"/>
    <p:sldId id="260" r:id="rId14"/>
    <p:sldId id="261" r:id="rId15"/>
  </p:sldIdLst>
  <p:sldSz cx="12192000" cy="6858000"/>
  <p:notesSz cx="6858000" cy="9144000"/>
  <p:embeddedFontLst>
    <p:embeddedFont>
      <p:font typeface="Bahnschrift SemiBold SemiConden" panose="020B0502040204020203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Open Sans" panose="020B0606030504020204" pitchFamily="34" charset="0"/>
      <p:regular r:id="rId24"/>
    </p:embeddedFont>
    <p:embeddedFont>
      <p:font typeface="Poppins" panose="00000500000000000000" pitchFamily="2" charset="0"/>
      <p:regular r:id="rId25"/>
    </p:embeddedFont>
    <p:embeddedFont>
      <p:font typeface="Poppins Light" panose="00000400000000000000" pitchFamily="2" charset="0"/>
      <p:regular r:id="rId26"/>
    </p:embeddedFont>
    <p:embeddedFont>
      <p:font typeface="Poppins SemiBold" panose="00000700000000000000" pitchFamily="2" charset="0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  <a:srgbClr val="FFFFFF"/>
    <a:srgbClr val="F8D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6256" autoAdjust="0"/>
  </p:normalViewPr>
  <p:slideViewPr>
    <p:cSldViewPr snapToGrid="0">
      <p:cViewPr varScale="1">
        <p:scale>
          <a:sx n="58" d="100"/>
          <a:sy n="5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DB7BE-D1EC-4E42-9077-221D5E76AB80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F7D92-2B36-48F3-BB56-D81E63B4F1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55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Struktu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d.wikipedia.org/wiki/Basis_data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F7D92-2B36-48F3-BB56-D81E63B4F1D9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94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F7D92-2B36-48F3-BB56-D81E63B4F1D9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41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i="1" dirty="0" err="1">
                <a:solidFill>
                  <a:srgbClr val="292929"/>
                </a:solidFill>
                <a:effectLst/>
                <a:latin typeface="source-serif-pro"/>
              </a:rPr>
              <a:t>Paradigma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1" dirty="0" err="1">
                <a:solidFill>
                  <a:srgbClr val="292929"/>
                </a:solidFill>
                <a:effectLst/>
                <a:latin typeface="source-serif-pro"/>
              </a:rPr>
              <a:t>pemrograman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1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1" dirty="0" err="1">
                <a:solidFill>
                  <a:srgbClr val="292929"/>
                </a:solidFill>
                <a:effectLst/>
                <a:latin typeface="source-serif-pro"/>
              </a:rPr>
              <a:t>gaya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1" dirty="0" err="1">
                <a:solidFill>
                  <a:srgbClr val="292929"/>
                </a:solidFill>
                <a:effectLst/>
                <a:latin typeface="source-serif-pro"/>
              </a:rPr>
              <a:t>atau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1" dirty="0" err="1">
                <a:solidFill>
                  <a:srgbClr val="292929"/>
                </a:solidFill>
                <a:effectLst/>
                <a:latin typeface="source-serif-pro"/>
              </a:rPr>
              <a:t>cara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1" dirty="0" err="1">
                <a:solidFill>
                  <a:srgbClr val="292929"/>
                </a:solidFill>
                <a:effectLst/>
                <a:latin typeface="source-serif-pro"/>
              </a:rPr>
              <a:t>kita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1" dirty="0" err="1">
                <a:solidFill>
                  <a:srgbClr val="292929"/>
                </a:solidFill>
                <a:effectLst/>
                <a:latin typeface="source-serif-pro"/>
              </a:rPr>
              <a:t>menulis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Komputasi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sebetulnya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diartikan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menemukan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pemecahan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masalah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data input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algoritme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fungsi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matematis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sendiri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sebuah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hubungan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antara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input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mengembalikan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output.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F7D92-2B36-48F3-BB56-D81E63B4F1D9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864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Bahasa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Pemrogram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Elm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sering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Desain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Grafis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Game Dev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Haskell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pemrograman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fungsional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malas dan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murni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disebut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malas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mengevaluasi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ekspresi-ekspresi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digunakannya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sebenarnya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memang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diperlukan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menentukan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jawaban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bagi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masalah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disebut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murni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bahasa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memperbolehkan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adanya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efek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samping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Efek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samping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sesuatu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mempengaruhi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bagian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 program.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F7D92-2B36-48F3-BB56-D81E63B4F1D9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085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Rekord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juga </a:t>
            </a:r>
            <a:r>
              <a:rPr lang="en-ID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truktur"/>
              </a:rPr>
              <a:t>struktur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kumpulan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data)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kumpulan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elemen-elemen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 yang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terkait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Basis data"/>
              </a:rPr>
              <a:t>basis data</a:t>
            </a:r>
            <a:endParaRPr lang="en-ID" b="0" i="0" u="none" strike="noStrike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F7D92-2B36-48F3-BB56-D81E63B4F1D9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003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Struktur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Linear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ialah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yang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dipresentasikan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berhubungan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teratur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lurus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membentuk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barisan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F7D92-2B36-48F3-BB56-D81E63B4F1D9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16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6524-4112-B042-9A58-7207F1EB0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27924-017B-F464-E3EF-C44D3DF6D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9C0F-649F-272D-7AD4-DD2778AF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3158-DD76-5974-D82B-E59333A9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541F-018A-C918-BBC4-97F5C77C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436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310-1AB8-3F07-6BE6-C48D3FBB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F2CDA-D339-580B-5407-CCA962E18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4494-E0DD-72AB-99F9-554C20C6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0227-D626-7C30-8E57-3873B594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A757-6DEA-DEF6-9504-D7FC6ED9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75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61FD7-ED82-3A1E-A6E4-396B29FBA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FCF92-6E14-B893-EA6D-8728CC94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3DB3-F388-B721-50A2-A9359B4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72B86-09BE-E4AB-6DD2-13927622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7DA3-87F6-90B2-9344-70BA7904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89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BD9C-7162-0CF6-B8BC-E1A4F5B2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E832-B5FF-CDB3-DDB9-642E796B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7F12-AB34-0809-3F50-53DE0C56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3BCA-517D-AB22-0118-9FF6E0EA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507C-0CB7-0461-EC6B-7CFF1DAC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08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BEE6-29AC-E4EB-54A5-62958494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4009E-516A-1CE1-82AD-0023B671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FC47-1E60-588D-B918-73DEEDCC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9075-75C3-7519-8262-F41A867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3EAB-D8F3-C23F-B5AC-4CD8A1A6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04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0A4-AA5D-4D36-F623-5F8CA74E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E4-6857-CAEC-F3B9-3073B0903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912D9-2B2D-8929-7CBC-762B1044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6C6F-B78A-885A-A3E5-88332FA6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FE3EE-85CB-73DB-B6EF-FA53E36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55C88-9B36-0EB5-08C8-77430E17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840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378C-9799-7994-E8ED-4AE524A8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5F85-8C25-468E-97F1-91ABB66D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A3186-ED91-010B-C5BD-93D5DCED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C97B3-11BB-419F-EF49-61734225A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A1188-068B-4B9A-920F-412C092A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F9F36-AA9F-B170-94D5-C2D17162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7B8B2-D5A4-C517-77E4-7CA996C5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A04C3-DF4A-EE3E-58FB-3F9C44D0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153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B61C-A71D-63D3-4202-DA363818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775F-290C-92F2-D551-2C8447A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65E9F-2842-C174-177A-1789ADE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FD29-B5D6-3468-2596-EBEFC7BC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35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11CF6-E835-3030-08CD-50A9D8C1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F1A35-6B18-E72A-9BC6-DA307004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26E83-86FE-00B0-5087-7ADD90AB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1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A0-19CD-E17C-85E2-9D0C24D9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072E-DBCB-178D-C3A9-06604CB4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73A78-A5E8-3E56-AE69-09C3C049C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919C5-36A5-44DB-0C82-2DCE02A4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CCC31-FF4D-48B7-3488-C0FC4DB7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743F-5D7D-6102-CEE1-47186752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12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A9E7-C206-A866-E3A8-0A268CC6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8941E-3D94-ABE0-965F-21EE10ACA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29880-1F21-E6F7-D89F-29DA645D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A6715-D656-BFF0-2EA7-172AC3CC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C8E9E-C9C7-8C2D-5719-247E3550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59ED-A573-6ABB-32F2-B50A882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255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3E3C9-8250-6B18-357F-8891FE00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323CF-330E-E340-EAC4-C1233EB9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ADEF-6425-68BE-E998-6C807F73F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AC81-67C6-442D-83C4-9592AEB7E4A1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F4FD-14CA-F7D2-C275-951335909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CA0E-F5AF-6435-71DD-1F2BE499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4843-8521-48C6-9676-3E2D15EA5B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41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goanhosting.com/blog/oop-adalah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ode.tutsplus.com/id/articles/data-structures-with-javascript-stack-and-queue--cms-23348" TargetMode="External"/><Relationship Id="rId4" Type="http://schemas.openxmlformats.org/officeDocument/2006/relationships/hyperlink" Target="https://medium.com/@adhywiranata/mengenal-paradigma-functional-programming-di-javascript-59d5eea7e2ac#:~:text=Functional%20programming%20adalah%20paradigma%20pemrograman,input%20yang%20akan%20mengembalikan%20output.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5AD18C-0B73-84A2-F78D-7DB41927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48350" y="514350"/>
            <a:ext cx="6858000" cy="582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3C24C1-DDA5-69F9-4AC3-D22FBEB3A42E}"/>
              </a:ext>
            </a:extLst>
          </p:cNvPr>
          <p:cNvSpPr txBox="1"/>
          <p:nvPr/>
        </p:nvSpPr>
        <p:spPr>
          <a:xfrm>
            <a:off x="1699098" y="2477365"/>
            <a:ext cx="4396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Poppins SemiBold" panose="00000700000000000000" pitchFamily="2" charset="0"/>
                <a:cs typeface="Poppins SemiBold" panose="00000700000000000000" pitchFamily="2" charset="0"/>
              </a:rPr>
              <a:t>Pemograman Javascript</a:t>
            </a:r>
            <a:endParaRPr lang="en-ID" sz="40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4E8F8-7FB0-0A63-4E45-65E579C8DC74}"/>
              </a:ext>
            </a:extLst>
          </p:cNvPr>
          <p:cNvSpPr txBox="1"/>
          <p:nvPr/>
        </p:nvSpPr>
        <p:spPr>
          <a:xfrm>
            <a:off x="1699098" y="3956207"/>
            <a:ext cx="439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Rijal</a:t>
            </a:r>
            <a: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– Maulana – </a:t>
            </a:r>
            <a:r>
              <a:rPr lang="en-US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Faiz</a:t>
            </a:r>
            <a: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ID" sz="2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032" name="Picture 8" descr="Pesantren PeTIK">
            <a:extLst>
              <a:ext uri="{FF2B5EF4-FFF2-40B4-BE49-F238E27FC236}">
                <a16:creationId xmlns:a16="http://schemas.microsoft.com/office/drawing/2014/main" id="{C4AC02BE-9960-3B7C-D445-47DA4AF5B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25" y="1759020"/>
            <a:ext cx="1571554" cy="6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1D568B-69CE-336E-020A-A27D6270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5684403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2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A1A24D-8408-11C5-4F82-092BDACF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931920"/>
            <a:ext cx="12192000" cy="292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FC5A9-9469-DFC0-F657-5D798FF6211E}"/>
              </a:ext>
            </a:extLst>
          </p:cNvPr>
          <p:cNvSpPr txBox="1"/>
          <p:nvPr/>
        </p:nvSpPr>
        <p:spPr>
          <a:xfrm>
            <a:off x="1530571" y="2551837"/>
            <a:ext cx="3663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Functional </a:t>
            </a:r>
            <a:r>
              <a:rPr lang="en-ID" sz="3600">
                <a:latin typeface="Poppins" panose="00000500000000000000" pitchFamily="2" charset="0"/>
                <a:cs typeface="Poppins" panose="00000500000000000000" pitchFamily="2" charset="0"/>
              </a:rPr>
              <a:t>Programming di JavaScript</a:t>
            </a:r>
            <a:endParaRPr lang="en-ID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5461443" y="1720840"/>
            <a:ext cx="5917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Di JavaScript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sendiri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menulis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kode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paradigma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functional programming,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mengikuti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beberapa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aturan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gaya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penulisan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kode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umum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diterapkan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bahasa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pemrograman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murni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memiliki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paradigma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functional programming,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seperti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Haskell dan Elm.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ADCBA-C2BA-41AE-14F6-C95F4684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5684403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6E83B-51E9-83D3-DB36-3FEEEBA69E04}"/>
              </a:ext>
            </a:extLst>
          </p:cNvPr>
          <p:cNvCxnSpPr/>
          <p:nvPr/>
        </p:nvCxnSpPr>
        <p:spPr>
          <a:xfrm>
            <a:off x="5090884" y="1998871"/>
            <a:ext cx="0" cy="2484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8" descr="Pesantren PeTIK">
            <a:extLst>
              <a:ext uri="{FF2B5EF4-FFF2-40B4-BE49-F238E27FC236}">
                <a16:creationId xmlns:a16="http://schemas.microsoft.com/office/drawing/2014/main" id="{38A81E7E-63B5-0F8C-13A5-F1DA77AB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0" y="2527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52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FC5A9-9469-DFC0-F657-5D798FF6211E}"/>
              </a:ext>
            </a:extLst>
          </p:cNvPr>
          <p:cNvSpPr txBox="1"/>
          <p:nvPr/>
        </p:nvSpPr>
        <p:spPr>
          <a:xfrm>
            <a:off x="1168275" y="1120536"/>
            <a:ext cx="869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Struktur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pada 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1168275" y="2887403"/>
            <a:ext cx="9855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Dalam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teknik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pemrograman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struktur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berarti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tata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letak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berisi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kolom-kolom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data,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baik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itu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kolom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tampak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oleh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pengguna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(user)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ataupun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kolom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hanya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digunakan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untuk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keperluan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pemrograman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tidak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tampak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oleh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pengguna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Setiap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baris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kumpulan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kolom-kolom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tersebut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dinamakan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catatan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(record).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229A7-E4C1-2C3E-36F6-F3FA46CE5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642616" y="2642616"/>
            <a:ext cx="6858000" cy="1572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B9B397-DD98-81B4-E0C9-61FCA72F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5684403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esantren PeTIK">
            <a:extLst>
              <a:ext uri="{FF2B5EF4-FFF2-40B4-BE49-F238E27FC236}">
                <a16:creationId xmlns:a16="http://schemas.microsoft.com/office/drawing/2014/main" id="{1543D39C-8E7D-24F8-622B-87E599C1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0" y="2527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2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5F6048-E104-C3B7-EE43-BFA7564E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642616" y="2642616"/>
            <a:ext cx="6858000" cy="1572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FC5A9-9469-DFC0-F657-5D798FF6211E}"/>
              </a:ext>
            </a:extLst>
          </p:cNvPr>
          <p:cNvSpPr txBox="1"/>
          <p:nvPr/>
        </p:nvSpPr>
        <p:spPr>
          <a:xfrm>
            <a:off x="1450908" y="1089998"/>
            <a:ext cx="889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>
                <a:latin typeface="Poppins" panose="00000500000000000000" pitchFamily="2" charset="0"/>
                <a:cs typeface="Poppins" panose="00000500000000000000" pitchFamily="2" charset="0"/>
              </a:rPr>
              <a:t>Struktur 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JavaScript: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1450908" y="2077667"/>
            <a:ext cx="1048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Dua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struktur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yang paling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umum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digunakan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dalam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pengembangan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web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adalah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stack (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Tumpukan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) dan queue (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Antrian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5B4A3-FA96-D666-6041-6E73E59F4C2F}"/>
              </a:ext>
            </a:extLst>
          </p:cNvPr>
          <p:cNvSpPr txBox="1"/>
          <p:nvPr/>
        </p:nvSpPr>
        <p:spPr>
          <a:xfrm>
            <a:off x="1450908" y="3429000"/>
            <a:ext cx="929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Stack (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Tumpukan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)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adalah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struktur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linier. Jika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pernyataan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memegang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nilai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marjinal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untuk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mengatur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berurutan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1DE56-1044-36F3-51BF-254F17A8E3AE}"/>
              </a:ext>
            </a:extLst>
          </p:cNvPr>
          <p:cNvSpPr txBox="1"/>
          <p:nvPr/>
        </p:nvSpPr>
        <p:spPr>
          <a:xfrm>
            <a:off x="1450908" y="4780333"/>
            <a:ext cx="929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Queue (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Antrian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)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mirip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tumpukan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antrian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adalah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struktur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linier.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Tidak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seperti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tumpukan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antrian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menghapus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hanya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paling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dulu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dimasukan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89D64-962E-434B-3E80-8C2F6FED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5684403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esantren PeTIK">
            <a:extLst>
              <a:ext uri="{FF2B5EF4-FFF2-40B4-BE49-F238E27FC236}">
                <a16:creationId xmlns:a16="http://schemas.microsoft.com/office/drawing/2014/main" id="{C3513992-C121-0D42-BC4D-C623863C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0" y="2527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0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2E303-EECF-70B2-65B6-3E3AAD39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276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3FC6F4-562F-E2A5-E98B-4AB7110051CE}"/>
              </a:ext>
            </a:extLst>
          </p:cNvPr>
          <p:cNvSpPr txBox="1"/>
          <p:nvPr/>
        </p:nvSpPr>
        <p:spPr>
          <a:xfrm>
            <a:off x="1389265" y="3394281"/>
            <a:ext cx="1000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Poppins Light" panose="00000400000000000000" pitchFamily="2" charset="0"/>
                <a:cs typeface="Poppins Light" panose="00000400000000000000" pitchFamily="2" charset="0"/>
                <a:hlinkClick r:id="rId3"/>
              </a:rPr>
              <a:t>https://www.jagoanhosting.com/blog/oop-adalah/</a:t>
            </a:r>
            <a:endParaRPr lang="en-ID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64B27-8AB0-293C-D264-932BADE852B1}"/>
              </a:ext>
            </a:extLst>
          </p:cNvPr>
          <p:cNvSpPr txBox="1"/>
          <p:nvPr/>
        </p:nvSpPr>
        <p:spPr>
          <a:xfrm>
            <a:off x="1389264" y="4268821"/>
            <a:ext cx="10002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Poppins Light" panose="00000400000000000000" pitchFamily="2" charset="0"/>
                <a:cs typeface="Poppins Light" panose="00000400000000000000" pitchFamily="2" charset="0"/>
                <a:hlinkClick r:id="rId4"/>
              </a:rPr>
              <a:t>https://medium.com/@adhywiranata/mengenal-paradigma-functional-programming-di-javascripat-</a:t>
            </a:r>
            <a:endParaRPr lang="en-ID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41BFC-6916-5D79-0DC6-AEFD1EED7562}"/>
              </a:ext>
            </a:extLst>
          </p:cNvPr>
          <p:cNvSpPr txBox="1"/>
          <p:nvPr/>
        </p:nvSpPr>
        <p:spPr>
          <a:xfrm>
            <a:off x="1389264" y="2242742"/>
            <a:ext cx="10002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Poppins Light" panose="00000400000000000000" pitchFamily="2" charset="0"/>
                <a:cs typeface="Poppins Light" panose="00000400000000000000" pitchFamily="2" charset="0"/>
                <a:hlinkClick r:id="rId5"/>
              </a:rPr>
              <a:t>https://code.tutsplus.com/id/articles/data-structures-with-javascript-stack-and-queue--cms-23348</a:t>
            </a:r>
            <a:endParaRPr lang="en-ID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490E-34C4-914B-B0E8-EEB3C43E009C}"/>
              </a:ext>
            </a:extLst>
          </p:cNvPr>
          <p:cNvSpPr txBox="1"/>
          <p:nvPr/>
        </p:nvSpPr>
        <p:spPr>
          <a:xfrm>
            <a:off x="1389265" y="432814"/>
            <a:ext cx="189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Poppins SemiBold" panose="00000700000000000000" pitchFamily="2" charset="0"/>
                <a:cs typeface="Poppins SemiBold" panose="00000700000000000000" pitchFamily="2" charset="0"/>
              </a:rPr>
              <a:t>Referensi</a:t>
            </a:r>
            <a:endParaRPr lang="en-ID" sz="200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4" name="Picture 8" descr="Pesantren PeTIK">
            <a:extLst>
              <a:ext uri="{FF2B5EF4-FFF2-40B4-BE49-F238E27FC236}">
                <a16:creationId xmlns:a16="http://schemas.microsoft.com/office/drawing/2014/main" id="{D3CE525B-31B7-2A50-3186-B599DC3F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00" y="56756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76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9A40C-322A-FC13-038B-B35DC5AD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3800"/>
            <a:ext cx="12192000" cy="185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E824F-099F-0DA9-F931-BAAEA5990825}"/>
              </a:ext>
            </a:extLst>
          </p:cNvPr>
          <p:cNvSpPr txBox="1"/>
          <p:nvPr/>
        </p:nvSpPr>
        <p:spPr>
          <a:xfrm>
            <a:off x="4010025" y="3136612"/>
            <a:ext cx="417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Poppins Light" panose="00000400000000000000" pitchFamily="2" charset="0"/>
                <a:cs typeface="Poppins Light" panose="00000400000000000000" pitchFamily="2" charset="0"/>
              </a:rPr>
              <a:t>Terima Kasih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D9E09C-0C17-1653-C0EA-907D4F97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273013"/>
            <a:ext cx="863599" cy="8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esantren PeTIK">
            <a:extLst>
              <a:ext uri="{FF2B5EF4-FFF2-40B4-BE49-F238E27FC236}">
                <a16:creationId xmlns:a16="http://schemas.microsoft.com/office/drawing/2014/main" id="{64FC166C-4601-ABD5-6136-9C5DDD74C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99" y="3721387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4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7AD8FBE-13E5-4A1D-7815-BC3AED0BD4D4}"/>
              </a:ext>
            </a:extLst>
          </p:cNvPr>
          <p:cNvSpPr/>
          <p:nvPr/>
        </p:nvSpPr>
        <p:spPr>
          <a:xfrm>
            <a:off x="2252871" y="2402303"/>
            <a:ext cx="7686252" cy="2053389"/>
          </a:xfrm>
          <a:prstGeom prst="wedgeRoundRectCallout">
            <a:avLst>
              <a:gd name="adj1" fmla="val -25824"/>
              <a:gd name="adj2" fmla="val 97461"/>
              <a:gd name="adj3" fmla="val 16667"/>
            </a:avLst>
          </a:prstGeom>
          <a:solidFill>
            <a:srgbClr val="F8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351AB-E67C-55B4-FE80-8D3D57D115F8}"/>
              </a:ext>
            </a:extLst>
          </p:cNvPr>
          <p:cNvSpPr txBox="1"/>
          <p:nvPr/>
        </p:nvSpPr>
        <p:spPr>
          <a:xfrm>
            <a:off x="2531588" y="2828833"/>
            <a:ext cx="7128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berorientasi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5FC39-76CE-7A3C-7647-8FB49402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91" y="4206962"/>
            <a:ext cx="3274901" cy="2906449"/>
          </a:xfrm>
          <a:prstGeom prst="rect">
            <a:avLst/>
          </a:prstGeom>
        </p:spPr>
      </p:pic>
      <p:pic>
        <p:nvPicPr>
          <p:cNvPr id="6" name="Picture 8" descr="Pesantren PeTIK">
            <a:extLst>
              <a:ext uri="{FF2B5EF4-FFF2-40B4-BE49-F238E27FC236}">
                <a16:creationId xmlns:a16="http://schemas.microsoft.com/office/drawing/2014/main" id="{2ABF239A-B75F-532F-731A-E97CD3A2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20" y="1375595"/>
            <a:ext cx="1571554" cy="6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AAD43-9A5E-73C9-DA76-6426F3D3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35" y="5379603"/>
            <a:ext cx="589397" cy="5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82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FC5A9-9469-DFC0-F657-5D798FF6211E}"/>
              </a:ext>
            </a:extLst>
          </p:cNvPr>
          <p:cNvSpPr txBox="1"/>
          <p:nvPr/>
        </p:nvSpPr>
        <p:spPr>
          <a:xfrm>
            <a:off x="1381346" y="1190884"/>
            <a:ext cx="348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60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ID" sz="3600">
                <a:latin typeface="Poppins" panose="00000500000000000000" pitchFamily="2" charset="0"/>
                <a:cs typeface="Poppins" panose="00000500000000000000" pitchFamily="2" charset="0"/>
              </a:rPr>
              <a:t> OOP ?</a:t>
            </a:r>
            <a:endParaRPr lang="en-ID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1638092" y="2482135"/>
            <a:ext cx="9057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OOP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adalah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singkatan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Object Oriented Programming,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yaitu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suatu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metode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pemrograman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fokus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atau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berorientasi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pada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objek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Tujuan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dirancangnya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OOP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adalah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membantu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para developer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dalam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mengembangkan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model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sudah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kehidupan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sehari-hari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00A987-2023-362B-6A83-47877883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46" y="2482135"/>
            <a:ext cx="200025" cy="152400"/>
          </a:xfrm>
          <a:prstGeom prst="rect">
            <a:avLst/>
          </a:prstGeom>
        </p:spPr>
      </p:pic>
      <p:sp>
        <p:nvSpPr>
          <p:cNvPr id="15" name="Chord 14">
            <a:extLst>
              <a:ext uri="{FF2B5EF4-FFF2-40B4-BE49-F238E27FC236}">
                <a16:creationId xmlns:a16="http://schemas.microsoft.com/office/drawing/2014/main" id="{C371C943-1FF9-D98A-A392-FF508F85D1A3}"/>
              </a:ext>
            </a:extLst>
          </p:cNvPr>
          <p:cNvSpPr/>
          <p:nvPr/>
        </p:nvSpPr>
        <p:spPr>
          <a:xfrm>
            <a:off x="-1324626" y="2104374"/>
            <a:ext cx="2649251" cy="2649251"/>
          </a:xfrm>
          <a:prstGeom prst="chord">
            <a:avLst>
              <a:gd name="adj1" fmla="val 16203261"/>
              <a:gd name="adj2" fmla="val 5417493"/>
            </a:avLst>
          </a:prstGeom>
          <a:solidFill>
            <a:srgbClr val="F8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8" descr="Pesantren PeTIK">
            <a:extLst>
              <a:ext uri="{FF2B5EF4-FFF2-40B4-BE49-F238E27FC236}">
                <a16:creationId xmlns:a16="http://schemas.microsoft.com/office/drawing/2014/main" id="{9A911E9C-BF73-D8ED-F66D-1113B5034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0" y="2527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B844C3-8E8F-E9D4-86AE-88E583F9906B}"/>
              </a:ext>
            </a:extLst>
          </p:cNvPr>
          <p:cNvSpPr txBox="1"/>
          <p:nvPr/>
        </p:nvSpPr>
        <p:spPr>
          <a:xfrm>
            <a:off x="851343" y="1465770"/>
            <a:ext cx="3198143" cy="833854"/>
          </a:xfrm>
          <a:prstGeom prst="roundRect">
            <a:avLst>
              <a:gd name="adj" fmla="val 38994"/>
            </a:avLst>
          </a:prstGeom>
          <a:solidFill>
            <a:srgbClr val="F7DF1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3600">
                <a:latin typeface="Poppins" panose="00000500000000000000" pitchFamily="2" charset="0"/>
                <a:cs typeface="Poppins" panose="00000500000000000000" pitchFamily="2" charset="0"/>
              </a:rPr>
              <a:t> Inheritance</a:t>
            </a:r>
            <a:endParaRPr lang="en-ID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851343" y="2644170"/>
            <a:ext cx="9855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>
                <a:latin typeface="Poppins Light" panose="00000400000000000000" pitchFamily="2" charset="0"/>
                <a:cs typeface="Poppins Light" panose="00000400000000000000" pitchFamily="2" charset="0"/>
              </a:rPr>
              <a:t>adalah di mana kita dapat membentuk class baru yang “mewarisi” atau memiliki bagian-bagian dari class yang sudah ada sebelumnya. Konsep ini menggunakan sistem hirarki atau bertingkat. </a:t>
            </a:r>
            <a:endParaRPr lang="en-ID" sz="2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B5A263FF-F33E-EB6C-329D-23C1BC935CFF}"/>
              </a:ext>
            </a:extLst>
          </p:cNvPr>
          <p:cNvSpPr/>
          <p:nvPr/>
        </p:nvSpPr>
        <p:spPr>
          <a:xfrm>
            <a:off x="-647989" y="346422"/>
            <a:ext cx="1295977" cy="1295977"/>
          </a:xfrm>
          <a:prstGeom prst="chord">
            <a:avLst>
              <a:gd name="adj1" fmla="val 16203261"/>
              <a:gd name="adj2" fmla="val 5417493"/>
            </a:avLst>
          </a:prstGeom>
          <a:solidFill>
            <a:srgbClr val="F8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DC48E-8A78-7285-CED7-83AFE9455A65}"/>
              </a:ext>
            </a:extLst>
          </p:cNvPr>
          <p:cNvSpPr txBox="1"/>
          <p:nvPr/>
        </p:nvSpPr>
        <p:spPr>
          <a:xfrm>
            <a:off x="-1" y="809744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Bahnschrift SemiBold SemiConden" panose="020B0502040204020203" pitchFamily="34" charset="0"/>
              </a:rPr>
              <a:t>1</a:t>
            </a:r>
            <a:endParaRPr lang="en-ID">
              <a:latin typeface="Bahnschrift SemiBold SemiConden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59A49-7CEE-9F37-D083-C32D2DB2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931920"/>
            <a:ext cx="12192000" cy="29260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BD5981-3F62-3850-1481-A5DE621D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5684403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Pesantren PeTIK">
            <a:extLst>
              <a:ext uri="{FF2B5EF4-FFF2-40B4-BE49-F238E27FC236}">
                <a16:creationId xmlns:a16="http://schemas.microsoft.com/office/drawing/2014/main" id="{B3857673-F313-51F4-6286-FC4F4AAE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0" y="2527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8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4F3BFC9-4178-4C4B-B090-E6B7192F75F3}"/>
              </a:ext>
            </a:extLst>
          </p:cNvPr>
          <p:cNvSpPr txBox="1"/>
          <p:nvPr/>
        </p:nvSpPr>
        <p:spPr>
          <a:xfrm>
            <a:off x="851343" y="1465770"/>
            <a:ext cx="3836771" cy="833854"/>
          </a:xfrm>
          <a:prstGeom prst="roundRect">
            <a:avLst>
              <a:gd name="adj" fmla="val 38994"/>
            </a:avLst>
          </a:prstGeom>
          <a:solidFill>
            <a:srgbClr val="F7DF1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3600">
                <a:latin typeface="Poppins" panose="00000500000000000000" pitchFamily="2" charset="0"/>
                <a:cs typeface="Poppins" panose="00000500000000000000" pitchFamily="2" charset="0"/>
              </a:rPr>
              <a:t>Encapsulation</a:t>
            </a:r>
            <a:endParaRPr lang="en-ID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851343" y="2644170"/>
            <a:ext cx="9855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adalah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konsep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tentang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pengikatan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atau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metode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berbeda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disatukan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atau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“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dikapsulkan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”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menjadi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satu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unit data. Encapsulation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memudahkan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dalam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pembacaan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kode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karena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informasi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disajikan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tidak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perlu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dibaca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secara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rinci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sudah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merupakan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satu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kesatuan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1719E-DB76-887B-D0CC-4CB93ABA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31920"/>
            <a:ext cx="12192000" cy="2926080"/>
          </a:xfrm>
          <a:prstGeom prst="rect">
            <a:avLst/>
          </a:prstGeom>
        </p:spPr>
      </p:pic>
      <p:sp>
        <p:nvSpPr>
          <p:cNvPr id="3" name="Chord 2">
            <a:extLst>
              <a:ext uri="{FF2B5EF4-FFF2-40B4-BE49-F238E27FC236}">
                <a16:creationId xmlns:a16="http://schemas.microsoft.com/office/drawing/2014/main" id="{956F1CE7-D950-37F1-7723-BE1CCC866601}"/>
              </a:ext>
            </a:extLst>
          </p:cNvPr>
          <p:cNvSpPr/>
          <p:nvPr/>
        </p:nvSpPr>
        <p:spPr>
          <a:xfrm>
            <a:off x="-647989" y="346422"/>
            <a:ext cx="1295977" cy="1295977"/>
          </a:xfrm>
          <a:prstGeom prst="chord">
            <a:avLst>
              <a:gd name="adj1" fmla="val 16203261"/>
              <a:gd name="adj2" fmla="val 5417493"/>
            </a:avLst>
          </a:prstGeom>
          <a:solidFill>
            <a:srgbClr val="F8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A25D6-BFA5-EC6F-0F50-F4E7EB21C4A9}"/>
              </a:ext>
            </a:extLst>
          </p:cNvPr>
          <p:cNvSpPr txBox="1"/>
          <p:nvPr/>
        </p:nvSpPr>
        <p:spPr>
          <a:xfrm>
            <a:off x="-1" y="809744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Bahnschrift SemiBold SemiConden" panose="020B0502040204020203" pitchFamily="34" charset="0"/>
              </a:rPr>
              <a:t>2</a:t>
            </a:r>
            <a:endParaRPr lang="en-ID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8237580-7D7D-E164-A3DF-D54CD28E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5684403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Pesantren PeTIK">
            <a:extLst>
              <a:ext uri="{FF2B5EF4-FFF2-40B4-BE49-F238E27FC236}">
                <a16:creationId xmlns:a16="http://schemas.microsoft.com/office/drawing/2014/main" id="{6C4CDE7A-F053-47B0-B615-CA897D7AB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0" y="2527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9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851343" y="2644170"/>
            <a:ext cx="9855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>
                <a:latin typeface="Poppins Light" panose="00000400000000000000" pitchFamily="2" charset="0"/>
                <a:cs typeface="Poppins Light" panose="00000400000000000000" pitchFamily="2" charset="0"/>
              </a:rPr>
              <a:t>adalah konsep di mana suatu objek berbeda-beda dapat diakses melalui satu interface. Sebuah objek polymorphic dapat beradaptasi dengan metode apapun yang diimplementasikan pada objek tersebut, dan setiap class memiliki interpretasinya tersendiri terhadap interfacenya.</a:t>
            </a:r>
            <a:endParaRPr lang="en-ID" sz="2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E5654E-F2F2-5A82-BD26-7FA8A018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31920"/>
            <a:ext cx="12192000" cy="2926080"/>
          </a:xfrm>
          <a:prstGeom prst="rect">
            <a:avLst/>
          </a:prstGeom>
        </p:spPr>
      </p:pic>
      <p:sp>
        <p:nvSpPr>
          <p:cNvPr id="3" name="Chord 2">
            <a:extLst>
              <a:ext uri="{FF2B5EF4-FFF2-40B4-BE49-F238E27FC236}">
                <a16:creationId xmlns:a16="http://schemas.microsoft.com/office/drawing/2014/main" id="{B6C7B4D7-E92F-FF78-9C67-CD3B3A0438C6}"/>
              </a:ext>
            </a:extLst>
          </p:cNvPr>
          <p:cNvSpPr/>
          <p:nvPr/>
        </p:nvSpPr>
        <p:spPr>
          <a:xfrm>
            <a:off x="-647989" y="346422"/>
            <a:ext cx="1295977" cy="1295977"/>
          </a:xfrm>
          <a:prstGeom prst="chord">
            <a:avLst>
              <a:gd name="adj1" fmla="val 16203261"/>
              <a:gd name="adj2" fmla="val 5417493"/>
            </a:avLst>
          </a:prstGeom>
          <a:solidFill>
            <a:srgbClr val="F8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11482-DB77-91EF-CDF3-5B28B18E2426}"/>
              </a:ext>
            </a:extLst>
          </p:cNvPr>
          <p:cNvSpPr txBox="1"/>
          <p:nvPr/>
        </p:nvSpPr>
        <p:spPr>
          <a:xfrm>
            <a:off x="-1" y="809744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Bahnschrift SemiBold SemiConden" panose="020B0502040204020203" pitchFamily="34" charset="0"/>
              </a:rPr>
              <a:t>3</a:t>
            </a:r>
            <a:endParaRPr lang="en-ID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E2ABBA9-7980-26E0-E95D-5663D809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5684403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45B23-0C60-1C80-3109-983530402AD4}"/>
              </a:ext>
            </a:extLst>
          </p:cNvPr>
          <p:cNvSpPr txBox="1"/>
          <p:nvPr/>
        </p:nvSpPr>
        <p:spPr>
          <a:xfrm>
            <a:off x="851343" y="1465770"/>
            <a:ext cx="3836771" cy="833854"/>
          </a:xfrm>
          <a:prstGeom prst="roundRect">
            <a:avLst>
              <a:gd name="adj" fmla="val 38994"/>
            </a:avLst>
          </a:prstGeom>
          <a:solidFill>
            <a:srgbClr val="F7DF1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3600">
                <a:latin typeface="Poppins" panose="00000500000000000000" pitchFamily="2" charset="0"/>
                <a:cs typeface="Poppins" panose="00000500000000000000" pitchFamily="2" charset="0"/>
              </a:rPr>
              <a:t>Polymorphism</a:t>
            </a:r>
            <a:endParaRPr lang="en-ID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Pesantren PeTIK">
            <a:extLst>
              <a:ext uri="{FF2B5EF4-FFF2-40B4-BE49-F238E27FC236}">
                <a16:creationId xmlns:a16="http://schemas.microsoft.com/office/drawing/2014/main" id="{7A67ACFF-B69B-8C18-1556-06EC895A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0" y="2527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7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0CC296-6E2A-B065-ACE7-624104EC9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12192000" cy="292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FC5A9-9469-DFC0-F657-5D798FF6211E}"/>
              </a:ext>
            </a:extLst>
          </p:cNvPr>
          <p:cNvSpPr txBox="1"/>
          <p:nvPr/>
        </p:nvSpPr>
        <p:spPr>
          <a:xfrm>
            <a:off x="851343" y="1120537"/>
            <a:ext cx="889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2 </a:t>
            </a:r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polymorphism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851343" y="2321143"/>
            <a:ext cx="98554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Static Polymorphism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umum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digunakan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adalah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Method Overloading. Method Overloading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mengizinkan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kalian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untuk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menerapkan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beberapa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implementasi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metode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berbeda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dalam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kelas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sama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namun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parameter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berbeda-beda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Dalam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Dynamic Polymorphism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sebuah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subclass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menimpa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metode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superclassnya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 Jika kalian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menerapkan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subclass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tersebut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, Java Virtual Machine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selalu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metode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sudah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ditimpa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932BF-56E3-C600-F918-5D3A03C0A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37584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esantren PeTIK">
            <a:extLst>
              <a:ext uri="{FF2B5EF4-FFF2-40B4-BE49-F238E27FC236}">
                <a16:creationId xmlns:a16="http://schemas.microsoft.com/office/drawing/2014/main" id="{F8862994-363F-0BB1-527A-E728B8028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99" y="5866770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4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851343" y="2644170"/>
            <a:ext cx="9855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adalah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class-class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memiliki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informasi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abstrak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metode-metode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sekumpulan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data. Abstract Class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tidak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bisa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diubah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dan 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berlaku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juga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sebagai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kerangka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dalam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penciptaan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berbagai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subclass (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berperan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seperti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Superclass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dibahas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konsep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Inheritance).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6BEE8-D9D7-10A1-18E6-254927E7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931920"/>
            <a:ext cx="12192000" cy="2926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A08BD2-4FEB-7E10-C79F-F66F721E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5684403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hord 5">
            <a:extLst>
              <a:ext uri="{FF2B5EF4-FFF2-40B4-BE49-F238E27FC236}">
                <a16:creationId xmlns:a16="http://schemas.microsoft.com/office/drawing/2014/main" id="{CC87A58B-48B9-CC0E-2E9A-39A4047205C4}"/>
              </a:ext>
            </a:extLst>
          </p:cNvPr>
          <p:cNvSpPr/>
          <p:nvPr/>
        </p:nvSpPr>
        <p:spPr>
          <a:xfrm>
            <a:off x="-647989" y="346422"/>
            <a:ext cx="1295977" cy="1295977"/>
          </a:xfrm>
          <a:prstGeom prst="chord">
            <a:avLst>
              <a:gd name="adj1" fmla="val 16203261"/>
              <a:gd name="adj2" fmla="val 5417493"/>
            </a:avLst>
          </a:prstGeom>
          <a:solidFill>
            <a:srgbClr val="F8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232FF-4BB0-AC65-9AA4-6AD73F2D4E68}"/>
              </a:ext>
            </a:extLst>
          </p:cNvPr>
          <p:cNvSpPr txBox="1"/>
          <p:nvPr/>
        </p:nvSpPr>
        <p:spPr>
          <a:xfrm>
            <a:off x="-1" y="809744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Bahnschrift SemiBold SemiConden" panose="020B0502040204020203" pitchFamily="34" charset="0"/>
              </a:rPr>
              <a:t>4</a:t>
            </a:r>
            <a:endParaRPr lang="en-ID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B86F1-2C66-D414-D9F3-8A536225605D}"/>
              </a:ext>
            </a:extLst>
          </p:cNvPr>
          <p:cNvSpPr txBox="1"/>
          <p:nvPr/>
        </p:nvSpPr>
        <p:spPr>
          <a:xfrm>
            <a:off x="851343" y="1465770"/>
            <a:ext cx="2501457" cy="833854"/>
          </a:xfrm>
          <a:prstGeom prst="roundRect">
            <a:avLst>
              <a:gd name="adj" fmla="val 38994"/>
            </a:avLst>
          </a:prstGeom>
          <a:solidFill>
            <a:srgbClr val="F7DF1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3600">
                <a:latin typeface="Poppins" panose="00000500000000000000" pitchFamily="2" charset="0"/>
                <a:cs typeface="Poppins" panose="00000500000000000000" pitchFamily="2" charset="0"/>
              </a:rPr>
              <a:t>Abstraksi </a:t>
            </a:r>
            <a:endParaRPr lang="en-ID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Pesantren PeTIK">
            <a:extLst>
              <a:ext uri="{FF2B5EF4-FFF2-40B4-BE49-F238E27FC236}">
                <a16:creationId xmlns:a16="http://schemas.microsoft.com/office/drawing/2014/main" id="{175EE0D8-7016-ED7A-73F2-CA5F49E9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0" y="2527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FC5A9-9469-DFC0-F657-5D798FF6211E}"/>
              </a:ext>
            </a:extLst>
          </p:cNvPr>
          <p:cNvSpPr txBox="1"/>
          <p:nvPr/>
        </p:nvSpPr>
        <p:spPr>
          <a:xfrm>
            <a:off x="1257743" y="2274838"/>
            <a:ext cx="3746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Functional Programming </a:t>
            </a:r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3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600" dirty="0" err="1">
                <a:latin typeface="Poppins" panose="00000500000000000000" pitchFamily="2" charset="0"/>
                <a:cs typeface="Poppins" panose="00000500000000000000" pitchFamily="2" charset="0"/>
              </a:rPr>
              <a:t>umum</a:t>
            </a:r>
            <a:endParaRPr lang="en-ID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7B919-2B22-1C2F-6E5C-3CC51861CDA8}"/>
              </a:ext>
            </a:extLst>
          </p:cNvPr>
          <p:cNvSpPr txBox="1"/>
          <p:nvPr/>
        </p:nvSpPr>
        <p:spPr>
          <a:xfrm>
            <a:off x="5409507" y="1998871"/>
            <a:ext cx="5524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A</a:t>
            </a:r>
            <a:r>
              <a:rPr lang="en-ID" sz="2400">
                <a:latin typeface="Poppins Light" panose="00000400000000000000" pitchFamily="2" charset="0"/>
                <a:cs typeface="Poppins Light" panose="00000400000000000000" pitchFamily="2" charset="0"/>
              </a:rPr>
              <a:t>dalah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paradigma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pemrograman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mengoprasikan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pada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komputasi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terjadi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dalam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fungsi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matematis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menghindari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terjadinya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ID" sz="2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perubahan</a:t>
            </a:r>
            <a:r>
              <a:rPr lang="en-ID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8AE075-8164-4D61-68BF-45B587FC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931920"/>
            <a:ext cx="12192000" cy="29260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0B612B-45A7-6D0C-C662-14B11CE96C6B}"/>
              </a:ext>
            </a:extLst>
          </p:cNvPr>
          <p:cNvCxnSpPr/>
          <p:nvPr/>
        </p:nvCxnSpPr>
        <p:spPr>
          <a:xfrm>
            <a:off x="5003800" y="1998871"/>
            <a:ext cx="0" cy="2484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2D47DD-91DF-A1DA-C55E-C3A7FFB0A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36" y="5684403"/>
            <a:ext cx="788762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esantren PeTIK">
            <a:extLst>
              <a:ext uri="{FF2B5EF4-FFF2-40B4-BE49-F238E27FC236}">
                <a16:creationId xmlns:a16="http://schemas.microsoft.com/office/drawing/2014/main" id="{843BE364-FFF8-0745-C811-CF0D2EF34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0" y="252725"/>
            <a:ext cx="1256999" cy="4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05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654</Words>
  <Application>Microsoft Office PowerPoint</Application>
  <PresentationFormat>Widescreen</PresentationFormat>
  <Paragraphs>49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source-serif-pro</vt:lpstr>
      <vt:lpstr>Poppins SemiBold</vt:lpstr>
      <vt:lpstr>Bahnschrift SemiBold SemiConden</vt:lpstr>
      <vt:lpstr>Calibri</vt:lpstr>
      <vt:lpstr>Poppins</vt:lpstr>
      <vt:lpstr>Open Sans</vt:lpstr>
      <vt:lpstr>Calibri Light</vt:lpstr>
      <vt:lpstr>Poppins Light</vt:lpstr>
      <vt:lpstr>arial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DM-01</dc:creator>
  <cp:lastModifiedBy>DM-16</cp:lastModifiedBy>
  <cp:revision>9</cp:revision>
  <dcterms:created xsi:type="dcterms:W3CDTF">2022-10-24T01:48:46Z</dcterms:created>
  <dcterms:modified xsi:type="dcterms:W3CDTF">2022-10-24T13:00:35Z</dcterms:modified>
</cp:coreProperties>
</file>