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65" r:id="rId5"/>
    <p:sldId id="266" r:id="rId6"/>
    <p:sldId id="274" r:id="rId7"/>
    <p:sldId id="260" r:id="rId8"/>
    <p:sldId id="259" r:id="rId9"/>
    <p:sldId id="261" r:id="rId10"/>
    <p:sldId id="263" r:id="rId11"/>
    <p:sldId id="262" r:id="rId12"/>
    <p:sldId id="264" r:id="rId13"/>
    <p:sldId id="270" r:id="rId14"/>
    <p:sldId id="271" r:id="rId15"/>
    <p:sldId id="275" r:id="rId16"/>
    <p:sldId id="272" r:id="rId17"/>
    <p:sldId id="276"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Montserrat" pitchFamily="2" charset="0"/>
      <p:regular r:id="rId26"/>
      <p:bold r:id="rId27"/>
    </p:embeddedFont>
    <p:embeddedFont>
      <p:font typeface="Montserrat ExtraBold" pitchFamily="2" charset="0"/>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M-16" initials="D1" lastIdx="1" clrIdx="0">
    <p:extLst>
      <p:ext uri="{19B8F6BF-5375-455C-9EA6-DF929625EA0E}">
        <p15:presenceInfo xmlns:p15="http://schemas.microsoft.com/office/powerpoint/2012/main" userId="DM-16"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2D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EB174-25CD-43E2-A432-0E31D97CDDB3}" type="datetimeFigureOut">
              <a:rPr lang="en-ID" smtClean="0"/>
              <a:t>27/02/2023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A9400-1D69-47D9-A75B-5E3C8C083FB7}" type="slidenum">
              <a:rPr lang="en-ID" smtClean="0"/>
              <a:t>‹#›</a:t>
            </a:fld>
            <a:endParaRPr lang="en-ID"/>
          </a:p>
        </p:txBody>
      </p:sp>
    </p:spTree>
    <p:extLst>
      <p:ext uri="{BB962C8B-B14F-4D97-AF65-F5344CB8AC3E}">
        <p14:creationId xmlns:p14="http://schemas.microsoft.com/office/powerpoint/2010/main" val="729801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C4BA-694E-3F37-8E98-D50C24BF4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378C6011-EC65-2004-6825-63BACAC2F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29D87722-870D-7351-CBC8-45B9F1EA389E}"/>
              </a:ext>
            </a:extLst>
          </p:cNvPr>
          <p:cNvSpPr>
            <a:spLocks noGrp="1"/>
          </p:cNvSpPr>
          <p:nvPr>
            <p:ph type="dt" sz="half" idx="10"/>
          </p:nvPr>
        </p:nvSpPr>
        <p:spPr/>
        <p:txBody>
          <a:bodyPr/>
          <a:lstStyle/>
          <a:p>
            <a:fld id="{A7095B6D-5387-4AB0-9E98-3CB44D8EDBB3}" type="datetimeFigureOut">
              <a:rPr lang="en-ID" smtClean="0"/>
              <a:t>27/02/2023</a:t>
            </a:fld>
            <a:endParaRPr lang="en-ID"/>
          </a:p>
        </p:txBody>
      </p:sp>
      <p:sp>
        <p:nvSpPr>
          <p:cNvPr id="5" name="Footer Placeholder 4">
            <a:extLst>
              <a:ext uri="{FF2B5EF4-FFF2-40B4-BE49-F238E27FC236}">
                <a16:creationId xmlns:a16="http://schemas.microsoft.com/office/drawing/2014/main" id="{E9756B6C-90F1-5EE3-481B-94AF03FFAF2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611F151-AF33-04DC-A246-17C356FA9F2A}"/>
              </a:ext>
            </a:extLst>
          </p:cNvPr>
          <p:cNvSpPr>
            <a:spLocks noGrp="1"/>
          </p:cNvSpPr>
          <p:nvPr>
            <p:ph type="sldNum" sz="quarter" idx="12"/>
          </p:nvPr>
        </p:nvSpPr>
        <p:spPr/>
        <p:txBody>
          <a:bodyPr/>
          <a:lstStyle/>
          <a:p>
            <a:fld id="{65A46B52-F41B-428E-BD8A-65D01453323B}" type="slidenum">
              <a:rPr lang="en-ID" smtClean="0"/>
              <a:t>‹#›</a:t>
            </a:fld>
            <a:endParaRPr lang="en-ID"/>
          </a:p>
        </p:txBody>
      </p:sp>
    </p:spTree>
    <p:extLst>
      <p:ext uri="{BB962C8B-B14F-4D97-AF65-F5344CB8AC3E}">
        <p14:creationId xmlns:p14="http://schemas.microsoft.com/office/powerpoint/2010/main" val="2082320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8B28-A749-92CC-44A1-AA589972D48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468EE787-5DA6-FA3E-2997-1F4C569CB5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8193BD8-077B-4702-32A2-E51537CCFEA4}"/>
              </a:ext>
            </a:extLst>
          </p:cNvPr>
          <p:cNvSpPr>
            <a:spLocks noGrp="1"/>
          </p:cNvSpPr>
          <p:nvPr>
            <p:ph type="dt" sz="half" idx="10"/>
          </p:nvPr>
        </p:nvSpPr>
        <p:spPr/>
        <p:txBody>
          <a:bodyPr/>
          <a:lstStyle/>
          <a:p>
            <a:fld id="{A7095B6D-5387-4AB0-9E98-3CB44D8EDBB3}" type="datetimeFigureOut">
              <a:rPr lang="en-ID" smtClean="0"/>
              <a:t>27/02/2023</a:t>
            </a:fld>
            <a:endParaRPr lang="en-ID"/>
          </a:p>
        </p:txBody>
      </p:sp>
      <p:sp>
        <p:nvSpPr>
          <p:cNvPr id="5" name="Footer Placeholder 4">
            <a:extLst>
              <a:ext uri="{FF2B5EF4-FFF2-40B4-BE49-F238E27FC236}">
                <a16:creationId xmlns:a16="http://schemas.microsoft.com/office/drawing/2014/main" id="{343AF872-2702-4554-6C01-4C7EC7AB1D0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4EA157C-8F44-1ECE-87B8-3EDE045671F8}"/>
              </a:ext>
            </a:extLst>
          </p:cNvPr>
          <p:cNvSpPr>
            <a:spLocks noGrp="1"/>
          </p:cNvSpPr>
          <p:nvPr>
            <p:ph type="sldNum" sz="quarter" idx="12"/>
          </p:nvPr>
        </p:nvSpPr>
        <p:spPr/>
        <p:txBody>
          <a:bodyPr/>
          <a:lstStyle/>
          <a:p>
            <a:fld id="{65A46B52-F41B-428E-BD8A-65D01453323B}" type="slidenum">
              <a:rPr lang="en-ID" smtClean="0"/>
              <a:t>‹#›</a:t>
            </a:fld>
            <a:endParaRPr lang="en-ID"/>
          </a:p>
        </p:txBody>
      </p:sp>
    </p:spTree>
    <p:extLst>
      <p:ext uri="{BB962C8B-B14F-4D97-AF65-F5344CB8AC3E}">
        <p14:creationId xmlns:p14="http://schemas.microsoft.com/office/powerpoint/2010/main" val="2760678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4C773-3C20-A93D-31E8-062C4ACB01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ED1ADD2-353D-3D28-5603-3D63D7C83B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AE241A8-6940-0ECB-5FC6-541549070082}"/>
              </a:ext>
            </a:extLst>
          </p:cNvPr>
          <p:cNvSpPr>
            <a:spLocks noGrp="1"/>
          </p:cNvSpPr>
          <p:nvPr>
            <p:ph type="dt" sz="half" idx="10"/>
          </p:nvPr>
        </p:nvSpPr>
        <p:spPr/>
        <p:txBody>
          <a:bodyPr/>
          <a:lstStyle/>
          <a:p>
            <a:fld id="{A7095B6D-5387-4AB0-9E98-3CB44D8EDBB3}" type="datetimeFigureOut">
              <a:rPr lang="en-ID" smtClean="0"/>
              <a:t>27/02/2023</a:t>
            </a:fld>
            <a:endParaRPr lang="en-ID"/>
          </a:p>
        </p:txBody>
      </p:sp>
      <p:sp>
        <p:nvSpPr>
          <p:cNvPr id="5" name="Footer Placeholder 4">
            <a:extLst>
              <a:ext uri="{FF2B5EF4-FFF2-40B4-BE49-F238E27FC236}">
                <a16:creationId xmlns:a16="http://schemas.microsoft.com/office/drawing/2014/main" id="{E020F325-78CE-B87F-6D4F-E131A815C58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C3DD14D-05C4-5EC1-C961-C7E43824D2E8}"/>
              </a:ext>
            </a:extLst>
          </p:cNvPr>
          <p:cNvSpPr>
            <a:spLocks noGrp="1"/>
          </p:cNvSpPr>
          <p:nvPr>
            <p:ph type="sldNum" sz="quarter" idx="12"/>
          </p:nvPr>
        </p:nvSpPr>
        <p:spPr/>
        <p:txBody>
          <a:bodyPr/>
          <a:lstStyle/>
          <a:p>
            <a:fld id="{65A46B52-F41B-428E-BD8A-65D01453323B}" type="slidenum">
              <a:rPr lang="en-ID" smtClean="0"/>
              <a:t>‹#›</a:t>
            </a:fld>
            <a:endParaRPr lang="en-ID"/>
          </a:p>
        </p:txBody>
      </p:sp>
    </p:spTree>
    <p:extLst>
      <p:ext uri="{BB962C8B-B14F-4D97-AF65-F5344CB8AC3E}">
        <p14:creationId xmlns:p14="http://schemas.microsoft.com/office/powerpoint/2010/main" val="3276216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9854-97CA-AD24-5B7E-50082A5C97C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94068B9-9814-A58A-FE26-8BBE613504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DC714BB-3C97-A3E7-F9DC-13C8B5A68E63}"/>
              </a:ext>
            </a:extLst>
          </p:cNvPr>
          <p:cNvSpPr>
            <a:spLocks noGrp="1"/>
          </p:cNvSpPr>
          <p:nvPr>
            <p:ph type="dt" sz="half" idx="10"/>
          </p:nvPr>
        </p:nvSpPr>
        <p:spPr/>
        <p:txBody>
          <a:bodyPr/>
          <a:lstStyle/>
          <a:p>
            <a:fld id="{A7095B6D-5387-4AB0-9E98-3CB44D8EDBB3}" type="datetimeFigureOut">
              <a:rPr lang="en-ID" smtClean="0"/>
              <a:t>27/02/2023</a:t>
            </a:fld>
            <a:endParaRPr lang="en-ID"/>
          </a:p>
        </p:txBody>
      </p:sp>
      <p:sp>
        <p:nvSpPr>
          <p:cNvPr id="5" name="Footer Placeholder 4">
            <a:extLst>
              <a:ext uri="{FF2B5EF4-FFF2-40B4-BE49-F238E27FC236}">
                <a16:creationId xmlns:a16="http://schemas.microsoft.com/office/drawing/2014/main" id="{239EB452-8C5E-F935-0E5B-6F5D2F57E66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166D107-09ED-50DB-7CEF-F3994970CCF3}"/>
              </a:ext>
            </a:extLst>
          </p:cNvPr>
          <p:cNvSpPr>
            <a:spLocks noGrp="1"/>
          </p:cNvSpPr>
          <p:nvPr>
            <p:ph type="sldNum" sz="quarter" idx="12"/>
          </p:nvPr>
        </p:nvSpPr>
        <p:spPr/>
        <p:txBody>
          <a:bodyPr/>
          <a:lstStyle/>
          <a:p>
            <a:fld id="{65A46B52-F41B-428E-BD8A-65D01453323B}" type="slidenum">
              <a:rPr lang="en-ID" smtClean="0"/>
              <a:t>‹#›</a:t>
            </a:fld>
            <a:endParaRPr lang="en-ID"/>
          </a:p>
        </p:txBody>
      </p:sp>
    </p:spTree>
    <p:extLst>
      <p:ext uri="{BB962C8B-B14F-4D97-AF65-F5344CB8AC3E}">
        <p14:creationId xmlns:p14="http://schemas.microsoft.com/office/powerpoint/2010/main" val="3257260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E03B-CE58-274B-81F4-A5237A0F98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31486BC2-E0DD-CFD5-F5F8-9D433A5B27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006220-D8E6-6F70-8754-635AC4D3D90C}"/>
              </a:ext>
            </a:extLst>
          </p:cNvPr>
          <p:cNvSpPr>
            <a:spLocks noGrp="1"/>
          </p:cNvSpPr>
          <p:nvPr>
            <p:ph type="dt" sz="half" idx="10"/>
          </p:nvPr>
        </p:nvSpPr>
        <p:spPr/>
        <p:txBody>
          <a:bodyPr/>
          <a:lstStyle/>
          <a:p>
            <a:fld id="{A7095B6D-5387-4AB0-9E98-3CB44D8EDBB3}" type="datetimeFigureOut">
              <a:rPr lang="en-ID" smtClean="0"/>
              <a:t>27/02/2023</a:t>
            </a:fld>
            <a:endParaRPr lang="en-ID"/>
          </a:p>
        </p:txBody>
      </p:sp>
      <p:sp>
        <p:nvSpPr>
          <p:cNvPr id="5" name="Footer Placeholder 4">
            <a:extLst>
              <a:ext uri="{FF2B5EF4-FFF2-40B4-BE49-F238E27FC236}">
                <a16:creationId xmlns:a16="http://schemas.microsoft.com/office/drawing/2014/main" id="{68D7C584-ECAF-DFFE-904B-96F8B0614A7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755764D-57B5-642D-858B-C8210795BB7B}"/>
              </a:ext>
            </a:extLst>
          </p:cNvPr>
          <p:cNvSpPr>
            <a:spLocks noGrp="1"/>
          </p:cNvSpPr>
          <p:nvPr>
            <p:ph type="sldNum" sz="quarter" idx="12"/>
          </p:nvPr>
        </p:nvSpPr>
        <p:spPr/>
        <p:txBody>
          <a:bodyPr/>
          <a:lstStyle/>
          <a:p>
            <a:fld id="{65A46B52-F41B-428E-BD8A-65D01453323B}" type="slidenum">
              <a:rPr lang="en-ID" smtClean="0"/>
              <a:t>‹#›</a:t>
            </a:fld>
            <a:endParaRPr lang="en-ID"/>
          </a:p>
        </p:txBody>
      </p:sp>
    </p:spTree>
    <p:extLst>
      <p:ext uri="{BB962C8B-B14F-4D97-AF65-F5344CB8AC3E}">
        <p14:creationId xmlns:p14="http://schemas.microsoft.com/office/powerpoint/2010/main" val="202707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008FC-1B02-098B-8B30-C574679261C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C19EC77-8FE5-5CF5-EEF7-B2C0D9968A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5D5F4EBA-36E0-089B-B1AF-9402543DD2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F5F4E9CF-B247-50EA-63EB-47AF981D4CC5}"/>
              </a:ext>
            </a:extLst>
          </p:cNvPr>
          <p:cNvSpPr>
            <a:spLocks noGrp="1"/>
          </p:cNvSpPr>
          <p:nvPr>
            <p:ph type="dt" sz="half" idx="10"/>
          </p:nvPr>
        </p:nvSpPr>
        <p:spPr/>
        <p:txBody>
          <a:bodyPr/>
          <a:lstStyle/>
          <a:p>
            <a:fld id="{A7095B6D-5387-4AB0-9E98-3CB44D8EDBB3}" type="datetimeFigureOut">
              <a:rPr lang="en-ID" smtClean="0"/>
              <a:t>27/02/2023</a:t>
            </a:fld>
            <a:endParaRPr lang="en-ID"/>
          </a:p>
        </p:txBody>
      </p:sp>
      <p:sp>
        <p:nvSpPr>
          <p:cNvPr id="6" name="Footer Placeholder 5">
            <a:extLst>
              <a:ext uri="{FF2B5EF4-FFF2-40B4-BE49-F238E27FC236}">
                <a16:creationId xmlns:a16="http://schemas.microsoft.com/office/drawing/2014/main" id="{F31CACB2-D85F-D404-11E2-B1FF653C875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3F80487-A706-97E4-5CD3-05BF97B73412}"/>
              </a:ext>
            </a:extLst>
          </p:cNvPr>
          <p:cNvSpPr>
            <a:spLocks noGrp="1"/>
          </p:cNvSpPr>
          <p:nvPr>
            <p:ph type="sldNum" sz="quarter" idx="12"/>
          </p:nvPr>
        </p:nvSpPr>
        <p:spPr/>
        <p:txBody>
          <a:bodyPr/>
          <a:lstStyle/>
          <a:p>
            <a:fld id="{65A46B52-F41B-428E-BD8A-65D01453323B}" type="slidenum">
              <a:rPr lang="en-ID" smtClean="0"/>
              <a:t>‹#›</a:t>
            </a:fld>
            <a:endParaRPr lang="en-ID"/>
          </a:p>
        </p:txBody>
      </p:sp>
    </p:spTree>
    <p:extLst>
      <p:ext uri="{BB962C8B-B14F-4D97-AF65-F5344CB8AC3E}">
        <p14:creationId xmlns:p14="http://schemas.microsoft.com/office/powerpoint/2010/main" val="148064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576-C370-5B59-46C7-E874409463BA}"/>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5C5BA3F-B816-CD97-8937-06BC6B271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A0DB98-4DCD-C7EA-0028-C82DB34C00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CADE40B4-32D3-CEEE-293F-435230CAAC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ACF22B-E687-0651-EBAC-7464EFEE16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4DB6D8C-3793-8B33-7069-3CD581C92CE0}"/>
              </a:ext>
            </a:extLst>
          </p:cNvPr>
          <p:cNvSpPr>
            <a:spLocks noGrp="1"/>
          </p:cNvSpPr>
          <p:nvPr>
            <p:ph type="dt" sz="half" idx="10"/>
          </p:nvPr>
        </p:nvSpPr>
        <p:spPr/>
        <p:txBody>
          <a:bodyPr/>
          <a:lstStyle/>
          <a:p>
            <a:fld id="{A7095B6D-5387-4AB0-9E98-3CB44D8EDBB3}" type="datetimeFigureOut">
              <a:rPr lang="en-ID" smtClean="0"/>
              <a:t>27/02/2023</a:t>
            </a:fld>
            <a:endParaRPr lang="en-ID"/>
          </a:p>
        </p:txBody>
      </p:sp>
      <p:sp>
        <p:nvSpPr>
          <p:cNvPr id="8" name="Footer Placeholder 7">
            <a:extLst>
              <a:ext uri="{FF2B5EF4-FFF2-40B4-BE49-F238E27FC236}">
                <a16:creationId xmlns:a16="http://schemas.microsoft.com/office/drawing/2014/main" id="{5619D30D-E382-BF62-DD14-71956A7468C3}"/>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DC527B3E-327F-0C08-5631-595B50FF9672}"/>
              </a:ext>
            </a:extLst>
          </p:cNvPr>
          <p:cNvSpPr>
            <a:spLocks noGrp="1"/>
          </p:cNvSpPr>
          <p:nvPr>
            <p:ph type="sldNum" sz="quarter" idx="12"/>
          </p:nvPr>
        </p:nvSpPr>
        <p:spPr/>
        <p:txBody>
          <a:bodyPr/>
          <a:lstStyle/>
          <a:p>
            <a:fld id="{65A46B52-F41B-428E-BD8A-65D01453323B}" type="slidenum">
              <a:rPr lang="en-ID" smtClean="0"/>
              <a:t>‹#›</a:t>
            </a:fld>
            <a:endParaRPr lang="en-ID"/>
          </a:p>
        </p:txBody>
      </p:sp>
    </p:spTree>
    <p:extLst>
      <p:ext uri="{BB962C8B-B14F-4D97-AF65-F5344CB8AC3E}">
        <p14:creationId xmlns:p14="http://schemas.microsoft.com/office/powerpoint/2010/main" val="1196542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B558-5990-B1D1-31BA-E7FB16A761F6}"/>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BC8DE0C-9375-071F-D3D1-206FC85EB825}"/>
              </a:ext>
            </a:extLst>
          </p:cNvPr>
          <p:cNvSpPr>
            <a:spLocks noGrp="1"/>
          </p:cNvSpPr>
          <p:nvPr>
            <p:ph type="dt" sz="half" idx="10"/>
          </p:nvPr>
        </p:nvSpPr>
        <p:spPr/>
        <p:txBody>
          <a:bodyPr/>
          <a:lstStyle/>
          <a:p>
            <a:fld id="{A7095B6D-5387-4AB0-9E98-3CB44D8EDBB3}" type="datetimeFigureOut">
              <a:rPr lang="en-ID" smtClean="0"/>
              <a:t>27/02/2023</a:t>
            </a:fld>
            <a:endParaRPr lang="en-ID"/>
          </a:p>
        </p:txBody>
      </p:sp>
      <p:sp>
        <p:nvSpPr>
          <p:cNvPr id="4" name="Footer Placeholder 3">
            <a:extLst>
              <a:ext uri="{FF2B5EF4-FFF2-40B4-BE49-F238E27FC236}">
                <a16:creationId xmlns:a16="http://schemas.microsoft.com/office/drawing/2014/main" id="{D9E09FB2-3543-58A9-C578-69464189CBDD}"/>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D8A80EF7-3D78-5C87-5FCC-BC6482D788B3}"/>
              </a:ext>
            </a:extLst>
          </p:cNvPr>
          <p:cNvSpPr>
            <a:spLocks noGrp="1"/>
          </p:cNvSpPr>
          <p:nvPr>
            <p:ph type="sldNum" sz="quarter" idx="12"/>
          </p:nvPr>
        </p:nvSpPr>
        <p:spPr/>
        <p:txBody>
          <a:bodyPr/>
          <a:lstStyle/>
          <a:p>
            <a:fld id="{65A46B52-F41B-428E-BD8A-65D01453323B}" type="slidenum">
              <a:rPr lang="en-ID" smtClean="0"/>
              <a:t>‹#›</a:t>
            </a:fld>
            <a:endParaRPr lang="en-ID"/>
          </a:p>
        </p:txBody>
      </p:sp>
    </p:spTree>
    <p:extLst>
      <p:ext uri="{BB962C8B-B14F-4D97-AF65-F5344CB8AC3E}">
        <p14:creationId xmlns:p14="http://schemas.microsoft.com/office/powerpoint/2010/main" val="3049758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1A0A-0C67-B933-F830-115E56563DE2}"/>
              </a:ext>
            </a:extLst>
          </p:cNvPr>
          <p:cNvSpPr>
            <a:spLocks noGrp="1"/>
          </p:cNvSpPr>
          <p:nvPr>
            <p:ph type="dt" sz="half" idx="10"/>
          </p:nvPr>
        </p:nvSpPr>
        <p:spPr/>
        <p:txBody>
          <a:bodyPr/>
          <a:lstStyle/>
          <a:p>
            <a:fld id="{A7095B6D-5387-4AB0-9E98-3CB44D8EDBB3}" type="datetimeFigureOut">
              <a:rPr lang="en-ID" smtClean="0"/>
              <a:t>27/02/2023</a:t>
            </a:fld>
            <a:endParaRPr lang="en-ID"/>
          </a:p>
        </p:txBody>
      </p:sp>
      <p:sp>
        <p:nvSpPr>
          <p:cNvPr id="3" name="Footer Placeholder 2">
            <a:extLst>
              <a:ext uri="{FF2B5EF4-FFF2-40B4-BE49-F238E27FC236}">
                <a16:creationId xmlns:a16="http://schemas.microsoft.com/office/drawing/2014/main" id="{3A4855D2-07ED-97B8-3730-133578A7DAA9}"/>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038C63D6-2221-FCD2-FBC0-7A3BF27B778F}"/>
              </a:ext>
            </a:extLst>
          </p:cNvPr>
          <p:cNvSpPr>
            <a:spLocks noGrp="1"/>
          </p:cNvSpPr>
          <p:nvPr>
            <p:ph type="sldNum" sz="quarter" idx="12"/>
          </p:nvPr>
        </p:nvSpPr>
        <p:spPr/>
        <p:txBody>
          <a:bodyPr/>
          <a:lstStyle/>
          <a:p>
            <a:fld id="{65A46B52-F41B-428E-BD8A-65D01453323B}" type="slidenum">
              <a:rPr lang="en-ID" smtClean="0"/>
              <a:t>‹#›</a:t>
            </a:fld>
            <a:endParaRPr lang="en-ID"/>
          </a:p>
        </p:txBody>
      </p:sp>
    </p:spTree>
    <p:extLst>
      <p:ext uri="{BB962C8B-B14F-4D97-AF65-F5344CB8AC3E}">
        <p14:creationId xmlns:p14="http://schemas.microsoft.com/office/powerpoint/2010/main" val="741255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1FA-418A-83CD-B200-60C4E114C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CAD094F3-C683-D920-2715-5D17965EF0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972C137-B387-337B-9AEB-CF7F32790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CA0B3-41FA-6E87-57DB-CF820E221491}"/>
              </a:ext>
            </a:extLst>
          </p:cNvPr>
          <p:cNvSpPr>
            <a:spLocks noGrp="1"/>
          </p:cNvSpPr>
          <p:nvPr>
            <p:ph type="dt" sz="half" idx="10"/>
          </p:nvPr>
        </p:nvSpPr>
        <p:spPr/>
        <p:txBody>
          <a:bodyPr/>
          <a:lstStyle/>
          <a:p>
            <a:fld id="{A7095B6D-5387-4AB0-9E98-3CB44D8EDBB3}" type="datetimeFigureOut">
              <a:rPr lang="en-ID" smtClean="0"/>
              <a:t>27/02/2023</a:t>
            </a:fld>
            <a:endParaRPr lang="en-ID"/>
          </a:p>
        </p:txBody>
      </p:sp>
      <p:sp>
        <p:nvSpPr>
          <p:cNvPr id="6" name="Footer Placeholder 5">
            <a:extLst>
              <a:ext uri="{FF2B5EF4-FFF2-40B4-BE49-F238E27FC236}">
                <a16:creationId xmlns:a16="http://schemas.microsoft.com/office/drawing/2014/main" id="{F34A8384-4E6C-9126-0680-AAEA2FD792D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1088BCC-142F-D36F-68FC-03C0E3A261CD}"/>
              </a:ext>
            </a:extLst>
          </p:cNvPr>
          <p:cNvSpPr>
            <a:spLocks noGrp="1"/>
          </p:cNvSpPr>
          <p:nvPr>
            <p:ph type="sldNum" sz="quarter" idx="12"/>
          </p:nvPr>
        </p:nvSpPr>
        <p:spPr/>
        <p:txBody>
          <a:bodyPr/>
          <a:lstStyle/>
          <a:p>
            <a:fld id="{65A46B52-F41B-428E-BD8A-65D01453323B}" type="slidenum">
              <a:rPr lang="en-ID" smtClean="0"/>
              <a:t>‹#›</a:t>
            </a:fld>
            <a:endParaRPr lang="en-ID"/>
          </a:p>
        </p:txBody>
      </p:sp>
    </p:spTree>
    <p:extLst>
      <p:ext uri="{BB962C8B-B14F-4D97-AF65-F5344CB8AC3E}">
        <p14:creationId xmlns:p14="http://schemas.microsoft.com/office/powerpoint/2010/main" val="2407325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2842-0413-6673-228C-24E4E9F39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CD15A32-1218-1361-7F4F-E48FA1F18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42A5CBEB-7AB7-6ECB-48CA-9952ECC30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39B709-28F1-7EC0-61F7-117C43B3AB21}"/>
              </a:ext>
            </a:extLst>
          </p:cNvPr>
          <p:cNvSpPr>
            <a:spLocks noGrp="1"/>
          </p:cNvSpPr>
          <p:nvPr>
            <p:ph type="dt" sz="half" idx="10"/>
          </p:nvPr>
        </p:nvSpPr>
        <p:spPr/>
        <p:txBody>
          <a:bodyPr/>
          <a:lstStyle/>
          <a:p>
            <a:fld id="{A7095B6D-5387-4AB0-9E98-3CB44D8EDBB3}" type="datetimeFigureOut">
              <a:rPr lang="en-ID" smtClean="0"/>
              <a:t>27/02/2023</a:t>
            </a:fld>
            <a:endParaRPr lang="en-ID"/>
          </a:p>
        </p:txBody>
      </p:sp>
      <p:sp>
        <p:nvSpPr>
          <p:cNvPr id="6" name="Footer Placeholder 5">
            <a:extLst>
              <a:ext uri="{FF2B5EF4-FFF2-40B4-BE49-F238E27FC236}">
                <a16:creationId xmlns:a16="http://schemas.microsoft.com/office/drawing/2014/main" id="{995E3EB1-8C1C-1CAC-40EB-9CD6B681196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AD9BEF9-9DAC-8EA3-C429-3C1D8785E355}"/>
              </a:ext>
            </a:extLst>
          </p:cNvPr>
          <p:cNvSpPr>
            <a:spLocks noGrp="1"/>
          </p:cNvSpPr>
          <p:nvPr>
            <p:ph type="sldNum" sz="quarter" idx="12"/>
          </p:nvPr>
        </p:nvSpPr>
        <p:spPr/>
        <p:txBody>
          <a:bodyPr/>
          <a:lstStyle/>
          <a:p>
            <a:fld id="{65A46B52-F41B-428E-BD8A-65D01453323B}" type="slidenum">
              <a:rPr lang="en-ID" smtClean="0"/>
              <a:t>‹#›</a:t>
            </a:fld>
            <a:endParaRPr lang="en-ID"/>
          </a:p>
        </p:txBody>
      </p:sp>
    </p:spTree>
    <p:extLst>
      <p:ext uri="{BB962C8B-B14F-4D97-AF65-F5344CB8AC3E}">
        <p14:creationId xmlns:p14="http://schemas.microsoft.com/office/powerpoint/2010/main" val="1923686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1DD8DE-0F4F-12DB-D44B-EF7D64AB22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BD8A591-D3E7-DA47-A50F-E45F4C9DB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4ABC05C-F845-C1DE-3799-D5CB7722C4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95B6D-5387-4AB0-9E98-3CB44D8EDBB3}" type="datetimeFigureOut">
              <a:rPr lang="en-ID" smtClean="0"/>
              <a:t>27/02/2023</a:t>
            </a:fld>
            <a:endParaRPr lang="en-ID"/>
          </a:p>
        </p:txBody>
      </p:sp>
      <p:sp>
        <p:nvSpPr>
          <p:cNvPr id="5" name="Footer Placeholder 4">
            <a:extLst>
              <a:ext uri="{FF2B5EF4-FFF2-40B4-BE49-F238E27FC236}">
                <a16:creationId xmlns:a16="http://schemas.microsoft.com/office/drawing/2014/main" id="{9F57204F-8B62-928C-73B8-C22BEB4155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D5A819E-A33A-1F0D-1831-9C531C299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46B52-F41B-428E-BD8A-65D01453323B}" type="slidenum">
              <a:rPr lang="en-ID" smtClean="0"/>
              <a:t>‹#›</a:t>
            </a:fld>
            <a:endParaRPr lang="en-ID"/>
          </a:p>
        </p:txBody>
      </p:sp>
    </p:spTree>
    <p:extLst>
      <p:ext uri="{BB962C8B-B14F-4D97-AF65-F5344CB8AC3E}">
        <p14:creationId xmlns:p14="http://schemas.microsoft.com/office/powerpoint/2010/main" val="19787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aravel.co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parsinta.com/articles/apa-saja-yang-akan-hadir-di-laravel-10-pneogi%20https:/parsinta.com/articles/apa-saja-yang-akan-hadir-di-laravel-10-pneogi" TargetMode="External"/><Relationship Id="rId2" Type="http://schemas.openxmlformats.org/officeDocument/2006/relationships/hyperlink" Target="https://mohsai.com/pengertian-kelebihan-sejarah-laravel/"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www.niagahoster.co.id/blog/rilis-laravel-9/#:~:text=Pada%208%20Februari%202022%20lalu,versi%20terbarunya%20yaitu%20Laravel%209"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2D20"/>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4570DDE-C440-9717-5692-C80FE09EB007}"/>
              </a:ext>
            </a:extLst>
          </p:cNvPr>
          <p:cNvSpPr/>
          <p:nvPr/>
        </p:nvSpPr>
        <p:spPr>
          <a:xfrm>
            <a:off x="1661627" y="2183361"/>
            <a:ext cx="2446984" cy="24469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26" name="Picture 2">
            <a:extLst>
              <a:ext uri="{FF2B5EF4-FFF2-40B4-BE49-F238E27FC236}">
                <a16:creationId xmlns:a16="http://schemas.microsoft.com/office/drawing/2014/main" id="{A507E091-4A99-D981-3B81-F4AB163E2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216" y="2659220"/>
            <a:ext cx="1592806" cy="16560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695A4A-43D0-FE77-8E2C-B74C86A185A9}"/>
              </a:ext>
            </a:extLst>
          </p:cNvPr>
          <p:cNvSpPr txBox="1"/>
          <p:nvPr/>
        </p:nvSpPr>
        <p:spPr>
          <a:xfrm>
            <a:off x="4474588" y="2644170"/>
            <a:ext cx="5998405" cy="1569660"/>
          </a:xfrm>
          <a:prstGeom prst="rect">
            <a:avLst/>
          </a:prstGeom>
          <a:noFill/>
        </p:spPr>
        <p:txBody>
          <a:bodyPr wrap="square" rtlCol="0">
            <a:spAutoFit/>
          </a:bodyPr>
          <a:lstStyle/>
          <a:p>
            <a:r>
              <a:rPr lang="en-US" sz="3200">
                <a:solidFill>
                  <a:schemeClr val="bg1"/>
                </a:solidFill>
                <a:latin typeface="Montserrat ExtraBold" pitchFamily="2" charset="0"/>
              </a:rPr>
              <a:t>Pengertian, Kelebihan dan Sejarah Framework Laravel</a:t>
            </a:r>
            <a:endParaRPr lang="en-ID" sz="3200">
              <a:solidFill>
                <a:schemeClr val="bg1"/>
              </a:solidFill>
              <a:latin typeface="Montserrat ExtraBold" pitchFamily="2" charset="0"/>
            </a:endParaRPr>
          </a:p>
        </p:txBody>
      </p:sp>
      <p:sp>
        <p:nvSpPr>
          <p:cNvPr id="2" name="TextBox 1">
            <a:extLst>
              <a:ext uri="{FF2B5EF4-FFF2-40B4-BE49-F238E27FC236}">
                <a16:creationId xmlns:a16="http://schemas.microsoft.com/office/drawing/2014/main" id="{28EB1449-7A34-10BE-86C4-0691D3DF680C}"/>
              </a:ext>
            </a:extLst>
          </p:cNvPr>
          <p:cNvSpPr txBox="1"/>
          <p:nvPr/>
        </p:nvSpPr>
        <p:spPr>
          <a:xfrm>
            <a:off x="3431458" y="6156071"/>
            <a:ext cx="5329084" cy="369332"/>
          </a:xfrm>
          <a:prstGeom prst="rect">
            <a:avLst/>
          </a:prstGeom>
          <a:noFill/>
        </p:spPr>
        <p:txBody>
          <a:bodyPr wrap="square" rtlCol="0">
            <a:spAutoFit/>
          </a:bodyPr>
          <a:lstStyle/>
          <a:p>
            <a:pPr algn="ctr"/>
            <a:r>
              <a:rPr lang="en-US">
                <a:solidFill>
                  <a:schemeClr val="bg1"/>
                </a:solidFill>
                <a:latin typeface="Montserrat" pitchFamily="2" charset="0"/>
              </a:rPr>
              <a:t>faiz – qadri- mua’adz - syahdan</a:t>
            </a:r>
            <a:endParaRPr lang="en-ID">
              <a:solidFill>
                <a:schemeClr val="bg1"/>
              </a:solidFill>
              <a:latin typeface="Montserrat" pitchFamily="2" charset="0"/>
            </a:endParaRPr>
          </a:p>
        </p:txBody>
      </p:sp>
    </p:spTree>
    <p:extLst>
      <p:ext uri="{BB962C8B-B14F-4D97-AF65-F5344CB8AC3E}">
        <p14:creationId xmlns:p14="http://schemas.microsoft.com/office/powerpoint/2010/main" val="565544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061776-8F59-E9C8-F7F9-C7D60E666948}"/>
              </a:ext>
            </a:extLst>
          </p:cNvPr>
          <p:cNvSpPr txBox="1"/>
          <p:nvPr/>
        </p:nvSpPr>
        <p:spPr>
          <a:xfrm>
            <a:off x="862057" y="1060285"/>
            <a:ext cx="4558533" cy="584775"/>
          </a:xfrm>
          <a:prstGeom prst="rect">
            <a:avLst/>
          </a:prstGeom>
          <a:noFill/>
        </p:spPr>
        <p:txBody>
          <a:bodyPr wrap="square" rtlCol="0">
            <a:spAutoFit/>
          </a:bodyPr>
          <a:lstStyle/>
          <a:p>
            <a:r>
              <a:rPr lang="en-ID" sz="3200">
                <a:solidFill>
                  <a:schemeClr val="tx1">
                    <a:lumMod val="75000"/>
                    <a:lumOff val="25000"/>
                  </a:schemeClr>
                </a:solidFill>
                <a:latin typeface="Montserrat ExtraBold" pitchFamily="2" charset="0"/>
              </a:rPr>
              <a:t>1. Model</a:t>
            </a:r>
          </a:p>
        </p:txBody>
      </p:sp>
      <p:sp>
        <p:nvSpPr>
          <p:cNvPr id="6" name="TextBox 5">
            <a:extLst>
              <a:ext uri="{FF2B5EF4-FFF2-40B4-BE49-F238E27FC236}">
                <a16:creationId xmlns:a16="http://schemas.microsoft.com/office/drawing/2014/main" id="{829055CC-DA66-21B2-282A-FBA9ADFAA80F}"/>
              </a:ext>
            </a:extLst>
          </p:cNvPr>
          <p:cNvSpPr txBox="1"/>
          <p:nvPr/>
        </p:nvSpPr>
        <p:spPr>
          <a:xfrm>
            <a:off x="862058" y="2274838"/>
            <a:ext cx="5067687" cy="3046988"/>
          </a:xfrm>
          <a:prstGeom prst="rect">
            <a:avLst/>
          </a:prstGeom>
          <a:noFill/>
        </p:spPr>
        <p:txBody>
          <a:bodyPr wrap="square">
            <a:spAutoFit/>
          </a:bodyPr>
          <a:lstStyle/>
          <a:p>
            <a:r>
              <a:rPr lang="en-ID" sz="2400">
                <a:solidFill>
                  <a:schemeClr val="tx1">
                    <a:lumMod val="75000"/>
                    <a:lumOff val="25000"/>
                  </a:schemeClr>
                </a:solidFill>
                <a:latin typeface="Montserrat" pitchFamily="2" charset="0"/>
              </a:rPr>
              <a:t>Model adalah struktur data jika didalam laravel biasanya disebut Eloquent. Model berisi fungsi-fungsi yang membantu dalam mengelola database seperti memasukkan data, pembaruan data, hapus data dan lainnya.</a:t>
            </a:r>
          </a:p>
        </p:txBody>
      </p:sp>
      <p:pic>
        <p:nvPicPr>
          <p:cNvPr id="3" name="Picture 2">
            <a:extLst>
              <a:ext uri="{FF2B5EF4-FFF2-40B4-BE49-F238E27FC236}">
                <a16:creationId xmlns:a16="http://schemas.microsoft.com/office/drawing/2014/main" id="{F3F23524-EAEA-6F74-0D73-5E5927BEE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4376" y="6072742"/>
            <a:ext cx="421792" cy="43854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Associating Media Files With Laravel's Eloquent Models">
            <a:extLst>
              <a:ext uri="{FF2B5EF4-FFF2-40B4-BE49-F238E27FC236}">
                <a16:creationId xmlns:a16="http://schemas.microsoft.com/office/drawing/2014/main" id="{79ACC0A7-0E39-70AA-66C0-1EE173D6C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647" y="2502789"/>
            <a:ext cx="5125521" cy="281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78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061776-8F59-E9C8-F7F9-C7D60E666948}"/>
              </a:ext>
            </a:extLst>
          </p:cNvPr>
          <p:cNvSpPr txBox="1"/>
          <p:nvPr/>
        </p:nvSpPr>
        <p:spPr>
          <a:xfrm>
            <a:off x="889766" y="1188125"/>
            <a:ext cx="2485446" cy="584775"/>
          </a:xfrm>
          <a:prstGeom prst="rect">
            <a:avLst/>
          </a:prstGeom>
          <a:noFill/>
        </p:spPr>
        <p:txBody>
          <a:bodyPr wrap="square" rtlCol="0">
            <a:spAutoFit/>
          </a:bodyPr>
          <a:lstStyle/>
          <a:p>
            <a:r>
              <a:rPr lang="en-ID" sz="3200">
                <a:solidFill>
                  <a:schemeClr val="tx1">
                    <a:lumMod val="75000"/>
                    <a:lumOff val="25000"/>
                  </a:schemeClr>
                </a:solidFill>
                <a:latin typeface="Montserrat ExtraBold" pitchFamily="2" charset="0"/>
              </a:rPr>
              <a:t>2. View</a:t>
            </a:r>
          </a:p>
        </p:txBody>
      </p:sp>
      <p:sp>
        <p:nvSpPr>
          <p:cNvPr id="6" name="TextBox 5">
            <a:extLst>
              <a:ext uri="{FF2B5EF4-FFF2-40B4-BE49-F238E27FC236}">
                <a16:creationId xmlns:a16="http://schemas.microsoft.com/office/drawing/2014/main" id="{829055CC-DA66-21B2-282A-FBA9ADFAA80F}"/>
              </a:ext>
            </a:extLst>
          </p:cNvPr>
          <p:cNvSpPr txBox="1"/>
          <p:nvPr/>
        </p:nvSpPr>
        <p:spPr>
          <a:xfrm>
            <a:off x="889766" y="2459504"/>
            <a:ext cx="10905070" cy="1938992"/>
          </a:xfrm>
          <a:prstGeom prst="rect">
            <a:avLst/>
          </a:prstGeom>
          <a:noFill/>
        </p:spPr>
        <p:txBody>
          <a:bodyPr wrap="square">
            <a:spAutoFit/>
          </a:bodyPr>
          <a:lstStyle/>
          <a:p>
            <a:r>
              <a:rPr lang="en-ID" sz="2400">
                <a:solidFill>
                  <a:schemeClr val="tx1">
                    <a:lumMod val="75000"/>
                    <a:lumOff val="25000"/>
                  </a:schemeClr>
                </a:solidFill>
                <a:latin typeface="Montserrat" pitchFamily="2" charset="0"/>
              </a:rPr>
              <a:t>View adalah bagian yang mengatur tampilan antarmuka kepada pengguna. Tampilan dibuat oleh data yang dikumpulkan dari data model. Tampilan meminta model untuk memberikan informasi sehingga dapat menyajikan presentasi keluaran kepada pengguna. Bisa dikatakan sebagai halaman web.</a:t>
            </a:r>
          </a:p>
        </p:txBody>
      </p:sp>
      <p:pic>
        <p:nvPicPr>
          <p:cNvPr id="3" name="Picture 2">
            <a:extLst>
              <a:ext uri="{FF2B5EF4-FFF2-40B4-BE49-F238E27FC236}">
                <a16:creationId xmlns:a16="http://schemas.microsoft.com/office/drawing/2014/main" id="{BF1E0CEE-CE90-A1E4-F014-DBAF94DB1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4376" y="6072742"/>
            <a:ext cx="421792" cy="43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464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061776-8F59-E9C8-F7F9-C7D60E666948}"/>
              </a:ext>
            </a:extLst>
          </p:cNvPr>
          <p:cNvSpPr txBox="1"/>
          <p:nvPr/>
        </p:nvSpPr>
        <p:spPr>
          <a:xfrm>
            <a:off x="921133" y="788007"/>
            <a:ext cx="4558533" cy="584775"/>
          </a:xfrm>
          <a:prstGeom prst="rect">
            <a:avLst/>
          </a:prstGeom>
          <a:noFill/>
        </p:spPr>
        <p:txBody>
          <a:bodyPr wrap="square" rtlCol="0">
            <a:spAutoFit/>
          </a:bodyPr>
          <a:lstStyle/>
          <a:p>
            <a:r>
              <a:rPr lang="en-ID" sz="3200">
                <a:latin typeface="Montserrat ExtraBold" pitchFamily="2" charset="0"/>
              </a:rPr>
              <a:t>3. Controller</a:t>
            </a:r>
          </a:p>
        </p:txBody>
      </p:sp>
      <p:sp>
        <p:nvSpPr>
          <p:cNvPr id="6" name="TextBox 5">
            <a:extLst>
              <a:ext uri="{FF2B5EF4-FFF2-40B4-BE49-F238E27FC236}">
                <a16:creationId xmlns:a16="http://schemas.microsoft.com/office/drawing/2014/main" id="{829055CC-DA66-21B2-282A-FBA9ADFAA80F}"/>
              </a:ext>
            </a:extLst>
          </p:cNvPr>
          <p:cNvSpPr txBox="1"/>
          <p:nvPr/>
        </p:nvSpPr>
        <p:spPr>
          <a:xfrm>
            <a:off x="921133" y="1705625"/>
            <a:ext cx="10349734" cy="3785652"/>
          </a:xfrm>
          <a:prstGeom prst="rect">
            <a:avLst/>
          </a:prstGeom>
          <a:noFill/>
        </p:spPr>
        <p:txBody>
          <a:bodyPr wrap="square">
            <a:spAutoFit/>
          </a:bodyPr>
          <a:lstStyle/>
          <a:p>
            <a:r>
              <a:rPr lang="en-ID" sz="2400">
                <a:latin typeface="Montserrat" pitchFamily="2" charset="0"/>
              </a:rPr>
              <a:t>Controller adalah bagian dari aplikasi yang menangani interaksi pengguna. Controller menginterpretasikan input dari pengguna, menginformasikan model dan tampilan untuk diubah sebagaimana mestinya.</a:t>
            </a:r>
          </a:p>
          <a:p>
            <a:endParaRPr lang="en-ID" sz="2400">
              <a:latin typeface="Montserrat" pitchFamily="2" charset="0"/>
            </a:endParaRPr>
          </a:p>
          <a:p>
            <a:r>
              <a:rPr lang="en-ID" sz="2400">
                <a:latin typeface="Montserrat" pitchFamily="2" charset="0"/>
              </a:rPr>
              <a:t>Controller menjadi bagian yang menghubungkan antara model dengan view. Jika Anda pernah mempelajar if, then dan else, hal itu sangat amat berguna untuk balajar controller. Biasanya controller berisi logika-logika untuk memproses data yang akan ditampilkan.</a:t>
            </a:r>
          </a:p>
        </p:txBody>
      </p:sp>
      <p:pic>
        <p:nvPicPr>
          <p:cNvPr id="3" name="Picture 2">
            <a:extLst>
              <a:ext uri="{FF2B5EF4-FFF2-40B4-BE49-F238E27FC236}">
                <a16:creationId xmlns:a16="http://schemas.microsoft.com/office/drawing/2014/main" id="{C9D8C116-529C-60F6-3F81-B6CFD6A1D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4376" y="6072742"/>
            <a:ext cx="421792" cy="43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291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061776-8F59-E9C8-F7F9-C7D60E666948}"/>
              </a:ext>
            </a:extLst>
          </p:cNvPr>
          <p:cNvSpPr txBox="1"/>
          <p:nvPr/>
        </p:nvSpPr>
        <p:spPr>
          <a:xfrm>
            <a:off x="1042166" y="836270"/>
            <a:ext cx="4558533" cy="584775"/>
          </a:xfrm>
          <a:prstGeom prst="rect">
            <a:avLst/>
          </a:prstGeom>
          <a:noFill/>
        </p:spPr>
        <p:txBody>
          <a:bodyPr wrap="square" rtlCol="0">
            <a:spAutoFit/>
          </a:bodyPr>
          <a:lstStyle/>
          <a:p>
            <a:r>
              <a:rPr lang="en-ID" sz="3200">
                <a:solidFill>
                  <a:schemeClr val="tx1">
                    <a:lumMod val="75000"/>
                    <a:lumOff val="25000"/>
                  </a:schemeClr>
                </a:solidFill>
                <a:latin typeface="Montserrat ExtraBold" pitchFamily="2" charset="0"/>
              </a:rPr>
              <a:t>Kelebihan </a:t>
            </a:r>
            <a:r>
              <a:rPr lang="en-ID" sz="3200">
                <a:solidFill>
                  <a:srgbClr val="FF2D20"/>
                </a:solidFill>
                <a:latin typeface="Montserrat ExtraBold" pitchFamily="2" charset="0"/>
              </a:rPr>
              <a:t>Laravel</a:t>
            </a:r>
          </a:p>
        </p:txBody>
      </p:sp>
      <p:sp>
        <p:nvSpPr>
          <p:cNvPr id="6" name="TextBox 5">
            <a:extLst>
              <a:ext uri="{FF2B5EF4-FFF2-40B4-BE49-F238E27FC236}">
                <a16:creationId xmlns:a16="http://schemas.microsoft.com/office/drawing/2014/main" id="{829055CC-DA66-21B2-282A-FBA9ADFAA80F}"/>
              </a:ext>
            </a:extLst>
          </p:cNvPr>
          <p:cNvSpPr txBox="1"/>
          <p:nvPr/>
        </p:nvSpPr>
        <p:spPr>
          <a:xfrm>
            <a:off x="1042166" y="1859340"/>
            <a:ext cx="9644884" cy="1569660"/>
          </a:xfrm>
          <a:prstGeom prst="rect">
            <a:avLst/>
          </a:prstGeom>
          <a:noFill/>
        </p:spPr>
        <p:txBody>
          <a:bodyPr wrap="square">
            <a:spAutoFit/>
          </a:bodyPr>
          <a:lstStyle/>
          <a:p>
            <a:r>
              <a:rPr lang="en-ID" sz="2400">
                <a:solidFill>
                  <a:schemeClr val="tx1">
                    <a:lumMod val="75000"/>
                    <a:lumOff val="25000"/>
                  </a:schemeClr>
                </a:solidFill>
                <a:latin typeface="Montserrat ExtraBold" pitchFamily="2" charset="0"/>
              </a:rPr>
              <a:t>Dokumentasi Lengkap, </a:t>
            </a:r>
            <a:r>
              <a:rPr lang="en-ID" sz="2400">
                <a:solidFill>
                  <a:schemeClr val="tx1">
                    <a:lumMod val="75000"/>
                    <a:lumOff val="25000"/>
                  </a:schemeClr>
                </a:solidFill>
                <a:latin typeface="Montserrat" pitchFamily="2" charset="0"/>
              </a:rPr>
              <a:t>dokumentasi yang dibuat oleh Laravel tergolong kedalam dokumentasi yang sangat baik, rapi, mudah dan jelas. Kalian bisa lihat dan mulai belajar di </a:t>
            </a:r>
            <a:r>
              <a:rPr lang="en-ID" sz="2400">
                <a:solidFill>
                  <a:schemeClr val="tx1">
                    <a:lumMod val="75000"/>
                    <a:lumOff val="25000"/>
                  </a:schemeClr>
                </a:solidFill>
                <a:latin typeface="Montserrat" pitchFamily="2" charset="0"/>
                <a:hlinkClick r:id="rId2">
                  <a:extLst>
                    <a:ext uri="{A12FA001-AC4F-418D-AE19-62706E023703}">
                      <ahyp:hlinkClr xmlns:ahyp="http://schemas.microsoft.com/office/drawing/2018/hyperlinkcolor" val="tx"/>
                    </a:ext>
                  </a:extLst>
                </a:hlinkClick>
              </a:rPr>
              <a:t>https://laravel.com/</a:t>
            </a:r>
            <a:r>
              <a:rPr lang="en-ID" sz="2400">
                <a:solidFill>
                  <a:schemeClr val="tx1">
                    <a:lumMod val="75000"/>
                    <a:lumOff val="25000"/>
                  </a:schemeClr>
                </a:solidFill>
                <a:latin typeface="Montserrat" pitchFamily="2" charset="0"/>
              </a:rPr>
              <a:t> </a:t>
            </a:r>
          </a:p>
        </p:txBody>
      </p:sp>
      <p:sp>
        <p:nvSpPr>
          <p:cNvPr id="3" name="TextBox 2">
            <a:extLst>
              <a:ext uri="{FF2B5EF4-FFF2-40B4-BE49-F238E27FC236}">
                <a16:creationId xmlns:a16="http://schemas.microsoft.com/office/drawing/2014/main" id="{757FB566-5731-F961-9E93-FCF418E99C25}"/>
              </a:ext>
            </a:extLst>
          </p:cNvPr>
          <p:cNvSpPr txBox="1"/>
          <p:nvPr/>
        </p:nvSpPr>
        <p:spPr>
          <a:xfrm>
            <a:off x="1042166" y="3867295"/>
            <a:ext cx="9644884" cy="1569660"/>
          </a:xfrm>
          <a:prstGeom prst="rect">
            <a:avLst/>
          </a:prstGeom>
          <a:noFill/>
        </p:spPr>
        <p:txBody>
          <a:bodyPr wrap="square">
            <a:spAutoFit/>
          </a:bodyPr>
          <a:lstStyle/>
          <a:p>
            <a:r>
              <a:rPr lang="en-ID" sz="2400">
                <a:solidFill>
                  <a:schemeClr val="tx1">
                    <a:lumMod val="75000"/>
                    <a:lumOff val="25000"/>
                  </a:schemeClr>
                </a:solidFill>
                <a:latin typeface="Montserrat ExtraBold" pitchFamily="2" charset="0"/>
              </a:rPr>
              <a:t>Forum dan komunitas, </a:t>
            </a:r>
            <a:r>
              <a:rPr lang="en-ID" sz="2400">
                <a:solidFill>
                  <a:schemeClr val="tx1">
                    <a:lumMod val="75000"/>
                    <a:lumOff val="25000"/>
                  </a:schemeClr>
                </a:solidFill>
                <a:latin typeface="Montserrat" pitchFamily="2" charset="0"/>
              </a:rPr>
              <a:t>forum dan komunitas anda dapat mudah belajar dan mencari solusi atas setiap permasalahan yang mungkin anda temukan dalam menggunakan frame work tersebut.</a:t>
            </a:r>
          </a:p>
        </p:txBody>
      </p:sp>
      <p:pic>
        <p:nvPicPr>
          <p:cNvPr id="4" name="Picture 3">
            <a:extLst>
              <a:ext uri="{FF2B5EF4-FFF2-40B4-BE49-F238E27FC236}">
                <a16:creationId xmlns:a16="http://schemas.microsoft.com/office/drawing/2014/main" id="{EBCE708C-A24D-D93A-3BC4-0A54B81C3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376" y="6072742"/>
            <a:ext cx="421792" cy="43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946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061776-8F59-E9C8-F7F9-C7D60E666948}"/>
              </a:ext>
            </a:extLst>
          </p:cNvPr>
          <p:cNvSpPr txBox="1"/>
          <p:nvPr/>
        </p:nvSpPr>
        <p:spPr>
          <a:xfrm>
            <a:off x="1042166" y="836270"/>
            <a:ext cx="4558533" cy="584775"/>
          </a:xfrm>
          <a:prstGeom prst="rect">
            <a:avLst/>
          </a:prstGeom>
          <a:noFill/>
        </p:spPr>
        <p:txBody>
          <a:bodyPr wrap="square" rtlCol="0">
            <a:spAutoFit/>
          </a:bodyPr>
          <a:lstStyle/>
          <a:p>
            <a:r>
              <a:rPr lang="en-ID" sz="3200">
                <a:solidFill>
                  <a:schemeClr val="tx1">
                    <a:lumMod val="75000"/>
                    <a:lumOff val="25000"/>
                  </a:schemeClr>
                </a:solidFill>
                <a:latin typeface="Montserrat ExtraBold" pitchFamily="2" charset="0"/>
              </a:rPr>
              <a:t>Kelebihan </a:t>
            </a:r>
            <a:r>
              <a:rPr lang="en-ID" sz="3200">
                <a:solidFill>
                  <a:srgbClr val="FF2D20"/>
                </a:solidFill>
                <a:latin typeface="Montserrat ExtraBold" pitchFamily="2" charset="0"/>
              </a:rPr>
              <a:t>Laravel</a:t>
            </a:r>
          </a:p>
        </p:txBody>
      </p:sp>
      <p:sp>
        <p:nvSpPr>
          <p:cNvPr id="6" name="TextBox 5">
            <a:extLst>
              <a:ext uri="{FF2B5EF4-FFF2-40B4-BE49-F238E27FC236}">
                <a16:creationId xmlns:a16="http://schemas.microsoft.com/office/drawing/2014/main" id="{829055CC-DA66-21B2-282A-FBA9ADFAA80F}"/>
              </a:ext>
            </a:extLst>
          </p:cNvPr>
          <p:cNvSpPr txBox="1"/>
          <p:nvPr/>
        </p:nvSpPr>
        <p:spPr>
          <a:xfrm>
            <a:off x="1042166" y="1790376"/>
            <a:ext cx="7892284" cy="1200329"/>
          </a:xfrm>
          <a:prstGeom prst="rect">
            <a:avLst/>
          </a:prstGeom>
          <a:noFill/>
        </p:spPr>
        <p:txBody>
          <a:bodyPr wrap="square">
            <a:spAutoFit/>
          </a:bodyPr>
          <a:lstStyle/>
          <a:p>
            <a:r>
              <a:rPr lang="en-ID" sz="2400">
                <a:solidFill>
                  <a:schemeClr val="tx1">
                    <a:lumMod val="75000"/>
                    <a:lumOff val="25000"/>
                  </a:schemeClr>
                </a:solidFill>
                <a:latin typeface="Montserrat ExtraBold" pitchFamily="2" charset="0"/>
              </a:rPr>
              <a:t>Fitur, </a:t>
            </a:r>
            <a:r>
              <a:rPr lang="en-ID" sz="2400">
                <a:solidFill>
                  <a:schemeClr val="tx1">
                    <a:lumMod val="75000"/>
                    <a:lumOff val="25000"/>
                  </a:schemeClr>
                </a:solidFill>
                <a:latin typeface="Montserrat" pitchFamily="2" charset="0"/>
              </a:rPr>
              <a:t>Dengan fitur-fitur yang ada dilaravel membuat pembuatan web aplikasi menjadi lebih mudah dan efisien.</a:t>
            </a:r>
          </a:p>
        </p:txBody>
      </p:sp>
      <p:sp>
        <p:nvSpPr>
          <p:cNvPr id="3" name="TextBox 2">
            <a:extLst>
              <a:ext uri="{FF2B5EF4-FFF2-40B4-BE49-F238E27FC236}">
                <a16:creationId xmlns:a16="http://schemas.microsoft.com/office/drawing/2014/main" id="{757FB566-5731-F961-9E93-FCF418E99C25}"/>
              </a:ext>
            </a:extLst>
          </p:cNvPr>
          <p:cNvSpPr txBox="1"/>
          <p:nvPr/>
        </p:nvSpPr>
        <p:spPr>
          <a:xfrm>
            <a:off x="1042166" y="3576434"/>
            <a:ext cx="9644884" cy="1938992"/>
          </a:xfrm>
          <a:prstGeom prst="rect">
            <a:avLst/>
          </a:prstGeom>
          <a:noFill/>
        </p:spPr>
        <p:txBody>
          <a:bodyPr wrap="square">
            <a:spAutoFit/>
          </a:bodyPr>
          <a:lstStyle/>
          <a:p>
            <a:r>
              <a:rPr lang="en-ID" sz="2400">
                <a:solidFill>
                  <a:schemeClr val="tx1">
                    <a:lumMod val="75000"/>
                    <a:lumOff val="25000"/>
                  </a:schemeClr>
                </a:solidFill>
                <a:latin typeface="Montserrat ExtraBold" pitchFamily="2" charset="0"/>
              </a:rPr>
              <a:t>Open Source, </a:t>
            </a:r>
            <a:r>
              <a:rPr lang="en-ID" sz="2400">
                <a:solidFill>
                  <a:schemeClr val="tx1">
                    <a:lumMod val="75000"/>
                    <a:lumOff val="25000"/>
                  </a:schemeClr>
                </a:solidFill>
                <a:latin typeface="Montserrat" pitchFamily="2" charset="0"/>
              </a:rPr>
              <a:t>Laravel adalah framework open source yang dapat digunakan oleh semua orang, sangat bagus untuk membuat website yang besar dan kompleks dengan mudah. Hanya dengan text editor dan web server yang telah terinstall PHP untuk memulai.</a:t>
            </a:r>
          </a:p>
        </p:txBody>
      </p:sp>
      <p:pic>
        <p:nvPicPr>
          <p:cNvPr id="4" name="Picture 3">
            <a:extLst>
              <a:ext uri="{FF2B5EF4-FFF2-40B4-BE49-F238E27FC236}">
                <a16:creationId xmlns:a16="http://schemas.microsoft.com/office/drawing/2014/main" id="{28E6FFEA-BCEE-9ACB-F67C-4AD23338D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4376" y="6072742"/>
            <a:ext cx="421792" cy="43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957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061776-8F59-E9C8-F7F9-C7D60E666948}"/>
              </a:ext>
            </a:extLst>
          </p:cNvPr>
          <p:cNvSpPr txBox="1"/>
          <p:nvPr/>
        </p:nvSpPr>
        <p:spPr>
          <a:xfrm>
            <a:off x="1042166" y="836270"/>
            <a:ext cx="4558533" cy="584775"/>
          </a:xfrm>
          <a:prstGeom prst="rect">
            <a:avLst/>
          </a:prstGeom>
          <a:noFill/>
        </p:spPr>
        <p:txBody>
          <a:bodyPr wrap="square" rtlCol="0">
            <a:spAutoFit/>
          </a:bodyPr>
          <a:lstStyle/>
          <a:p>
            <a:r>
              <a:rPr lang="en-ID" sz="3200">
                <a:solidFill>
                  <a:schemeClr val="tx1">
                    <a:lumMod val="75000"/>
                    <a:lumOff val="25000"/>
                  </a:schemeClr>
                </a:solidFill>
                <a:latin typeface="Montserrat ExtraBold" pitchFamily="2" charset="0"/>
              </a:rPr>
              <a:t>Kekurangan </a:t>
            </a:r>
            <a:r>
              <a:rPr lang="en-ID" sz="3200">
                <a:solidFill>
                  <a:srgbClr val="FF2D20"/>
                </a:solidFill>
                <a:latin typeface="Montserrat ExtraBold" pitchFamily="2" charset="0"/>
              </a:rPr>
              <a:t>Laravel</a:t>
            </a:r>
          </a:p>
        </p:txBody>
      </p:sp>
      <p:sp>
        <p:nvSpPr>
          <p:cNvPr id="6" name="TextBox 5">
            <a:extLst>
              <a:ext uri="{FF2B5EF4-FFF2-40B4-BE49-F238E27FC236}">
                <a16:creationId xmlns:a16="http://schemas.microsoft.com/office/drawing/2014/main" id="{829055CC-DA66-21B2-282A-FBA9ADFAA80F}"/>
              </a:ext>
            </a:extLst>
          </p:cNvPr>
          <p:cNvSpPr txBox="1"/>
          <p:nvPr/>
        </p:nvSpPr>
        <p:spPr>
          <a:xfrm>
            <a:off x="1042166" y="2090894"/>
            <a:ext cx="10152307" cy="3416320"/>
          </a:xfrm>
          <a:prstGeom prst="rect">
            <a:avLst/>
          </a:prstGeom>
          <a:noFill/>
        </p:spPr>
        <p:txBody>
          <a:bodyPr wrap="square">
            <a:spAutoFit/>
          </a:bodyPr>
          <a:lstStyle/>
          <a:p>
            <a:pPr marL="342900" indent="-342900">
              <a:buFont typeface="Arial" panose="020B0604020202020204" pitchFamily="34" charset="0"/>
              <a:buChar char="•"/>
            </a:pPr>
            <a:r>
              <a:rPr lang="en-ID" sz="2400">
                <a:solidFill>
                  <a:schemeClr val="tx1">
                    <a:lumMod val="75000"/>
                    <a:lumOff val="25000"/>
                  </a:schemeClr>
                </a:solidFill>
                <a:latin typeface="Montserrat" pitchFamily="2" charset="0"/>
              </a:rPr>
              <a:t>Perlu sering melakukan pembaruan kedalam versi baru, dalam waktu yang cepat juga, jika dibandingkan framework lainnya.</a:t>
            </a:r>
          </a:p>
          <a:p>
            <a:pPr marL="342900" indent="-342900">
              <a:buFont typeface="Arial" panose="020B0604020202020204" pitchFamily="34" charset="0"/>
              <a:buChar char="•"/>
            </a:pPr>
            <a:endParaRPr lang="en-ID" sz="2400">
              <a:solidFill>
                <a:schemeClr val="tx1">
                  <a:lumMod val="75000"/>
                  <a:lumOff val="25000"/>
                </a:schemeClr>
              </a:solidFill>
              <a:latin typeface="Montserrat" pitchFamily="2" charset="0"/>
            </a:endParaRPr>
          </a:p>
          <a:p>
            <a:pPr marL="342900" indent="-342900">
              <a:buFont typeface="Arial" panose="020B0604020202020204" pitchFamily="34" charset="0"/>
              <a:buChar char="•"/>
            </a:pPr>
            <a:r>
              <a:rPr lang="en-ID" sz="2400">
                <a:solidFill>
                  <a:schemeClr val="tx1">
                    <a:lumMod val="75000"/>
                    <a:lumOff val="25000"/>
                  </a:schemeClr>
                </a:solidFill>
                <a:latin typeface="Montserrat" pitchFamily="2" charset="0"/>
              </a:rPr>
              <a:t>Pada sedikit kasus, waktu eksekusi Laravel sedikit lebih lambat dibanding CI.</a:t>
            </a:r>
          </a:p>
          <a:p>
            <a:pPr marL="342900" indent="-342900">
              <a:buFont typeface="Arial" panose="020B0604020202020204" pitchFamily="34" charset="0"/>
              <a:buChar char="•"/>
            </a:pPr>
            <a:endParaRPr lang="en-ID" sz="2400">
              <a:solidFill>
                <a:schemeClr val="tx1">
                  <a:lumMod val="75000"/>
                  <a:lumOff val="25000"/>
                </a:schemeClr>
              </a:solidFill>
              <a:latin typeface="Montserrat" pitchFamily="2" charset="0"/>
            </a:endParaRPr>
          </a:p>
          <a:p>
            <a:pPr marL="342900" indent="-342900">
              <a:buFont typeface="Arial" panose="020B0604020202020204" pitchFamily="34" charset="0"/>
              <a:buChar char="•"/>
            </a:pPr>
            <a:r>
              <a:rPr lang="en-ID" sz="2400">
                <a:solidFill>
                  <a:schemeClr val="tx1">
                    <a:lumMod val="75000"/>
                    <a:lumOff val="25000"/>
                  </a:schemeClr>
                </a:solidFill>
                <a:latin typeface="Montserrat" pitchFamily="2" charset="0"/>
              </a:rPr>
              <a:t>Memiliki ukuran kode yang termasuk berat untuk suatu framework.</a:t>
            </a:r>
          </a:p>
        </p:txBody>
      </p:sp>
      <p:pic>
        <p:nvPicPr>
          <p:cNvPr id="4" name="Picture 3">
            <a:extLst>
              <a:ext uri="{FF2B5EF4-FFF2-40B4-BE49-F238E27FC236}">
                <a16:creationId xmlns:a16="http://schemas.microsoft.com/office/drawing/2014/main" id="{03929AE0-F38C-F10D-C385-ECEE1425F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4376" y="6072742"/>
            <a:ext cx="421792" cy="43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66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061776-8F59-E9C8-F7F9-C7D60E666948}"/>
              </a:ext>
            </a:extLst>
          </p:cNvPr>
          <p:cNvSpPr txBox="1"/>
          <p:nvPr/>
        </p:nvSpPr>
        <p:spPr>
          <a:xfrm>
            <a:off x="1042166" y="836270"/>
            <a:ext cx="4558533" cy="584775"/>
          </a:xfrm>
          <a:prstGeom prst="rect">
            <a:avLst/>
          </a:prstGeom>
          <a:noFill/>
        </p:spPr>
        <p:txBody>
          <a:bodyPr wrap="square" rtlCol="0">
            <a:spAutoFit/>
          </a:bodyPr>
          <a:lstStyle/>
          <a:p>
            <a:r>
              <a:rPr lang="en-ID" sz="3200">
                <a:solidFill>
                  <a:schemeClr val="tx1">
                    <a:lumMod val="75000"/>
                    <a:lumOff val="25000"/>
                  </a:schemeClr>
                </a:solidFill>
                <a:latin typeface="Montserrat ExtraBold" pitchFamily="2" charset="0"/>
              </a:rPr>
              <a:t>Referensi</a:t>
            </a:r>
          </a:p>
        </p:txBody>
      </p:sp>
      <p:sp>
        <p:nvSpPr>
          <p:cNvPr id="3" name="TextBox 2">
            <a:extLst>
              <a:ext uri="{FF2B5EF4-FFF2-40B4-BE49-F238E27FC236}">
                <a16:creationId xmlns:a16="http://schemas.microsoft.com/office/drawing/2014/main" id="{757FB566-5731-F961-9E93-FCF418E99C25}"/>
              </a:ext>
            </a:extLst>
          </p:cNvPr>
          <p:cNvSpPr txBox="1"/>
          <p:nvPr/>
        </p:nvSpPr>
        <p:spPr>
          <a:xfrm>
            <a:off x="1042166" y="2211273"/>
            <a:ext cx="7482998" cy="369332"/>
          </a:xfrm>
          <a:prstGeom prst="rect">
            <a:avLst/>
          </a:prstGeom>
          <a:noFill/>
        </p:spPr>
        <p:txBody>
          <a:bodyPr wrap="square">
            <a:spAutoFit/>
          </a:bodyPr>
          <a:lstStyle/>
          <a:p>
            <a:r>
              <a:rPr lang="en-ID">
                <a:solidFill>
                  <a:schemeClr val="tx1">
                    <a:lumMod val="75000"/>
                    <a:lumOff val="25000"/>
                  </a:schemeClr>
                </a:solidFill>
                <a:latin typeface="Montserrat" pitchFamily="2" charset="0"/>
                <a:hlinkClick r:id="rId2">
                  <a:extLst>
                    <a:ext uri="{A12FA001-AC4F-418D-AE19-62706E023703}">
                      <ahyp:hlinkClr xmlns:ahyp="http://schemas.microsoft.com/office/drawing/2018/hyperlinkcolor" val="tx"/>
                    </a:ext>
                  </a:extLst>
                </a:hlinkClick>
              </a:rPr>
              <a:t>https://mohsai.com/pengertian-kelebihan-sejarah-laravel/</a:t>
            </a:r>
            <a:r>
              <a:rPr lang="en-ID">
                <a:solidFill>
                  <a:schemeClr val="tx1">
                    <a:lumMod val="75000"/>
                    <a:lumOff val="25000"/>
                  </a:schemeClr>
                </a:solidFill>
                <a:latin typeface="Montserrat" pitchFamily="2" charset="0"/>
              </a:rPr>
              <a:t> </a:t>
            </a:r>
          </a:p>
        </p:txBody>
      </p:sp>
      <p:sp>
        <p:nvSpPr>
          <p:cNvPr id="8" name="TextBox 7">
            <a:extLst>
              <a:ext uri="{FF2B5EF4-FFF2-40B4-BE49-F238E27FC236}">
                <a16:creationId xmlns:a16="http://schemas.microsoft.com/office/drawing/2014/main" id="{CD9A3BEB-6645-1105-C012-473DE083271D}"/>
              </a:ext>
            </a:extLst>
          </p:cNvPr>
          <p:cNvSpPr txBox="1"/>
          <p:nvPr/>
        </p:nvSpPr>
        <p:spPr>
          <a:xfrm>
            <a:off x="1042166" y="3000780"/>
            <a:ext cx="6096000" cy="646331"/>
          </a:xfrm>
          <a:prstGeom prst="rect">
            <a:avLst/>
          </a:prstGeom>
          <a:noFill/>
        </p:spPr>
        <p:txBody>
          <a:bodyPr wrap="square">
            <a:spAutoFit/>
          </a:bodyPr>
          <a:lstStyle/>
          <a:p>
            <a:r>
              <a:rPr lang="en-ID">
                <a:solidFill>
                  <a:schemeClr val="tx1">
                    <a:lumMod val="75000"/>
                    <a:lumOff val="25000"/>
                  </a:schemeClr>
                </a:solidFill>
                <a:latin typeface="Montserrat" pitchFamily="2" charset="0"/>
                <a:hlinkClick r:id="rId3">
                  <a:extLst>
                    <a:ext uri="{A12FA001-AC4F-418D-AE19-62706E023703}">
                      <ahyp:hlinkClr xmlns:ahyp="http://schemas.microsoft.com/office/drawing/2018/hyperlinkcolor" val="tx"/>
                    </a:ext>
                  </a:extLst>
                </a:hlinkClick>
              </a:rPr>
              <a:t>https://parsinta.com/articles/apa-saja-yang-akan-hadir-di-laravel-10-pneogi </a:t>
            </a:r>
            <a:endParaRPr lang="en-ID">
              <a:solidFill>
                <a:schemeClr val="tx1">
                  <a:lumMod val="75000"/>
                  <a:lumOff val="25000"/>
                </a:schemeClr>
              </a:solidFill>
              <a:latin typeface="Montserrat" pitchFamily="2" charset="0"/>
            </a:endParaRPr>
          </a:p>
        </p:txBody>
      </p:sp>
      <p:sp>
        <p:nvSpPr>
          <p:cNvPr id="12" name="TextBox 11">
            <a:extLst>
              <a:ext uri="{FF2B5EF4-FFF2-40B4-BE49-F238E27FC236}">
                <a16:creationId xmlns:a16="http://schemas.microsoft.com/office/drawing/2014/main" id="{E7C9D690-5B93-2C1B-1E96-27283277EDD7}"/>
              </a:ext>
            </a:extLst>
          </p:cNvPr>
          <p:cNvSpPr txBox="1"/>
          <p:nvPr/>
        </p:nvSpPr>
        <p:spPr>
          <a:xfrm>
            <a:off x="1042165" y="4094172"/>
            <a:ext cx="7926343" cy="923330"/>
          </a:xfrm>
          <a:prstGeom prst="rect">
            <a:avLst/>
          </a:prstGeom>
          <a:noFill/>
        </p:spPr>
        <p:txBody>
          <a:bodyPr wrap="square">
            <a:spAutoFit/>
          </a:bodyPr>
          <a:lstStyle/>
          <a:p>
            <a:r>
              <a:rPr lang="en-ID">
                <a:solidFill>
                  <a:schemeClr val="tx1">
                    <a:lumMod val="75000"/>
                    <a:lumOff val="25000"/>
                  </a:schemeClr>
                </a:solidFill>
                <a:latin typeface="Montserrat" pitchFamily="2" charset="0"/>
                <a:hlinkClick r:id="rId4">
                  <a:extLst>
                    <a:ext uri="{A12FA001-AC4F-418D-AE19-62706E023703}">
                      <ahyp:hlinkClr xmlns:ahyp="http://schemas.microsoft.com/office/drawing/2018/hyperlinkcolor" val="tx"/>
                    </a:ext>
                  </a:extLst>
                </a:hlinkClick>
              </a:rPr>
              <a:t>https://www.niagahoster.co.id/blog/rilis-laravel-9/#:~:text=Pada%208%20Februari%202022%20lalu,versi%20terbarunya%20yaitu%20Laravel%209</a:t>
            </a:r>
            <a:r>
              <a:rPr lang="en-ID">
                <a:solidFill>
                  <a:schemeClr val="tx1">
                    <a:lumMod val="75000"/>
                    <a:lumOff val="25000"/>
                  </a:schemeClr>
                </a:solidFill>
                <a:latin typeface="Montserrat" pitchFamily="2" charset="0"/>
              </a:rPr>
              <a:t>. </a:t>
            </a:r>
          </a:p>
        </p:txBody>
      </p:sp>
      <p:pic>
        <p:nvPicPr>
          <p:cNvPr id="13" name="Picture 12">
            <a:extLst>
              <a:ext uri="{FF2B5EF4-FFF2-40B4-BE49-F238E27FC236}">
                <a16:creationId xmlns:a16="http://schemas.microsoft.com/office/drawing/2014/main" id="{42B5CDED-D10F-F9AF-E4BF-928CC53E8E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4376" y="6072742"/>
            <a:ext cx="421792" cy="43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147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2D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0480B8-1EF9-7137-8948-8665390C1E83}"/>
              </a:ext>
            </a:extLst>
          </p:cNvPr>
          <p:cNvSpPr txBox="1"/>
          <p:nvPr/>
        </p:nvSpPr>
        <p:spPr>
          <a:xfrm>
            <a:off x="962964" y="3013501"/>
            <a:ext cx="10120671" cy="830997"/>
          </a:xfrm>
          <a:prstGeom prst="rect">
            <a:avLst/>
          </a:prstGeom>
          <a:noFill/>
        </p:spPr>
        <p:txBody>
          <a:bodyPr wrap="square">
            <a:spAutoFit/>
          </a:bodyPr>
          <a:lstStyle/>
          <a:p>
            <a:pPr algn="ctr"/>
            <a:r>
              <a:rPr lang="en-ID" sz="2400">
                <a:solidFill>
                  <a:schemeClr val="bg1"/>
                </a:solidFill>
                <a:latin typeface="Montserrat ExtraBold" pitchFamily="2" charset="0"/>
              </a:rPr>
              <a:t>Syukron</a:t>
            </a:r>
          </a:p>
          <a:p>
            <a:pPr algn="ctr"/>
            <a:r>
              <a:rPr lang="en-ID" sz="2400">
                <a:solidFill>
                  <a:schemeClr val="bg1"/>
                </a:solidFill>
                <a:latin typeface="Montserrat ExtraBold" pitchFamily="2" charset="0"/>
              </a:rPr>
              <a:t>Terima Kasih</a:t>
            </a:r>
            <a:endParaRPr lang="en-ID" sz="2400">
              <a:solidFill>
                <a:schemeClr val="bg1"/>
              </a:solidFill>
              <a:latin typeface="Montserrat" pitchFamily="2" charset="0"/>
            </a:endParaRPr>
          </a:p>
        </p:txBody>
      </p:sp>
      <p:sp>
        <p:nvSpPr>
          <p:cNvPr id="3" name="Oval 2">
            <a:extLst>
              <a:ext uri="{FF2B5EF4-FFF2-40B4-BE49-F238E27FC236}">
                <a16:creationId xmlns:a16="http://schemas.microsoft.com/office/drawing/2014/main" id="{95D05C47-24CB-1C4D-A805-3CD66B70DCF4}"/>
              </a:ext>
            </a:extLst>
          </p:cNvPr>
          <p:cNvSpPr/>
          <p:nvPr/>
        </p:nvSpPr>
        <p:spPr>
          <a:xfrm>
            <a:off x="5601480" y="1966313"/>
            <a:ext cx="830997" cy="8309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 name="Picture 2">
            <a:extLst>
              <a:ext uri="{FF2B5EF4-FFF2-40B4-BE49-F238E27FC236}">
                <a16:creationId xmlns:a16="http://schemas.microsoft.com/office/drawing/2014/main" id="{A29403D1-B991-9B49-5EDC-6116715BC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8103" y="2143848"/>
            <a:ext cx="457749" cy="47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325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507E091-4A99-D981-3B81-F4AB163E2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166" y="6177063"/>
            <a:ext cx="421792" cy="4385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061776-8F59-E9C8-F7F9-C7D60E666948}"/>
              </a:ext>
            </a:extLst>
          </p:cNvPr>
          <p:cNvSpPr txBox="1"/>
          <p:nvPr/>
        </p:nvSpPr>
        <p:spPr>
          <a:xfrm>
            <a:off x="889766" y="1007703"/>
            <a:ext cx="4558533" cy="584775"/>
          </a:xfrm>
          <a:prstGeom prst="rect">
            <a:avLst/>
          </a:prstGeom>
          <a:noFill/>
        </p:spPr>
        <p:txBody>
          <a:bodyPr wrap="square" rtlCol="0">
            <a:spAutoFit/>
          </a:bodyPr>
          <a:lstStyle/>
          <a:p>
            <a:r>
              <a:rPr lang="en-ID" sz="3200">
                <a:solidFill>
                  <a:schemeClr val="tx1">
                    <a:lumMod val="75000"/>
                    <a:lumOff val="25000"/>
                  </a:schemeClr>
                </a:solidFill>
                <a:latin typeface="Montserrat ExtraBold" pitchFamily="2" charset="0"/>
              </a:rPr>
              <a:t>Apa Itu Laravel ?</a:t>
            </a:r>
          </a:p>
        </p:txBody>
      </p:sp>
      <p:sp>
        <p:nvSpPr>
          <p:cNvPr id="6" name="TextBox 5">
            <a:extLst>
              <a:ext uri="{FF2B5EF4-FFF2-40B4-BE49-F238E27FC236}">
                <a16:creationId xmlns:a16="http://schemas.microsoft.com/office/drawing/2014/main" id="{829055CC-DA66-21B2-282A-FBA9ADFAA80F}"/>
              </a:ext>
            </a:extLst>
          </p:cNvPr>
          <p:cNvSpPr txBox="1"/>
          <p:nvPr/>
        </p:nvSpPr>
        <p:spPr>
          <a:xfrm>
            <a:off x="889766" y="2622887"/>
            <a:ext cx="5815834" cy="1938992"/>
          </a:xfrm>
          <a:prstGeom prst="rect">
            <a:avLst/>
          </a:prstGeom>
          <a:noFill/>
        </p:spPr>
        <p:txBody>
          <a:bodyPr wrap="square">
            <a:spAutoFit/>
          </a:bodyPr>
          <a:lstStyle/>
          <a:p>
            <a:r>
              <a:rPr lang="en-ID" sz="2400">
                <a:solidFill>
                  <a:schemeClr val="tx1">
                    <a:lumMod val="75000"/>
                    <a:lumOff val="25000"/>
                  </a:schemeClr>
                </a:solidFill>
                <a:latin typeface="Montserrat" pitchFamily="2" charset="0"/>
              </a:rPr>
              <a:t>Laravel adalah framework berbasis PHP yang dibangun dengan konsep MVC (model, view, controller), yang dikembangkan oleh Taylor Otwell  pada tahun 2011. </a:t>
            </a:r>
          </a:p>
        </p:txBody>
      </p:sp>
      <p:pic>
        <p:nvPicPr>
          <p:cNvPr id="7" name="Picture 2">
            <a:extLst>
              <a:ext uri="{FF2B5EF4-FFF2-40B4-BE49-F238E27FC236}">
                <a16:creationId xmlns:a16="http://schemas.microsoft.com/office/drawing/2014/main" id="{F5369214-FEA4-D60E-B9F7-4D014EE2D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0" y="0"/>
            <a:ext cx="5143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410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9055CC-DA66-21B2-282A-FBA9ADFAA80F}"/>
              </a:ext>
            </a:extLst>
          </p:cNvPr>
          <p:cNvSpPr txBox="1"/>
          <p:nvPr/>
        </p:nvSpPr>
        <p:spPr>
          <a:xfrm>
            <a:off x="1042166" y="1447542"/>
            <a:ext cx="9911584" cy="1569660"/>
          </a:xfrm>
          <a:prstGeom prst="rect">
            <a:avLst/>
          </a:prstGeom>
          <a:noFill/>
        </p:spPr>
        <p:txBody>
          <a:bodyPr wrap="square">
            <a:spAutoFit/>
          </a:bodyPr>
          <a:lstStyle/>
          <a:p>
            <a:r>
              <a:rPr lang="en-ID" sz="2400">
                <a:solidFill>
                  <a:srgbClr val="FF2D20"/>
                </a:solidFill>
                <a:latin typeface="Montserrat" pitchFamily="2" charset="0"/>
              </a:rPr>
              <a:t>Laravel</a:t>
            </a:r>
            <a:r>
              <a:rPr lang="en-ID" sz="2400">
                <a:solidFill>
                  <a:schemeClr val="tx1">
                    <a:lumMod val="75000"/>
                    <a:lumOff val="25000"/>
                  </a:schemeClr>
                </a:solidFill>
                <a:latin typeface="Montserrat" pitchFamily="2" charset="0"/>
              </a:rPr>
              <a:t> adalah sebuah framework PHP yang dirilis dibawah lisensi MIT, yang diranceng untuk meningkatkan pengalaman bekerja dengan aplikasi dengan menyediakan sintaks yang ekspresif, jelas dan dapat menghemat waktu.</a:t>
            </a:r>
          </a:p>
        </p:txBody>
      </p:sp>
      <p:sp>
        <p:nvSpPr>
          <p:cNvPr id="3" name="TextBox 2">
            <a:extLst>
              <a:ext uri="{FF2B5EF4-FFF2-40B4-BE49-F238E27FC236}">
                <a16:creationId xmlns:a16="http://schemas.microsoft.com/office/drawing/2014/main" id="{5AD75AA8-D37F-F5D2-FC9B-C207146261B5}"/>
              </a:ext>
            </a:extLst>
          </p:cNvPr>
          <p:cNvSpPr txBox="1"/>
          <p:nvPr/>
        </p:nvSpPr>
        <p:spPr>
          <a:xfrm>
            <a:off x="1042166" y="3648869"/>
            <a:ext cx="9911584" cy="1569660"/>
          </a:xfrm>
          <a:prstGeom prst="rect">
            <a:avLst/>
          </a:prstGeom>
          <a:noFill/>
        </p:spPr>
        <p:txBody>
          <a:bodyPr wrap="square">
            <a:spAutoFit/>
          </a:bodyPr>
          <a:lstStyle/>
          <a:p>
            <a:r>
              <a:rPr lang="en-ID" sz="2400">
                <a:solidFill>
                  <a:schemeClr val="tx1">
                    <a:lumMod val="75000"/>
                    <a:lumOff val="25000"/>
                  </a:schemeClr>
                </a:solidFill>
                <a:latin typeface="Montserrat" pitchFamily="2" charset="0"/>
              </a:rPr>
              <a:t>Framework ini menjadi populer karena sifatnya yang open-source. Selain itu memiliki banyak fitur dan fungsionalitas bawaan, menjadikannya laravel cocok untuk project kecil maupun besar.</a:t>
            </a:r>
          </a:p>
        </p:txBody>
      </p:sp>
      <p:pic>
        <p:nvPicPr>
          <p:cNvPr id="4" name="Picture 2">
            <a:extLst>
              <a:ext uri="{FF2B5EF4-FFF2-40B4-BE49-F238E27FC236}">
                <a16:creationId xmlns:a16="http://schemas.microsoft.com/office/drawing/2014/main" id="{F55DD3EB-49AC-2F25-E1D3-98E86FE69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4376" y="6072742"/>
            <a:ext cx="421792" cy="43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395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061776-8F59-E9C8-F7F9-C7D60E666948}"/>
              </a:ext>
            </a:extLst>
          </p:cNvPr>
          <p:cNvSpPr txBox="1"/>
          <p:nvPr/>
        </p:nvSpPr>
        <p:spPr>
          <a:xfrm>
            <a:off x="1278639" y="1060962"/>
            <a:ext cx="4558533" cy="584775"/>
          </a:xfrm>
          <a:prstGeom prst="rect">
            <a:avLst/>
          </a:prstGeom>
          <a:noFill/>
        </p:spPr>
        <p:txBody>
          <a:bodyPr wrap="square" rtlCol="0">
            <a:spAutoFit/>
          </a:bodyPr>
          <a:lstStyle/>
          <a:p>
            <a:r>
              <a:rPr lang="en-ID" sz="3200">
                <a:solidFill>
                  <a:schemeClr val="tx1">
                    <a:lumMod val="75000"/>
                    <a:lumOff val="25000"/>
                  </a:schemeClr>
                </a:solidFill>
                <a:latin typeface="Montserrat ExtraBold" pitchFamily="2" charset="0"/>
              </a:rPr>
              <a:t>Sejarah </a:t>
            </a:r>
            <a:r>
              <a:rPr lang="en-ID" sz="3200">
                <a:solidFill>
                  <a:srgbClr val="FF2D20"/>
                </a:solidFill>
                <a:latin typeface="Montserrat ExtraBold" pitchFamily="2" charset="0"/>
              </a:rPr>
              <a:t>Laravel</a:t>
            </a:r>
          </a:p>
        </p:txBody>
      </p:sp>
      <p:sp>
        <p:nvSpPr>
          <p:cNvPr id="6" name="TextBox 5">
            <a:extLst>
              <a:ext uri="{FF2B5EF4-FFF2-40B4-BE49-F238E27FC236}">
                <a16:creationId xmlns:a16="http://schemas.microsoft.com/office/drawing/2014/main" id="{829055CC-DA66-21B2-282A-FBA9ADFAA80F}"/>
              </a:ext>
            </a:extLst>
          </p:cNvPr>
          <p:cNvSpPr txBox="1"/>
          <p:nvPr/>
        </p:nvSpPr>
        <p:spPr>
          <a:xfrm>
            <a:off x="5065010" y="2457662"/>
            <a:ext cx="5848351" cy="3046988"/>
          </a:xfrm>
          <a:prstGeom prst="rect">
            <a:avLst/>
          </a:prstGeom>
          <a:noFill/>
        </p:spPr>
        <p:txBody>
          <a:bodyPr wrap="square">
            <a:spAutoFit/>
          </a:bodyPr>
          <a:lstStyle/>
          <a:p>
            <a:r>
              <a:rPr lang="en-ID" sz="2400">
                <a:solidFill>
                  <a:schemeClr val="tx1">
                    <a:lumMod val="75000"/>
                    <a:lumOff val="25000"/>
                  </a:schemeClr>
                </a:solidFill>
                <a:latin typeface="Montserrat" pitchFamily="2" charset="0"/>
              </a:rPr>
              <a:t>Laravel diciptakan oleh Taylor Otwell untuk memberikan alternatif yang lebih baik dari Framework PHP yang yang lain seperti Codeigniter.</a:t>
            </a:r>
          </a:p>
          <a:p>
            <a:endParaRPr lang="en-ID" sz="2400">
              <a:solidFill>
                <a:schemeClr val="tx1">
                  <a:lumMod val="75000"/>
                  <a:lumOff val="25000"/>
                </a:schemeClr>
              </a:solidFill>
              <a:latin typeface="Montserrat" pitchFamily="2" charset="0"/>
            </a:endParaRPr>
          </a:p>
          <a:p>
            <a:r>
              <a:rPr lang="en-ID" sz="2400">
                <a:solidFill>
                  <a:schemeClr val="tx1">
                    <a:lumMod val="75000"/>
                    <a:lumOff val="25000"/>
                  </a:schemeClr>
                </a:solidFill>
                <a:latin typeface="Montserrat" pitchFamily="2" charset="0"/>
              </a:rPr>
              <a:t>Framework Laravel di perkenalkan pertama kali pada 09 juni 2011 dengan versi beta.</a:t>
            </a:r>
          </a:p>
        </p:txBody>
      </p:sp>
      <p:pic>
        <p:nvPicPr>
          <p:cNvPr id="3" name="Picture 2">
            <a:extLst>
              <a:ext uri="{FF2B5EF4-FFF2-40B4-BE49-F238E27FC236}">
                <a16:creationId xmlns:a16="http://schemas.microsoft.com/office/drawing/2014/main" id="{293D9CB8-CB89-C920-464D-844A1E94B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4376" y="6072742"/>
            <a:ext cx="421792" cy="43854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eveloper Taylor Otwell on the art of programming - Talk Business &amp; Politics">
            <a:extLst>
              <a:ext uri="{FF2B5EF4-FFF2-40B4-BE49-F238E27FC236}">
                <a16:creationId xmlns:a16="http://schemas.microsoft.com/office/drawing/2014/main" id="{C3B8649B-F082-5A48-503C-CFFC3C2B84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46" b="5446"/>
          <a:stretch/>
        </p:blipFill>
        <p:spPr bwMode="auto">
          <a:xfrm>
            <a:off x="1278639" y="2455128"/>
            <a:ext cx="3049522" cy="3049522"/>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180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9055CC-DA66-21B2-282A-FBA9ADFAA80F}"/>
              </a:ext>
            </a:extLst>
          </p:cNvPr>
          <p:cNvSpPr txBox="1"/>
          <p:nvPr/>
        </p:nvSpPr>
        <p:spPr>
          <a:xfrm>
            <a:off x="1042166" y="768197"/>
            <a:ext cx="9911584" cy="707886"/>
          </a:xfrm>
          <a:prstGeom prst="rect">
            <a:avLst/>
          </a:prstGeom>
          <a:noFill/>
        </p:spPr>
        <p:txBody>
          <a:bodyPr wrap="square">
            <a:spAutoFit/>
          </a:bodyPr>
          <a:lstStyle/>
          <a:p>
            <a:r>
              <a:rPr lang="en-ID" sz="2000">
                <a:solidFill>
                  <a:srgbClr val="FF2D20"/>
                </a:solidFill>
                <a:latin typeface="Montserrat ExtraBold" pitchFamily="2" charset="0"/>
              </a:rPr>
              <a:t>Laravel 1</a:t>
            </a:r>
            <a:r>
              <a:rPr lang="en-ID" sz="2000">
                <a:solidFill>
                  <a:schemeClr val="tx1">
                    <a:lumMod val="75000"/>
                    <a:lumOff val="25000"/>
                  </a:schemeClr>
                </a:solidFill>
                <a:latin typeface="Montserrat ExtraBold" pitchFamily="2" charset="0"/>
              </a:rPr>
              <a:t> Awal mula dirilis bulan Juni 2011, </a:t>
            </a:r>
            <a:r>
              <a:rPr lang="en-ID" sz="2000">
                <a:solidFill>
                  <a:schemeClr val="tx1">
                    <a:lumMod val="75000"/>
                    <a:lumOff val="25000"/>
                  </a:schemeClr>
                </a:solidFill>
                <a:latin typeface="Montserrat" pitchFamily="2" charset="0"/>
              </a:rPr>
              <a:t>Pada versi ini Laravel belum menggunakan konsep MVC.</a:t>
            </a:r>
          </a:p>
        </p:txBody>
      </p:sp>
      <p:sp>
        <p:nvSpPr>
          <p:cNvPr id="2" name="TextBox 1">
            <a:extLst>
              <a:ext uri="{FF2B5EF4-FFF2-40B4-BE49-F238E27FC236}">
                <a16:creationId xmlns:a16="http://schemas.microsoft.com/office/drawing/2014/main" id="{19589C86-4D91-0997-1246-E8796E10D917}"/>
              </a:ext>
            </a:extLst>
          </p:cNvPr>
          <p:cNvSpPr txBox="1"/>
          <p:nvPr/>
        </p:nvSpPr>
        <p:spPr>
          <a:xfrm>
            <a:off x="1042166" y="1881026"/>
            <a:ext cx="9911584" cy="707886"/>
          </a:xfrm>
          <a:prstGeom prst="rect">
            <a:avLst/>
          </a:prstGeom>
          <a:noFill/>
        </p:spPr>
        <p:txBody>
          <a:bodyPr wrap="square">
            <a:spAutoFit/>
          </a:bodyPr>
          <a:lstStyle/>
          <a:p>
            <a:r>
              <a:rPr lang="it-IT" sz="2000">
                <a:solidFill>
                  <a:srgbClr val="FF2D20"/>
                </a:solidFill>
                <a:latin typeface="Montserrat ExtraBold" pitchFamily="2" charset="0"/>
              </a:rPr>
              <a:t>Laravel 2</a:t>
            </a:r>
            <a:r>
              <a:rPr lang="it-IT" sz="2000">
                <a:solidFill>
                  <a:schemeClr val="tx1">
                    <a:lumMod val="75000"/>
                    <a:lumOff val="25000"/>
                  </a:schemeClr>
                </a:solidFill>
                <a:latin typeface="Montserrat ExtraBold" pitchFamily="2" charset="0"/>
              </a:rPr>
              <a:t> versi ini di rilis pada bulan September 2011, </a:t>
            </a:r>
            <a:r>
              <a:rPr lang="en-ID" sz="2000">
                <a:solidFill>
                  <a:schemeClr val="tx1">
                    <a:lumMod val="75000"/>
                    <a:lumOff val="25000"/>
                  </a:schemeClr>
                </a:solidFill>
                <a:latin typeface="Montserrat" pitchFamily="2" charset="0"/>
              </a:rPr>
              <a:t>Fitur ini yang membuat Laravel menjadi Framework MVC sepenuhnya.</a:t>
            </a:r>
          </a:p>
        </p:txBody>
      </p:sp>
      <p:sp>
        <p:nvSpPr>
          <p:cNvPr id="4" name="TextBox 3">
            <a:extLst>
              <a:ext uri="{FF2B5EF4-FFF2-40B4-BE49-F238E27FC236}">
                <a16:creationId xmlns:a16="http://schemas.microsoft.com/office/drawing/2014/main" id="{406BEC18-7670-DC3F-09F8-795E7FCB8ED3}"/>
              </a:ext>
            </a:extLst>
          </p:cNvPr>
          <p:cNvSpPr txBox="1"/>
          <p:nvPr/>
        </p:nvSpPr>
        <p:spPr>
          <a:xfrm>
            <a:off x="1042166" y="2993855"/>
            <a:ext cx="9911584" cy="707886"/>
          </a:xfrm>
          <a:prstGeom prst="rect">
            <a:avLst/>
          </a:prstGeom>
          <a:noFill/>
        </p:spPr>
        <p:txBody>
          <a:bodyPr wrap="square">
            <a:spAutoFit/>
          </a:bodyPr>
          <a:lstStyle/>
          <a:p>
            <a:r>
              <a:rPr lang="en-ID" sz="2000">
                <a:solidFill>
                  <a:srgbClr val="FF2D20"/>
                </a:solidFill>
                <a:latin typeface="Montserrat ExtraBold" pitchFamily="2" charset="0"/>
              </a:rPr>
              <a:t>Laravel 3</a:t>
            </a:r>
            <a:r>
              <a:rPr lang="en-ID" sz="2000">
                <a:solidFill>
                  <a:schemeClr val="tx1">
                    <a:lumMod val="75000"/>
                    <a:lumOff val="25000"/>
                  </a:schemeClr>
                </a:solidFill>
                <a:latin typeface="Montserrat ExtraBold" pitchFamily="2" charset="0"/>
              </a:rPr>
              <a:t> dirilis pada Februari 2012, </a:t>
            </a:r>
            <a:r>
              <a:rPr lang="en-ID" sz="2000">
                <a:solidFill>
                  <a:schemeClr val="tx1">
                    <a:lumMod val="75000"/>
                    <a:lumOff val="25000"/>
                  </a:schemeClr>
                </a:solidFill>
                <a:latin typeface="Montserrat" pitchFamily="2" charset="0"/>
              </a:rPr>
              <a:t>Pada versi ini juga sudah mendukung database migrations, dan packaging system.</a:t>
            </a:r>
          </a:p>
        </p:txBody>
      </p:sp>
      <p:sp>
        <p:nvSpPr>
          <p:cNvPr id="5" name="TextBox 4">
            <a:extLst>
              <a:ext uri="{FF2B5EF4-FFF2-40B4-BE49-F238E27FC236}">
                <a16:creationId xmlns:a16="http://schemas.microsoft.com/office/drawing/2014/main" id="{B2F53805-07A8-DFA3-491C-06C819F4BA78}"/>
              </a:ext>
            </a:extLst>
          </p:cNvPr>
          <p:cNvSpPr txBox="1"/>
          <p:nvPr/>
        </p:nvSpPr>
        <p:spPr>
          <a:xfrm>
            <a:off x="1042166" y="4106684"/>
            <a:ext cx="9911584" cy="707886"/>
          </a:xfrm>
          <a:prstGeom prst="rect">
            <a:avLst/>
          </a:prstGeom>
          <a:noFill/>
        </p:spPr>
        <p:txBody>
          <a:bodyPr wrap="square">
            <a:spAutoFit/>
          </a:bodyPr>
          <a:lstStyle/>
          <a:p>
            <a:r>
              <a:rPr lang="it-IT" sz="2000">
                <a:solidFill>
                  <a:srgbClr val="FF2D20"/>
                </a:solidFill>
                <a:latin typeface="Montserrat ExtraBold" pitchFamily="2" charset="0"/>
              </a:rPr>
              <a:t>Laravel 4</a:t>
            </a:r>
            <a:r>
              <a:rPr lang="it-IT" sz="2000">
                <a:solidFill>
                  <a:schemeClr val="tx1">
                    <a:lumMod val="75000"/>
                    <a:lumOff val="25000"/>
                  </a:schemeClr>
                </a:solidFill>
                <a:latin typeface="Montserrat ExtraBold" pitchFamily="2" charset="0"/>
              </a:rPr>
              <a:t> dirilis pada Mei 2014, dengan sebutan Illuminate,</a:t>
            </a:r>
            <a:r>
              <a:rPr lang="it-IT" sz="2000">
                <a:solidFill>
                  <a:schemeClr val="tx1">
                    <a:lumMod val="75000"/>
                    <a:lumOff val="25000"/>
                  </a:schemeClr>
                </a:solidFill>
                <a:latin typeface="Montserrat" pitchFamily="2" charset="0"/>
              </a:rPr>
              <a:t> Pada versi ini Laravel sudah menggunakan Composer sebagai package managernya.</a:t>
            </a:r>
          </a:p>
        </p:txBody>
      </p:sp>
      <p:pic>
        <p:nvPicPr>
          <p:cNvPr id="7" name="Picture 6">
            <a:extLst>
              <a:ext uri="{FF2B5EF4-FFF2-40B4-BE49-F238E27FC236}">
                <a16:creationId xmlns:a16="http://schemas.microsoft.com/office/drawing/2014/main" id="{8D88698C-CEA5-7EC9-F568-C243C7841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4376" y="6072742"/>
            <a:ext cx="421792" cy="4385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7D2DCE2-6635-EFC9-3D31-D1DB8A4EB08E}"/>
              </a:ext>
            </a:extLst>
          </p:cNvPr>
          <p:cNvSpPr txBox="1"/>
          <p:nvPr/>
        </p:nvSpPr>
        <p:spPr>
          <a:xfrm>
            <a:off x="1042166" y="5219513"/>
            <a:ext cx="9911584" cy="707886"/>
          </a:xfrm>
          <a:prstGeom prst="rect">
            <a:avLst/>
          </a:prstGeom>
          <a:noFill/>
        </p:spPr>
        <p:txBody>
          <a:bodyPr wrap="square">
            <a:spAutoFit/>
          </a:bodyPr>
          <a:lstStyle/>
          <a:p>
            <a:r>
              <a:rPr lang="en-ID" sz="2000" b="1">
                <a:solidFill>
                  <a:srgbClr val="FF2D20"/>
                </a:solidFill>
                <a:latin typeface="Montserrat ExtraBold" pitchFamily="2" charset="0"/>
              </a:rPr>
              <a:t>Laravel 5</a:t>
            </a:r>
            <a:r>
              <a:rPr lang="en-ID" sz="2000" b="1">
                <a:solidFill>
                  <a:schemeClr val="tx1">
                    <a:lumMod val="75000"/>
                    <a:lumOff val="25000"/>
                  </a:schemeClr>
                </a:solidFill>
                <a:latin typeface="Montserrat ExtraBold" pitchFamily="2" charset="0"/>
              </a:rPr>
              <a:t> dirilis pada Februari 2015,</a:t>
            </a:r>
            <a:r>
              <a:rPr lang="en-ID" sz="2000">
                <a:solidFill>
                  <a:schemeClr val="tx1">
                    <a:lumMod val="75000"/>
                    <a:lumOff val="25000"/>
                  </a:schemeClr>
                </a:solidFill>
                <a:latin typeface="Montserrat ExtraBold" pitchFamily="2" charset="0"/>
              </a:rPr>
              <a:t> </a:t>
            </a:r>
            <a:r>
              <a:rPr lang="en-ID" sz="2000">
                <a:solidFill>
                  <a:schemeClr val="tx1">
                    <a:lumMod val="75000"/>
                    <a:lumOff val="25000"/>
                  </a:schemeClr>
                </a:solidFill>
                <a:latin typeface="Montserrat" pitchFamily="2" charset="0"/>
              </a:rPr>
              <a:t>Di versi ini banyak penambahan fitur-fitur beberapa diantaranya Flysystem, Elixir, Socialite dan lainnya.</a:t>
            </a:r>
          </a:p>
        </p:txBody>
      </p:sp>
    </p:spTree>
    <p:extLst>
      <p:ext uri="{BB962C8B-B14F-4D97-AF65-F5344CB8AC3E}">
        <p14:creationId xmlns:p14="http://schemas.microsoft.com/office/powerpoint/2010/main" val="324652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9055CC-DA66-21B2-282A-FBA9ADFAA80F}"/>
              </a:ext>
            </a:extLst>
          </p:cNvPr>
          <p:cNvSpPr txBox="1"/>
          <p:nvPr/>
        </p:nvSpPr>
        <p:spPr>
          <a:xfrm>
            <a:off x="1042166" y="768197"/>
            <a:ext cx="9911584" cy="707886"/>
          </a:xfrm>
          <a:prstGeom prst="rect">
            <a:avLst/>
          </a:prstGeom>
          <a:noFill/>
        </p:spPr>
        <p:txBody>
          <a:bodyPr wrap="square">
            <a:spAutoFit/>
          </a:bodyPr>
          <a:lstStyle/>
          <a:p>
            <a:r>
              <a:rPr lang="en-ID" sz="2000">
                <a:solidFill>
                  <a:srgbClr val="FF2D20"/>
                </a:solidFill>
                <a:latin typeface="Montserrat ExtraBold" pitchFamily="2" charset="0"/>
              </a:rPr>
              <a:t>Laravel 6</a:t>
            </a:r>
            <a:r>
              <a:rPr lang="en-ID" sz="2000">
                <a:solidFill>
                  <a:schemeClr val="tx1">
                    <a:lumMod val="75000"/>
                    <a:lumOff val="25000"/>
                  </a:schemeClr>
                </a:solidFill>
                <a:latin typeface="Montserrat ExtraBold" pitchFamily="2" charset="0"/>
              </a:rPr>
              <a:t> dirilis pada September 2019, </a:t>
            </a:r>
            <a:r>
              <a:rPr lang="en-ID" sz="2000">
                <a:solidFill>
                  <a:schemeClr val="tx1">
                    <a:lumMod val="75000"/>
                    <a:lumOff val="25000"/>
                  </a:schemeClr>
                </a:solidFill>
                <a:latin typeface="Montserrat" pitchFamily="2" charset="0"/>
              </a:rPr>
              <a:t>Frontend scaffolding (starter template) yang kini sudah dipecah terpisah ke package laravel/ui</a:t>
            </a:r>
          </a:p>
        </p:txBody>
      </p:sp>
      <p:sp>
        <p:nvSpPr>
          <p:cNvPr id="2" name="TextBox 1">
            <a:extLst>
              <a:ext uri="{FF2B5EF4-FFF2-40B4-BE49-F238E27FC236}">
                <a16:creationId xmlns:a16="http://schemas.microsoft.com/office/drawing/2014/main" id="{19589C86-4D91-0997-1246-E8796E10D917}"/>
              </a:ext>
            </a:extLst>
          </p:cNvPr>
          <p:cNvSpPr txBox="1"/>
          <p:nvPr/>
        </p:nvSpPr>
        <p:spPr>
          <a:xfrm>
            <a:off x="1042166" y="1881026"/>
            <a:ext cx="9911584" cy="707886"/>
          </a:xfrm>
          <a:prstGeom prst="rect">
            <a:avLst/>
          </a:prstGeom>
          <a:noFill/>
        </p:spPr>
        <p:txBody>
          <a:bodyPr wrap="square">
            <a:spAutoFit/>
          </a:bodyPr>
          <a:lstStyle/>
          <a:p>
            <a:r>
              <a:rPr lang="it-IT" sz="2000">
                <a:solidFill>
                  <a:srgbClr val="FF2D20"/>
                </a:solidFill>
                <a:latin typeface="Montserrat ExtraBold" pitchFamily="2" charset="0"/>
              </a:rPr>
              <a:t>Laravel 7 </a:t>
            </a:r>
            <a:r>
              <a:rPr lang="it-IT" sz="2000">
                <a:solidFill>
                  <a:schemeClr val="tx1">
                    <a:lumMod val="75000"/>
                    <a:lumOff val="25000"/>
                  </a:schemeClr>
                </a:solidFill>
                <a:latin typeface="Montserrat ExtraBold" pitchFamily="2" charset="0"/>
              </a:rPr>
              <a:t>dirilis pada Maret 2020, </a:t>
            </a:r>
            <a:r>
              <a:rPr lang="it-IT" sz="2000">
                <a:solidFill>
                  <a:schemeClr val="tx1">
                    <a:lumMod val="75000"/>
                    <a:lumOff val="25000"/>
                  </a:schemeClr>
                </a:solidFill>
                <a:latin typeface="Montserrat" pitchFamily="2" charset="0"/>
              </a:rPr>
              <a:t>Peningkatan Kecepatan Route Caching dicache dengan perintah Artisan route:cache.</a:t>
            </a:r>
          </a:p>
        </p:txBody>
      </p:sp>
      <p:sp>
        <p:nvSpPr>
          <p:cNvPr id="4" name="TextBox 3">
            <a:extLst>
              <a:ext uri="{FF2B5EF4-FFF2-40B4-BE49-F238E27FC236}">
                <a16:creationId xmlns:a16="http://schemas.microsoft.com/office/drawing/2014/main" id="{406BEC18-7670-DC3F-09F8-795E7FCB8ED3}"/>
              </a:ext>
            </a:extLst>
          </p:cNvPr>
          <p:cNvSpPr txBox="1"/>
          <p:nvPr/>
        </p:nvSpPr>
        <p:spPr>
          <a:xfrm>
            <a:off x="1042166" y="2993855"/>
            <a:ext cx="9911584" cy="707886"/>
          </a:xfrm>
          <a:prstGeom prst="rect">
            <a:avLst/>
          </a:prstGeom>
          <a:noFill/>
        </p:spPr>
        <p:txBody>
          <a:bodyPr wrap="square">
            <a:spAutoFit/>
          </a:bodyPr>
          <a:lstStyle/>
          <a:p>
            <a:r>
              <a:rPr lang="en-ID" sz="2000">
                <a:solidFill>
                  <a:srgbClr val="FF2D20"/>
                </a:solidFill>
                <a:latin typeface="Montserrat ExtraBold" pitchFamily="2" charset="0"/>
              </a:rPr>
              <a:t>Laravel 8 </a:t>
            </a:r>
            <a:r>
              <a:rPr lang="en-ID" sz="2000">
                <a:solidFill>
                  <a:schemeClr val="tx1">
                    <a:lumMod val="75000"/>
                    <a:lumOff val="25000"/>
                  </a:schemeClr>
                </a:solidFill>
                <a:latin typeface="Montserrat ExtraBold" pitchFamily="2" charset="0"/>
              </a:rPr>
              <a:t>dirilis pada 8 September 2020, </a:t>
            </a:r>
            <a:r>
              <a:rPr lang="en-ID" sz="2000">
                <a:solidFill>
                  <a:schemeClr val="tx1">
                    <a:lumMod val="75000"/>
                    <a:lumOff val="25000"/>
                  </a:schemeClr>
                </a:solidFill>
                <a:latin typeface="Montserrat" pitchFamily="2" charset="0"/>
              </a:rPr>
              <a:t>Fitur Laravel Jetstream, Models Directory, Model Factory Classes, Dynamic Blade Components, dll.</a:t>
            </a:r>
          </a:p>
        </p:txBody>
      </p:sp>
      <p:sp>
        <p:nvSpPr>
          <p:cNvPr id="5" name="TextBox 4">
            <a:extLst>
              <a:ext uri="{FF2B5EF4-FFF2-40B4-BE49-F238E27FC236}">
                <a16:creationId xmlns:a16="http://schemas.microsoft.com/office/drawing/2014/main" id="{B2F53805-07A8-DFA3-491C-06C819F4BA78}"/>
              </a:ext>
            </a:extLst>
          </p:cNvPr>
          <p:cNvSpPr txBox="1"/>
          <p:nvPr/>
        </p:nvSpPr>
        <p:spPr>
          <a:xfrm>
            <a:off x="1042166" y="4106684"/>
            <a:ext cx="9911584" cy="707886"/>
          </a:xfrm>
          <a:prstGeom prst="rect">
            <a:avLst/>
          </a:prstGeom>
          <a:noFill/>
        </p:spPr>
        <p:txBody>
          <a:bodyPr wrap="square">
            <a:spAutoFit/>
          </a:bodyPr>
          <a:lstStyle/>
          <a:p>
            <a:r>
              <a:rPr lang="it-IT" sz="2000">
                <a:solidFill>
                  <a:srgbClr val="FF2D20"/>
                </a:solidFill>
                <a:latin typeface="Montserrat ExtraBold" pitchFamily="2" charset="0"/>
              </a:rPr>
              <a:t>Laravel 9</a:t>
            </a:r>
            <a:r>
              <a:rPr lang="it-IT" sz="2000">
                <a:solidFill>
                  <a:schemeClr val="tx1">
                    <a:lumMod val="75000"/>
                    <a:lumOff val="25000"/>
                  </a:schemeClr>
                </a:solidFill>
                <a:latin typeface="Montserrat ExtraBold" pitchFamily="2" charset="0"/>
              </a:rPr>
              <a:t> dirilis pada Februari 2022, </a:t>
            </a:r>
            <a:r>
              <a:rPr lang="it-IT" sz="2000">
                <a:solidFill>
                  <a:schemeClr val="tx1">
                    <a:lumMod val="75000"/>
                    <a:lumOff val="25000"/>
                  </a:schemeClr>
                </a:solidFill>
                <a:latin typeface="Montserrat" pitchFamily="2" charset="0"/>
              </a:rPr>
              <a:t>PHP 8 Requirement, Symfony Mailer Integration, Flysystem 3.x, dan masih banyak lagi. </a:t>
            </a:r>
          </a:p>
        </p:txBody>
      </p:sp>
      <p:pic>
        <p:nvPicPr>
          <p:cNvPr id="7" name="Picture 6">
            <a:extLst>
              <a:ext uri="{FF2B5EF4-FFF2-40B4-BE49-F238E27FC236}">
                <a16:creationId xmlns:a16="http://schemas.microsoft.com/office/drawing/2014/main" id="{8D88698C-CEA5-7EC9-F568-C243C7841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4376" y="6072742"/>
            <a:ext cx="421792" cy="4385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7D2DCE2-6635-EFC9-3D31-D1DB8A4EB08E}"/>
              </a:ext>
            </a:extLst>
          </p:cNvPr>
          <p:cNvSpPr txBox="1"/>
          <p:nvPr/>
        </p:nvSpPr>
        <p:spPr>
          <a:xfrm>
            <a:off x="1042166" y="5219513"/>
            <a:ext cx="9911584" cy="1015663"/>
          </a:xfrm>
          <a:prstGeom prst="rect">
            <a:avLst/>
          </a:prstGeom>
          <a:noFill/>
        </p:spPr>
        <p:txBody>
          <a:bodyPr wrap="square">
            <a:spAutoFit/>
          </a:bodyPr>
          <a:lstStyle/>
          <a:p>
            <a:r>
              <a:rPr lang="en-ID" sz="2000" b="1">
                <a:solidFill>
                  <a:srgbClr val="FF2D20"/>
                </a:solidFill>
                <a:latin typeface="Montserrat ExtraBold" pitchFamily="2" charset="0"/>
              </a:rPr>
              <a:t>Laravel 10</a:t>
            </a:r>
            <a:r>
              <a:rPr lang="en-ID" sz="2000" b="1">
                <a:solidFill>
                  <a:schemeClr val="tx1">
                    <a:lumMod val="75000"/>
                    <a:lumOff val="25000"/>
                  </a:schemeClr>
                </a:solidFill>
                <a:latin typeface="Montserrat ExtraBold" pitchFamily="2" charset="0"/>
              </a:rPr>
              <a:t> dirilis pada Februari 2023.,</a:t>
            </a:r>
            <a:r>
              <a:rPr lang="en-ID" sz="2000">
                <a:solidFill>
                  <a:schemeClr val="tx1">
                    <a:lumMod val="75000"/>
                    <a:lumOff val="25000"/>
                  </a:schemeClr>
                </a:solidFill>
                <a:latin typeface="Montserrat ExtraBold" pitchFamily="2" charset="0"/>
              </a:rPr>
              <a:t> </a:t>
            </a:r>
            <a:r>
              <a:rPr lang="en-ID" sz="2000">
                <a:solidFill>
                  <a:schemeClr val="tx1">
                    <a:lumMod val="75000"/>
                    <a:lumOff val="25000"/>
                  </a:schemeClr>
                </a:solidFill>
                <a:latin typeface="Montserrat" pitchFamily="2" charset="0"/>
              </a:rPr>
              <a:t>versi minimal php yang boleh kita gunakan adalah v8.0, namun pada update selanjutnya (v10), minimal php haruslah v8.1.</a:t>
            </a:r>
          </a:p>
        </p:txBody>
      </p:sp>
    </p:spTree>
    <p:extLst>
      <p:ext uri="{BB962C8B-B14F-4D97-AF65-F5344CB8AC3E}">
        <p14:creationId xmlns:p14="http://schemas.microsoft.com/office/powerpoint/2010/main" val="2451707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061776-8F59-E9C8-F7F9-C7D60E666948}"/>
              </a:ext>
            </a:extLst>
          </p:cNvPr>
          <p:cNvSpPr txBox="1"/>
          <p:nvPr/>
        </p:nvSpPr>
        <p:spPr>
          <a:xfrm>
            <a:off x="889766" y="1081611"/>
            <a:ext cx="4558533" cy="584775"/>
          </a:xfrm>
          <a:prstGeom prst="rect">
            <a:avLst/>
          </a:prstGeom>
          <a:noFill/>
        </p:spPr>
        <p:txBody>
          <a:bodyPr wrap="square" rtlCol="0">
            <a:spAutoFit/>
          </a:bodyPr>
          <a:lstStyle/>
          <a:p>
            <a:r>
              <a:rPr lang="en-ID" sz="3200">
                <a:solidFill>
                  <a:schemeClr val="tx1">
                    <a:lumMod val="75000"/>
                    <a:lumOff val="25000"/>
                  </a:schemeClr>
                </a:solidFill>
                <a:latin typeface="Montserrat ExtraBold" pitchFamily="2" charset="0"/>
              </a:rPr>
              <a:t>Apa itu MVC ?</a:t>
            </a:r>
          </a:p>
        </p:txBody>
      </p:sp>
      <p:sp>
        <p:nvSpPr>
          <p:cNvPr id="6" name="TextBox 5">
            <a:extLst>
              <a:ext uri="{FF2B5EF4-FFF2-40B4-BE49-F238E27FC236}">
                <a16:creationId xmlns:a16="http://schemas.microsoft.com/office/drawing/2014/main" id="{829055CC-DA66-21B2-282A-FBA9ADFAA80F}"/>
              </a:ext>
            </a:extLst>
          </p:cNvPr>
          <p:cNvSpPr txBox="1"/>
          <p:nvPr/>
        </p:nvSpPr>
        <p:spPr>
          <a:xfrm>
            <a:off x="889766" y="2622887"/>
            <a:ext cx="5206234" cy="2308324"/>
          </a:xfrm>
          <a:prstGeom prst="rect">
            <a:avLst/>
          </a:prstGeom>
          <a:noFill/>
        </p:spPr>
        <p:txBody>
          <a:bodyPr wrap="square">
            <a:spAutoFit/>
          </a:bodyPr>
          <a:lstStyle/>
          <a:p>
            <a:r>
              <a:rPr lang="en-ID" sz="2400">
                <a:solidFill>
                  <a:schemeClr val="tx1">
                    <a:lumMod val="75000"/>
                    <a:lumOff val="25000"/>
                  </a:schemeClr>
                </a:solidFill>
                <a:latin typeface="Montserrat" pitchFamily="2" charset="0"/>
              </a:rPr>
              <a:t>MVC adalah sebuah pendekatan pembuatan perangkat lunak yang memisahkan aplikasi dari data model, presentasi (view) dan logika atau proses (controller).</a:t>
            </a:r>
          </a:p>
        </p:txBody>
      </p:sp>
      <p:pic>
        <p:nvPicPr>
          <p:cNvPr id="9" name="Picture 2">
            <a:extLst>
              <a:ext uri="{FF2B5EF4-FFF2-40B4-BE49-F238E27FC236}">
                <a16:creationId xmlns:a16="http://schemas.microsoft.com/office/drawing/2014/main" id="{37667713-BACB-F52D-620D-9F6C39C2E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4376" y="6072742"/>
            <a:ext cx="421792" cy="4385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uilding MVC Applications in PHP Laravel: Part 1">
            <a:extLst>
              <a:ext uri="{FF2B5EF4-FFF2-40B4-BE49-F238E27FC236}">
                <a16:creationId xmlns:a16="http://schemas.microsoft.com/office/drawing/2014/main" id="{E4FD4E13-CC5B-8C91-D516-9C37B8407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8655" y="1968303"/>
            <a:ext cx="4716174" cy="2921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57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9055CC-DA66-21B2-282A-FBA9ADFAA80F}"/>
              </a:ext>
            </a:extLst>
          </p:cNvPr>
          <p:cNvSpPr txBox="1"/>
          <p:nvPr/>
        </p:nvSpPr>
        <p:spPr>
          <a:xfrm>
            <a:off x="1042166" y="1599942"/>
            <a:ext cx="10262210" cy="1569660"/>
          </a:xfrm>
          <a:prstGeom prst="rect">
            <a:avLst/>
          </a:prstGeom>
          <a:noFill/>
        </p:spPr>
        <p:txBody>
          <a:bodyPr wrap="square">
            <a:spAutoFit/>
          </a:bodyPr>
          <a:lstStyle/>
          <a:p>
            <a:r>
              <a:rPr lang="en-ID" sz="2400">
                <a:solidFill>
                  <a:schemeClr val="tx1">
                    <a:lumMod val="75000"/>
                    <a:lumOff val="25000"/>
                  </a:schemeClr>
                </a:solidFill>
                <a:latin typeface="Montserrat" pitchFamily="2" charset="0"/>
              </a:rPr>
              <a:t>Dengan menggunakan metode MVC pembuatan perangkat lunak akan menjadi lebih mudah dan cepat, setelah pembutan perangkat lunak pun menjadi mudah untuk dirawat dan dikembangkan.</a:t>
            </a:r>
          </a:p>
        </p:txBody>
      </p:sp>
      <p:sp>
        <p:nvSpPr>
          <p:cNvPr id="3" name="TextBox 2">
            <a:extLst>
              <a:ext uri="{FF2B5EF4-FFF2-40B4-BE49-F238E27FC236}">
                <a16:creationId xmlns:a16="http://schemas.microsoft.com/office/drawing/2014/main" id="{5AD75AA8-D37F-F5D2-FC9B-C207146261B5}"/>
              </a:ext>
            </a:extLst>
          </p:cNvPr>
          <p:cNvSpPr txBox="1"/>
          <p:nvPr/>
        </p:nvSpPr>
        <p:spPr>
          <a:xfrm>
            <a:off x="1042166" y="3648869"/>
            <a:ext cx="10684002" cy="1200329"/>
          </a:xfrm>
          <a:prstGeom prst="rect">
            <a:avLst/>
          </a:prstGeom>
          <a:noFill/>
        </p:spPr>
        <p:txBody>
          <a:bodyPr wrap="square">
            <a:spAutoFit/>
          </a:bodyPr>
          <a:lstStyle/>
          <a:p>
            <a:r>
              <a:rPr lang="en-ID" sz="2400">
                <a:solidFill>
                  <a:schemeClr val="tx1">
                    <a:lumMod val="75000"/>
                    <a:lumOff val="25000"/>
                  </a:schemeClr>
                </a:solidFill>
                <a:latin typeface="Montserrat" pitchFamily="2" charset="0"/>
              </a:rPr>
              <a:t>Untuk memahami metode pengembangan aplikasi menggunakan MVC diperlukan pengetahuan tentang pemrograman berorientasi objek (Object Oriented Programming).</a:t>
            </a:r>
          </a:p>
        </p:txBody>
      </p:sp>
      <p:pic>
        <p:nvPicPr>
          <p:cNvPr id="2" name="Picture 2">
            <a:extLst>
              <a:ext uri="{FF2B5EF4-FFF2-40B4-BE49-F238E27FC236}">
                <a16:creationId xmlns:a16="http://schemas.microsoft.com/office/drawing/2014/main" id="{83B4B663-9B1B-1B03-4EB4-376DAA1FB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4376" y="6072742"/>
            <a:ext cx="421792" cy="43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743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9055CC-DA66-21B2-282A-FBA9ADFAA80F}"/>
              </a:ext>
            </a:extLst>
          </p:cNvPr>
          <p:cNvSpPr txBox="1"/>
          <p:nvPr/>
        </p:nvSpPr>
        <p:spPr>
          <a:xfrm>
            <a:off x="962964" y="3013501"/>
            <a:ext cx="10120671" cy="830997"/>
          </a:xfrm>
          <a:prstGeom prst="rect">
            <a:avLst/>
          </a:prstGeom>
          <a:noFill/>
        </p:spPr>
        <p:txBody>
          <a:bodyPr wrap="square">
            <a:spAutoFit/>
          </a:bodyPr>
          <a:lstStyle/>
          <a:p>
            <a:pPr algn="ctr"/>
            <a:r>
              <a:rPr lang="en-ID" sz="2400">
                <a:solidFill>
                  <a:schemeClr val="bg1"/>
                </a:solidFill>
                <a:latin typeface="Montserrat ExtraBold" pitchFamily="2" charset="0"/>
              </a:rPr>
              <a:t>Apa itu modeling, view dan controller? </a:t>
            </a:r>
          </a:p>
          <a:p>
            <a:pPr algn="ctr"/>
            <a:r>
              <a:rPr lang="en-ID" sz="2400">
                <a:solidFill>
                  <a:schemeClr val="bg1"/>
                </a:solidFill>
                <a:latin typeface="Montserrat" pitchFamily="2" charset="0"/>
              </a:rPr>
              <a:t>Mari kita bahas satu per satu supaya lebih jelas dan paham.</a:t>
            </a:r>
          </a:p>
        </p:txBody>
      </p:sp>
      <p:sp>
        <p:nvSpPr>
          <p:cNvPr id="2" name="Oval 1">
            <a:extLst>
              <a:ext uri="{FF2B5EF4-FFF2-40B4-BE49-F238E27FC236}">
                <a16:creationId xmlns:a16="http://schemas.microsoft.com/office/drawing/2014/main" id="{E19EB46E-5F91-A642-6045-F76738F0851B}"/>
              </a:ext>
            </a:extLst>
          </p:cNvPr>
          <p:cNvSpPr/>
          <p:nvPr/>
        </p:nvSpPr>
        <p:spPr>
          <a:xfrm>
            <a:off x="5680502" y="4178935"/>
            <a:ext cx="830997" cy="8309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 name="Picture 2">
            <a:extLst>
              <a:ext uri="{FF2B5EF4-FFF2-40B4-BE49-F238E27FC236}">
                <a16:creationId xmlns:a16="http://schemas.microsoft.com/office/drawing/2014/main" id="{E3B84A6F-A569-9CD1-42D8-90E86C984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125" y="4356470"/>
            <a:ext cx="457749" cy="47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86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820</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 Light</vt:lpstr>
      <vt:lpstr>Montserrat</vt:lpstr>
      <vt:lpstr>Calibri</vt:lpstr>
      <vt:lpstr>Arial</vt:lpstr>
      <vt:lpstr>Montserrat ExtraBold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DM-16</dc:creator>
  <cp:lastModifiedBy>DM-16</cp:lastModifiedBy>
  <cp:revision>4</cp:revision>
  <dcterms:created xsi:type="dcterms:W3CDTF">2023-02-27T03:57:05Z</dcterms:created>
  <dcterms:modified xsi:type="dcterms:W3CDTF">2023-02-27T07:12:28Z</dcterms:modified>
</cp:coreProperties>
</file>