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1"/>
    <p:sldMasterId id="2147484787" r:id="rId2"/>
    <p:sldMasterId id="2147484799" r:id="rId3"/>
    <p:sldMasterId id="2147484775" r:id="rId4"/>
  </p:sldMasterIdLst>
  <p:notesMasterIdLst>
    <p:notesMasterId r:id="rId42"/>
  </p:notesMasterIdLst>
  <p:handoutMasterIdLst>
    <p:handoutMasterId r:id="rId43"/>
  </p:handoutMasterIdLst>
  <p:sldIdLst>
    <p:sldId id="1863" r:id="rId5"/>
    <p:sldId id="2448" r:id="rId6"/>
    <p:sldId id="2451" r:id="rId7"/>
    <p:sldId id="2452" r:id="rId8"/>
    <p:sldId id="2453" r:id="rId9"/>
    <p:sldId id="2454" r:id="rId10"/>
    <p:sldId id="2455" r:id="rId11"/>
    <p:sldId id="2456" r:id="rId12"/>
    <p:sldId id="2458" r:id="rId13"/>
    <p:sldId id="2460" r:id="rId14"/>
    <p:sldId id="2482" r:id="rId15"/>
    <p:sldId id="2461" r:id="rId16"/>
    <p:sldId id="2463" r:id="rId17"/>
    <p:sldId id="2474" r:id="rId18"/>
    <p:sldId id="2475" r:id="rId19"/>
    <p:sldId id="2484" r:id="rId20"/>
    <p:sldId id="2476" r:id="rId21"/>
    <p:sldId id="2477" r:id="rId22"/>
    <p:sldId id="2480" r:id="rId23"/>
    <p:sldId id="2479" r:id="rId24"/>
    <p:sldId id="2481" r:id="rId25"/>
    <p:sldId id="2478" r:id="rId26"/>
    <p:sldId id="2464" r:id="rId27"/>
    <p:sldId id="2472" r:id="rId28"/>
    <p:sldId id="2473" r:id="rId29"/>
    <p:sldId id="2483" r:id="rId30"/>
    <p:sldId id="2485" r:id="rId31"/>
    <p:sldId id="2486" r:id="rId32"/>
    <p:sldId id="2487" r:id="rId33"/>
    <p:sldId id="2488" r:id="rId34"/>
    <p:sldId id="2489" r:id="rId35"/>
    <p:sldId id="2490" r:id="rId36"/>
    <p:sldId id="2466" r:id="rId37"/>
    <p:sldId id="2469" r:id="rId38"/>
    <p:sldId id="2470" r:id="rId39"/>
    <p:sldId id="2471" r:id="rId40"/>
    <p:sldId id="2444" r:id="rId41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pos="29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5AA0BE"/>
    <a:srgbClr val="FFFFC8"/>
    <a:srgbClr val="5082AA"/>
    <a:srgbClr val="A064C8"/>
    <a:srgbClr val="E60078"/>
    <a:srgbClr val="FF9900"/>
    <a:srgbClr val="FFCC00"/>
    <a:srgbClr val="E3EAF7"/>
    <a:srgbClr val="ABD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07" autoAdjust="0"/>
    <p:restoredTop sz="72771" autoAdjust="0"/>
  </p:normalViewPr>
  <p:slideViewPr>
    <p:cSldViewPr>
      <p:cViewPr>
        <p:scale>
          <a:sx n="75" d="100"/>
          <a:sy n="75" d="100"/>
        </p:scale>
        <p:origin x="1448" y="208"/>
      </p:cViewPr>
      <p:guideLst>
        <p:guide orient="horz" pos="714"/>
        <p:guide pos="29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28"/>
    </p:cViewPr>
  </p:sorterViewPr>
  <p:notesViewPr>
    <p:cSldViewPr>
      <p:cViewPr varScale="1">
        <p:scale>
          <a:sx n="51" d="100"/>
          <a:sy n="51" d="100"/>
        </p:scale>
        <p:origin x="-2616" y="-108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7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48C080EA-2081-480C-BC45-A46692FA63F7}" type="datetime1">
              <a:rPr lang="en-US"/>
              <a:pPr>
                <a:defRPr/>
              </a:pPr>
              <a:t>3/14/16</a:t>
            </a:fld>
            <a:endParaRPr lang="en-US" dirty="0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7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2F00DB4D-7C34-4502-9F6F-FDD672DAC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58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" y="4810007"/>
            <a:ext cx="6982731" cy="244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6600"/>
            <a:ext cx="4910137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6" name="Rectangle 4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887197" y="4667289"/>
            <a:ext cx="4961372" cy="442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dirty="0" smtClean="0"/>
              <a:t>                                </a:t>
            </a:r>
          </a:p>
          <a:p>
            <a:pPr lvl="1"/>
            <a:r>
              <a:rPr lang="en-GB" altLang="zh-CN" noProof="0" dirty="0" smtClean="0"/>
              <a:t>            </a:t>
            </a:r>
          </a:p>
          <a:p>
            <a:pPr lvl="2"/>
            <a:r>
              <a:rPr lang="en-GB" altLang="zh-CN" noProof="0" dirty="0" smtClean="0"/>
              <a:t>           </a:t>
            </a:r>
          </a:p>
          <a:p>
            <a:pPr lvl="3"/>
            <a:r>
              <a:rPr lang="en-GB" altLang="zh-CN" noProof="0" dirty="0" smtClean="0"/>
              <a:t>            </a:t>
            </a:r>
          </a:p>
          <a:p>
            <a:pPr lvl="4"/>
            <a:r>
              <a:rPr lang="en-GB" altLang="zh-CN" noProof="0" dirty="0" smtClean="0"/>
              <a:t>         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7659" y="9334578"/>
            <a:ext cx="2888104" cy="48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b" anchorCtr="0" compatLnSpc="1">
            <a:prstTxWarp prst="textNoShape">
              <a:avLst/>
            </a:prstTxWarp>
          </a:bodyPr>
          <a:lstStyle>
            <a:lvl1pPr algn="r" defTabSz="923391" eaLnBrk="0" hangingPunct="0">
              <a:defRPr sz="1000">
                <a:latin typeface="FuturaA Bk BT" pitchFamily="34" charset="0"/>
                <a:ea typeface="+mn-ea"/>
              </a:defRPr>
            </a:lvl1pPr>
          </a:lstStyle>
          <a:p>
            <a:pPr>
              <a:defRPr/>
            </a:pPr>
            <a:fld id="{2F8E245F-87B2-41CB-9595-4BDBAF637EFA}" type="slidenum">
              <a:rPr lang="en-US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61329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7475" indent="-11747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42900" indent="-11112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5715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8001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0287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Relationship Id="rId3" Type="http://schemas.openxmlformats.org/officeDocument/2006/relationships/hyperlink" Target="http://10.77.144.103:11000/" TargetMode="Externa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293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9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10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761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11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12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13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14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68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15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70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16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39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17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04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18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84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19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20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815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21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22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23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837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24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841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25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23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26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840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27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287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28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2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052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29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892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30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51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31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184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32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854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33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登陆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hlinkClick r:id="rId3"/>
              </a:rPr>
              <a:t>http://10.77.144.103:11000/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注册账号（使用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账号和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wanda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信箱）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安装本地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工具并配置账号等信息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--global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user.name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xxxx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--global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user.email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xxxx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60000"/>
              <a:buFont typeface="+mj-lt"/>
              <a:buAutoNum type="arabicPeriod"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克隆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sandbox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库到本地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(cd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clone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http://10.77.144.103:11000/</a:t>
            </a:r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scm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sandbox.git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建立本地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分支并与远端的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分支关联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(cd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sandbox;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checkout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--track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origin/develop)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建立个人分支，分知名为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账号 （可以将个人分支推送到服务器端）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ctx_name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push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ctx_name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&gt;)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804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34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切换到个人分支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checkout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ctx_name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查看当前分支，查看当前文件状态</a:t>
            </a:r>
            <a:r>
              <a:rPr lang="zh-CN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status)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拷贝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build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目录为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账号命名的个人目录，以避免冲突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build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./&lt;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ctx_name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将拷贝的个人目录提交到数据库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build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./&lt;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ctx_name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add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-m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“for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training”;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push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ctx_name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在个人目录中进行文件的增删改以及重命名等操作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add/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mv/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rm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status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等操作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将改动提交到服务器端（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add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-m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xxxxxx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push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ctx_name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将改动合并到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分支并提交到服务器端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checkout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pull;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merge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ctx_name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push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develop)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endPara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35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分支的改动合并到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master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分支并提交到服务器端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checkout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master;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pull;</a:t>
            </a:r>
            <a:r>
              <a:rPr lang="zh-CN" altLang="en-US" sz="12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merge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develop;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push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master)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master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分支进行打标签操作并提交标签到服务器端，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名为</a:t>
            </a:r>
            <a:r>
              <a:rPr lang="zh-CN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&gt;_&lt;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yyyymmdd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-a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&gt;_&lt;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yyyymmdd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-m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xxxxxx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”;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push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&gt;_&lt;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yyyymmdd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浏览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http://10.77.144.103:11000/</a:t>
            </a:r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scm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sandbox.git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可以查看到对数据库的修改记录和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</a:t>
            </a:r>
            <a:endParaRPr lang="zh-TW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058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36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388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3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4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68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5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442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6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81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7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64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F3C08-3994-440C-94B8-7E2C7B7ECF6C}" type="slidenum">
              <a:rPr lang="en-US" altLang="zh-CN"/>
              <a:pPr>
                <a:defRPr/>
              </a:pPr>
              <a:t>8</a:t>
            </a:fld>
            <a:endParaRPr lang="en-GB" altLang="zh-CN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95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pic>
        <p:nvPicPr>
          <p:cNvPr id="6" name="Picture 11" descr="poi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832" y="4935538"/>
            <a:ext cx="8323890" cy="825500"/>
          </a:xfrm>
        </p:spPr>
        <p:txBody>
          <a:bodyPr wrap="none"/>
          <a:lstStyle>
            <a:lvl1pPr algn="ctr">
              <a:buFont typeface="Futura Md BT" pitchFamily="34" charset="0"/>
              <a:buNone/>
              <a:defRPr sz="1400" b="1"/>
            </a:lvl1pPr>
          </a:lstStyle>
          <a:p>
            <a:r>
              <a:rPr lang="zh-CN" altLang="en-GB" dirty="0"/>
              <a:t>点击编辑母板副标题版式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22275" y="2463800"/>
            <a:ext cx="8335004" cy="1470025"/>
          </a:xfrm>
        </p:spPr>
        <p:txBody>
          <a:bodyPr anchor="t"/>
          <a:lstStyle>
            <a:lvl1pPr algn="ctr">
              <a:lnSpc>
                <a:spcPts val="3800"/>
              </a:lnSpc>
              <a:spcAft>
                <a:spcPts val="1200"/>
              </a:spcAft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GB" dirty="0"/>
              <a:t>点击编辑母版版式</a:t>
            </a:r>
          </a:p>
        </p:txBody>
      </p:sp>
    </p:spTree>
    <p:extLst>
      <p:ext uri="{BB962C8B-B14F-4D97-AF65-F5344CB8AC3E}">
        <p14:creationId xmlns:p14="http://schemas.microsoft.com/office/powerpoint/2010/main" val="177235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9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02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6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7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5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08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88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8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/>
            </a:lvl2pPr>
            <a:lvl4pPr>
              <a:defRPr>
                <a:latin typeface="+mn-ea"/>
                <a:ea typeface="+mn-ea"/>
              </a:defRPr>
            </a:lvl4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7840133" y="646853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569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47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33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5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56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4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1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27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89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94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6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zh-CN" altLang="en-US" sz="1600" dirty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Fourth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1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34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88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61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682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8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35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51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52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9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7451725" y="6453188"/>
            <a:ext cx="1692275" cy="40481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84" y="6453336"/>
            <a:ext cx="1601112" cy="3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544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5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5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点击编辑母版内容版式</a:t>
            </a:r>
          </a:p>
          <a:p>
            <a:pPr lvl="1"/>
            <a:r>
              <a:rPr lang="zh-CN" altLang="en-GB" smtClean="0"/>
              <a:t>第二行</a:t>
            </a:r>
          </a:p>
          <a:p>
            <a:pPr lvl="3"/>
            <a:r>
              <a:rPr lang="zh-CN" altLang="en-GB" smtClean="0"/>
              <a:t>第</a:t>
            </a:r>
            <a:r>
              <a:rPr lang="zh-CN" altLang="en-US" smtClean="0"/>
              <a:t>三</a:t>
            </a:r>
            <a:r>
              <a:rPr lang="zh-CN" altLang="en-GB" smtClean="0"/>
              <a:t>行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68" r:id="rId2"/>
    <p:sldLayoutId id="2147484769" r:id="rId3"/>
    <p:sldLayoutId id="2147484770" r:id="rId4"/>
    <p:sldLayoutId id="2147484771" r:id="rId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微软雅黑" pitchFamily="34" charset="-122"/>
          <a:ea typeface="微软雅黑" pitchFamily="34" charset="-122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微软雅黑" pitchFamily="34" charset="-122"/>
          <a:ea typeface="微软雅黑" pitchFamily="34" charset="-122"/>
          <a:cs typeface="Arial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微软雅黑" pitchFamily="34" charset="-122"/>
          <a:cs typeface="Arial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Arial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5pPr>
      <a:lvl6pPr marL="25034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6pPr>
      <a:lvl7pPr marL="29606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7pPr>
      <a:lvl8pPr marL="34178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8pPr>
      <a:lvl9pPr marL="38750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10BC-4834-46F9-9CB4-286DAC23C842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BAAF-9D57-4019-8BD3-F1DB0A6D2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C6-C363-45C4-A271-68F1BEBC1C26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4328-C618-43F5-8488-93A0A72B7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0" r:id="rId1"/>
    <p:sldLayoutId id="2147484801" r:id="rId2"/>
    <p:sldLayoutId id="2147484802" r:id="rId3"/>
    <p:sldLayoutId id="2147484803" r:id="rId4"/>
    <p:sldLayoutId id="2147484804" r:id="rId5"/>
    <p:sldLayoutId id="2147484805" r:id="rId6"/>
    <p:sldLayoutId id="2147484806" r:id="rId7"/>
    <p:sldLayoutId id="2147484807" r:id="rId8"/>
    <p:sldLayoutId id="2147484808" r:id="rId9"/>
    <p:sldLayoutId id="2147484809" r:id="rId10"/>
    <p:sldLayoutId id="214748481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FBAF-30C0-4E53-B7DB-9D84C9EDC8F0}" type="datetimeFigureOut">
              <a:rPr lang="zh-CN" altLang="en-US" smtClean="0"/>
              <a:t>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30C0-D8FF-43E1-ACA5-4ACB6A271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10.77.144.103:11000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" TargetMode="External"/><Relationship Id="rId4" Type="http://schemas.openxmlformats.org/officeDocument/2006/relationships/hyperlink" Target="http://rj.baidu.com/soft/detail/19969.html?ald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johndoe@example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0.77.144.103:11000/scm/sandbox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276872"/>
            <a:ext cx="8482013" cy="1440159"/>
          </a:xfrm>
        </p:spPr>
        <p:txBody>
          <a:bodyPr anchor="ctr"/>
          <a:lstStyle/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zh-CN" sz="4400" dirty="0" err="1" smtClean="0"/>
              <a:t>Git</a:t>
            </a:r>
            <a:r>
              <a:rPr lang="zh-CN" altLang="en-US" sz="4400" dirty="0" smtClean="0"/>
              <a:t>基础介绍与基本命令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2000" dirty="0" smtClean="0"/>
              <a:t>v0.2</a:t>
            </a:r>
            <a:endParaRPr lang="en-GB" altLang="zh-CN" sz="2000" dirty="0" smtClean="0"/>
          </a:p>
        </p:txBody>
      </p:sp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427832" y="5295578"/>
            <a:ext cx="8323890" cy="6537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schemeClr val="tx1"/>
                </a:solidFill>
              </a:rPr>
              <a:t>应用技术前端</a:t>
            </a:r>
            <a:r>
              <a:rPr lang="zh-CN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项目管理 </a:t>
            </a:r>
            <a:r>
              <a:rPr lang="en-US" altLang="zh-CN" sz="1800" dirty="0" smtClean="0">
                <a:solidFill>
                  <a:schemeClr val="tx1"/>
                </a:solidFill>
              </a:rPr>
              <a:t>–</a:t>
            </a:r>
            <a:r>
              <a:rPr lang="zh-CN" altLang="en-US" sz="1800" dirty="0" smtClean="0">
                <a:solidFill>
                  <a:schemeClr val="tx1"/>
                </a:solidFill>
              </a:rPr>
              <a:t> 配置管理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chemeClr val="tx1"/>
                </a:solidFill>
              </a:rPr>
              <a:t>2015</a:t>
            </a:r>
            <a:r>
              <a:rPr lang="zh-CN" altLang="en-US" sz="1800" dirty="0" smtClean="0">
                <a:solidFill>
                  <a:schemeClr val="tx1"/>
                </a:solidFill>
              </a:rPr>
              <a:t>年</a:t>
            </a:r>
            <a:r>
              <a:rPr lang="zh-CN" altLang="zh-CN" sz="1800" dirty="0" smtClean="0">
                <a:solidFill>
                  <a:schemeClr val="tx1"/>
                </a:solidFill>
              </a:rPr>
              <a:t>8</a:t>
            </a:r>
            <a:r>
              <a:rPr lang="zh-CN" altLang="en-US" sz="1800" dirty="0" smtClean="0">
                <a:solidFill>
                  <a:schemeClr val="tx1"/>
                </a:solidFill>
              </a:rPr>
              <a:t>月</a:t>
            </a:r>
            <a:r>
              <a:rPr lang="zh-CN" altLang="zh-CN" sz="1800" dirty="0">
                <a:solidFill>
                  <a:schemeClr val="tx1"/>
                </a:solidFill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</a:rPr>
              <a:t>日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创建本地克隆库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clone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是远端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库的镜像拷贝，本地库目录结构如下</a:t>
            </a: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1556792"/>
            <a:ext cx="5616624" cy="475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---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objects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放的是实际的文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件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---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index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一个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索引文件。存放的是暂存区的整个目录树的信息，并且为目录树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中的每个文件都保存了时间戳和长度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-/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HEAD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文件保存了当前的</a:t>
            </a: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---/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refs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：称为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引用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引用就是一个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文件，里面包含了一个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commit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id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---/……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 bwMode="gray">
          <a:xfrm>
            <a:off x="6372200" y="2060848"/>
            <a:ext cx="2160240" cy="3672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折角形 12"/>
          <p:cNvSpPr/>
          <p:nvPr/>
        </p:nvSpPr>
        <p:spPr bwMode="gray">
          <a:xfrm>
            <a:off x="6660232" y="2276872"/>
            <a:ext cx="1584176" cy="13681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工作区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罐形 13"/>
          <p:cNvSpPr/>
          <p:nvPr/>
        </p:nvSpPr>
        <p:spPr bwMode="gray">
          <a:xfrm>
            <a:off x="6732240" y="4077072"/>
            <a:ext cx="1584176" cy="122413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本地对象库（</a:t>
            </a:r>
            <a:r>
              <a:rPr kumimoji="1" lang="en-US" altLang="zh-CN" sz="2000" b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688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创建本地克隆库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快照 2015-08-03 22.14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1" y="1193801"/>
            <a:ext cx="9023443" cy="43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31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本地文件的修改与提交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创建本地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库以后，可以在工作区进行文件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目录的增删改操作</a:t>
            </a: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1556792"/>
            <a:ext cx="56166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status”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：查看文件状态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" name="图片 3" descr="屏幕快照 2015-07-13 11.07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52" y="1988840"/>
            <a:ext cx="6303448" cy="39604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95536" y="2996952"/>
            <a:ext cx="2808312" cy="309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新文件：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untracked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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staged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 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unmodified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Wingdings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修改文件：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unmodified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 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modified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 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staged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 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unmodified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39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gray">
          <a:xfrm>
            <a:off x="4743459" y="3717032"/>
            <a:ext cx="4392488" cy="28803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本地文件的修改与提交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add</a:t>
            </a: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：暂存文件，可以接要跟踪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 文件或目录的路径。如果是目录的话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就说明要递归跟踪所有该目录下的文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件</a:t>
            </a:r>
            <a:r>
              <a:rPr lang="en-US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同一文件多次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add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，保留文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件最后一次修改的结果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add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暂存工作区所有修改的文件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add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&lt;file&gt;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暂存指定的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件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reset HEAD &lt;file&gt;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”：删除暂存的文件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checkout -- &lt;file&gt;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”：放弃对文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件的修改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罐形 7"/>
          <p:cNvSpPr/>
          <p:nvPr/>
        </p:nvSpPr>
        <p:spPr bwMode="gray">
          <a:xfrm>
            <a:off x="5026248" y="393305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罐形 9"/>
          <p:cNvSpPr/>
          <p:nvPr/>
        </p:nvSpPr>
        <p:spPr bwMode="gray">
          <a:xfrm>
            <a:off x="7524328" y="393305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线箭头连接符 5"/>
          <p:cNvCxnSpPr>
            <a:stCxn id="10" idx="2"/>
          </p:cNvCxnSpPr>
          <p:nvPr/>
        </p:nvCxnSpPr>
        <p:spPr bwMode="auto">
          <a:xfrm flipH="1">
            <a:off x="6407696" y="4401108"/>
            <a:ext cx="1116632" cy="3600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588224" y="3933056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clone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折角形 12"/>
          <p:cNvSpPr/>
          <p:nvPr/>
        </p:nvSpPr>
        <p:spPr bwMode="gray">
          <a:xfrm>
            <a:off x="5148064" y="5013176"/>
            <a:ext cx="504056" cy="43204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折角形 14"/>
          <p:cNvSpPr/>
          <p:nvPr/>
        </p:nvSpPr>
        <p:spPr bwMode="gray">
          <a:xfrm>
            <a:off x="5300464" y="5165576"/>
            <a:ext cx="504056" cy="43204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折角形 15"/>
          <p:cNvSpPr/>
          <p:nvPr/>
        </p:nvSpPr>
        <p:spPr bwMode="gray">
          <a:xfrm>
            <a:off x="5452864" y="5317976"/>
            <a:ext cx="504056" cy="43204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曲线连接符 18"/>
          <p:cNvCxnSpPr/>
          <p:nvPr/>
        </p:nvCxnSpPr>
        <p:spPr bwMode="auto">
          <a:xfrm rot="5400000" flipH="1" flipV="1">
            <a:off x="4932040" y="5877272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曲线连接符 23"/>
          <p:cNvCxnSpPr/>
          <p:nvPr/>
        </p:nvCxnSpPr>
        <p:spPr bwMode="auto">
          <a:xfrm rot="5400000" flipH="1" flipV="1">
            <a:off x="5220072" y="5877272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rot="5400000" flipH="1" flipV="1">
            <a:off x="5508104" y="5877272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4716016" y="6093296"/>
            <a:ext cx="266429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add/commit/</a:t>
            </a:r>
            <a:r>
              <a:rPr kumimoji="1"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rm</a:t>
            </a: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/mv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409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gray">
          <a:xfrm>
            <a:off x="4716016" y="3501008"/>
            <a:ext cx="4392488" cy="28803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本地文件的修改与提交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 提交文件更新到本地库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-m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”：添加提交注释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-a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”：跳过暂存区，将未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add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的文件一并提交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--amend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”：更新最后一次的提交（文件或者注释）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罐形 7"/>
          <p:cNvSpPr/>
          <p:nvPr/>
        </p:nvSpPr>
        <p:spPr bwMode="gray">
          <a:xfrm>
            <a:off x="5026248" y="3717032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罐形 9"/>
          <p:cNvSpPr/>
          <p:nvPr/>
        </p:nvSpPr>
        <p:spPr bwMode="gray">
          <a:xfrm>
            <a:off x="7524328" y="3717032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线箭头连接符 5"/>
          <p:cNvCxnSpPr>
            <a:stCxn id="10" idx="2"/>
          </p:cNvCxnSpPr>
          <p:nvPr/>
        </p:nvCxnSpPr>
        <p:spPr bwMode="auto">
          <a:xfrm flipH="1">
            <a:off x="6407696" y="4185084"/>
            <a:ext cx="1116632" cy="3600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588224" y="3717032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clone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折角形 12"/>
          <p:cNvSpPr/>
          <p:nvPr/>
        </p:nvSpPr>
        <p:spPr bwMode="gray">
          <a:xfrm>
            <a:off x="5148064" y="4797152"/>
            <a:ext cx="504056" cy="43204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折角形 14"/>
          <p:cNvSpPr/>
          <p:nvPr/>
        </p:nvSpPr>
        <p:spPr bwMode="gray">
          <a:xfrm>
            <a:off x="5300464" y="4949552"/>
            <a:ext cx="504056" cy="43204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折角形 15"/>
          <p:cNvSpPr/>
          <p:nvPr/>
        </p:nvSpPr>
        <p:spPr bwMode="gray">
          <a:xfrm>
            <a:off x="5452864" y="5101952"/>
            <a:ext cx="504056" cy="43204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曲线连接符 18"/>
          <p:cNvCxnSpPr/>
          <p:nvPr/>
        </p:nvCxnSpPr>
        <p:spPr bwMode="auto">
          <a:xfrm rot="5400000" flipH="1" flipV="1">
            <a:off x="4932040" y="5661248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曲线连接符 23"/>
          <p:cNvCxnSpPr/>
          <p:nvPr/>
        </p:nvCxnSpPr>
        <p:spPr bwMode="auto">
          <a:xfrm rot="5400000" flipH="1" flipV="1">
            <a:off x="5220072" y="5661248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rot="5400000" flipH="1" flipV="1">
            <a:off x="5508104" y="5661248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4716016" y="5877272"/>
            <a:ext cx="266429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add/commit/</a:t>
            </a:r>
            <a:r>
              <a:rPr kumimoji="1"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rm</a:t>
            </a: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/mv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323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gray">
          <a:xfrm>
            <a:off x="4716016" y="3501008"/>
            <a:ext cx="4392488" cy="28803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本地文件的修改与提交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罐形 7"/>
          <p:cNvSpPr/>
          <p:nvPr/>
        </p:nvSpPr>
        <p:spPr bwMode="gray">
          <a:xfrm>
            <a:off x="5026248" y="3717032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罐形 9"/>
          <p:cNvSpPr/>
          <p:nvPr/>
        </p:nvSpPr>
        <p:spPr bwMode="gray">
          <a:xfrm>
            <a:off x="7524328" y="3717032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线箭头连接符 5"/>
          <p:cNvCxnSpPr>
            <a:stCxn id="10" idx="2"/>
          </p:cNvCxnSpPr>
          <p:nvPr/>
        </p:nvCxnSpPr>
        <p:spPr bwMode="auto">
          <a:xfrm flipH="1">
            <a:off x="6407696" y="4185084"/>
            <a:ext cx="1116632" cy="3600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588224" y="3717032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clone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折角形 12"/>
          <p:cNvSpPr/>
          <p:nvPr/>
        </p:nvSpPr>
        <p:spPr bwMode="gray">
          <a:xfrm>
            <a:off x="5148064" y="4797152"/>
            <a:ext cx="504056" cy="43204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折角形 14"/>
          <p:cNvSpPr/>
          <p:nvPr/>
        </p:nvSpPr>
        <p:spPr bwMode="gray">
          <a:xfrm>
            <a:off x="5300464" y="4949552"/>
            <a:ext cx="504056" cy="43204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折角形 15"/>
          <p:cNvSpPr/>
          <p:nvPr/>
        </p:nvSpPr>
        <p:spPr bwMode="gray">
          <a:xfrm>
            <a:off x="5452864" y="5101952"/>
            <a:ext cx="504056" cy="43204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曲线连接符 18"/>
          <p:cNvCxnSpPr/>
          <p:nvPr/>
        </p:nvCxnSpPr>
        <p:spPr bwMode="auto">
          <a:xfrm rot="5400000" flipH="1" flipV="1">
            <a:off x="4932040" y="5661248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曲线连接符 23"/>
          <p:cNvCxnSpPr/>
          <p:nvPr/>
        </p:nvCxnSpPr>
        <p:spPr bwMode="auto">
          <a:xfrm rot="5400000" flipH="1" flipV="1">
            <a:off x="5220072" y="5661248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rot="5400000" flipH="1" flipV="1">
            <a:off x="5508104" y="5661248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4716016" y="5877272"/>
            <a:ext cx="266429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add/commit/</a:t>
            </a:r>
            <a:r>
              <a:rPr kumimoji="1"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rm</a:t>
            </a: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/mv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908720"/>
            <a:ext cx="8496944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rm</a:t>
            </a: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：从库中删除文件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mv”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：重命名文件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log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”：查看提交历史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默认查看当前分支的提交历史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log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分支名</a:t>
            </a: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查看制定分支的提交历史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各种输出格式化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reflog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”：查看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HEAD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指针的变化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61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lvl="1"/>
            <a:r>
              <a:rPr lang="zh-CN" altLang="en-US" dirty="0" smtClean="0"/>
              <a:t>典型分支应用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7544" y="3861048"/>
            <a:ext cx="8301037" cy="4593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107504" y="2996952"/>
            <a:ext cx="6840760" cy="72008"/>
          </a:xfrm>
          <a:prstGeom prst="straightConnector1">
            <a:avLst/>
          </a:prstGeom>
          <a:ln w="15240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24128" y="3284984"/>
            <a:ext cx="1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master</a:t>
            </a:r>
            <a:endParaRPr kumimoji="1" lang="zh-CN" altLang="en-US" dirty="0"/>
          </a:p>
        </p:txBody>
      </p:sp>
      <p:cxnSp>
        <p:nvCxnSpPr>
          <p:cNvPr id="26" name="曲线连接符 25"/>
          <p:cNvCxnSpPr/>
          <p:nvPr/>
        </p:nvCxnSpPr>
        <p:spPr>
          <a:xfrm rot="16200000" flipH="1">
            <a:off x="1583668" y="4588096"/>
            <a:ext cx="432048" cy="360040"/>
          </a:xfrm>
          <a:prstGeom prst="curvedConnector3">
            <a:avLst>
              <a:gd name="adj1" fmla="val 296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179512" y="3018438"/>
            <a:ext cx="0" cy="7920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V="1">
            <a:off x="179512" y="3717032"/>
            <a:ext cx="4752528" cy="42972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347864" y="383201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project</a:t>
            </a:r>
            <a:r>
              <a:rPr kumimoji="1" lang="zh-CN" altLang="zh-CN" dirty="0" smtClean="0"/>
              <a:t>_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59" name="直线连接符 58"/>
          <p:cNvCxnSpPr/>
          <p:nvPr/>
        </p:nvCxnSpPr>
        <p:spPr>
          <a:xfrm flipH="1">
            <a:off x="1115616" y="4552092"/>
            <a:ext cx="8384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1124000" y="5056148"/>
            <a:ext cx="13597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V="1">
            <a:off x="1115616" y="5610726"/>
            <a:ext cx="2232248" cy="21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331640" y="51066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developer</a:t>
            </a:r>
            <a:r>
              <a:rPr kumimoji="1" lang="zh-CN" altLang="zh-CN" dirty="0" smtClean="0"/>
              <a:t>_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2267744" y="568273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developer</a:t>
            </a:r>
            <a:r>
              <a:rPr kumimoji="1" lang="zh-CN" altLang="zh-CN" dirty="0" smtClean="0"/>
              <a:t>_2</a:t>
            </a:r>
            <a:endParaRPr kumimoji="1" lang="zh-CN" altLang="en-US" dirty="0"/>
          </a:p>
        </p:txBody>
      </p:sp>
      <p:sp>
        <p:nvSpPr>
          <p:cNvPr id="67" name="下弧形箭头 66"/>
          <p:cNvSpPr/>
          <p:nvPr/>
        </p:nvSpPr>
        <p:spPr>
          <a:xfrm>
            <a:off x="1331640" y="4696108"/>
            <a:ext cx="432048" cy="298324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72" name="曲线连接符 71"/>
          <p:cNvCxnSpPr/>
          <p:nvPr/>
        </p:nvCxnSpPr>
        <p:spPr>
          <a:xfrm rot="5400000" flipH="1" flipV="1">
            <a:off x="1979712" y="4696108"/>
            <a:ext cx="360040" cy="360040"/>
          </a:xfrm>
          <a:prstGeom prst="curvedConnector3">
            <a:avLst>
              <a:gd name="adj1" fmla="val -173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16200000" flipH="1">
            <a:off x="2051720" y="3904020"/>
            <a:ext cx="720080" cy="432048"/>
          </a:xfrm>
          <a:prstGeom prst="curvedConnector3">
            <a:avLst>
              <a:gd name="adj1" fmla="val 53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曲线连接符 83"/>
          <p:cNvCxnSpPr/>
          <p:nvPr/>
        </p:nvCxnSpPr>
        <p:spPr>
          <a:xfrm rot="5400000" flipH="1" flipV="1">
            <a:off x="2627784" y="3976028"/>
            <a:ext cx="720080" cy="432048"/>
          </a:xfrm>
          <a:prstGeom prst="curvedConnector3">
            <a:avLst>
              <a:gd name="adj1" fmla="val 296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 flipH="1">
            <a:off x="539552" y="3760004"/>
            <a:ext cx="8384" cy="254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/>
          <p:nvPr/>
        </p:nvCxnSpPr>
        <p:spPr>
          <a:xfrm>
            <a:off x="539552" y="4552092"/>
            <a:ext cx="324036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419872" y="467462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team</a:t>
            </a:r>
            <a:r>
              <a:rPr kumimoji="1" lang="zh-CN" altLang="zh-CN" dirty="0" smtClean="0"/>
              <a:t>_</a:t>
            </a:r>
            <a:r>
              <a:rPr kumimoji="1" lang="en-US" altLang="zh-CN" dirty="0" smtClean="0"/>
              <a:t>1/feature_1</a:t>
            </a:r>
            <a:endParaRPr kumimoji="1" lang="zh-CN" altLang="en-US" dirty="0"/>
          </a:p>
        </p:txBody>
      </p:sp>
      <p:cxnSp>
        <p:nvCxnSpPr>
          <p:cNvPr id="113" name="曲线连接符 112"/>
          <p:cNvCxnSpPr/>
          <p:nvPr/>
        </p:nvCxnSpPr>
        <p:spPr>
          <a:xfrm rot="16200000" flipH="1">
            <a:off x="2159732" y="4782634"/>
            <a:ext cx="1008112" cy="504056"/>
          </a:xfrm>
          <a:prstGeom prst="curvedConnector3">
            <a:avLst>
              <a:gd name="adj1" fmla="val 296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曲线连接符 115"/>
          <p:cNvCxnSpPr/>
          <p:nvPr/>
        </p:nvCxnSpPr>
        <p:spPr>
          <a:xfrm rot="5400000" flipH="1" flipV="1">
            <a:off x="2663788" y="4926650"/>
            <a:ext cx="936104" cy="432048"/>
          </a:xfrm>
          <a:prstGeom prst="curvedConnector3">
            <a:avLst>
              <a:gd name="adj1" fmla="val 115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曲线连接符 118"/>
          <p:cNvCxnSpPr/>
          <p:nvPr/>
        </p:nvCxnSpPr>
        <p:spPr>
          <a:xfrm rot="16200000" flipH="1">
            <a:off x="3275856" y="3140968"/>
            <a:ext cx="576064" cy="432048"/>
          </a:xfrm>
          <a:prstGeom prst="curvedConnector3">
            <a:avLst>
              <a:gd name="adj1" fmla="val 590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曲线连接符 121"/>
          <p:cNvCxnSpPr/>
          <p:nvPr/>
        </p:nvCxnSpPr>
        <p:spPr>
          <a:xfrm rot="5400000" flipH="1" flipV="1">
            <a:off x="3923928" y="3212976"/>
            <a:ext cx="576064" cy="432048"/>
          </a:xfrm>
          <a:prstGeom prst="curvedConnector3">
            <a:avLst>
              <a:gd name="adj1" fmla="val 2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/>
          <p:nvPr/>
        </p:nvCxnSpPr>
        <p:spPr>
          <a:xfrm>
            <a:off x="539552" y="6309320"/>
            <a:ext cx="324036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3347864" y="647482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team</a:t>
            </a:r>
            <a:r>
              <a:rPr kumimoji="1" lang="zh-CN" altLang="zh-CN" dirty="0" smtClean="0"/>
              <a:t>_2</a:t>
            </a:r>
            <a:endParaRPr kumimoji="1" lang="zh-CN" altLang="en-US" dirty="0"/>
          </a:p>
        </p:txBody>
      </p:sp>
      <p:cxnSp>
        <p:nvCxnSpPr>
          <p:cNvPr id="133" name="直线连接符 132"/>
          <p:cNvCxnSpPr/>
          <p:nvPr/>
        </p:nvCxnSpPr>
        <p:spPr>
          <a:xfrm>
            <a:off x="323528" y="2060848"/>
            <a:ext cx="0" cy="9361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323528" y="2060848"/>
            <a:ext cx="4752528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3923928" y="1628800"/>
            <a:ext cx="1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hotfix</a:t>
            </a:r>
            <a:endParaRPr kumimoji="1" lang="zh-CN" altLang="en-US" dirty="0"/>
          </a:p>
        </p:txBody>
      </p:sp>
      <p:cxnSp>
        <p:nvCxnSpPr>
          <p:cNvPr id="140" name="直线连接符 139"/>
          <p:cNvCxnSpPr/>
          <p:nvPr/>
        </p:nvCxnSpPr>
        <p:spPr>
          <a:xfrm>
            <a:off x="827584" y="1268760"/>
            <a:ext cx="0" cy="7920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/>
          <p:nvPr/>
        </p:nvCxnSpPr>
        <p:spPr>
          <a:xfrm flipV="1">
            <a:off x="827584" y="1268760"/>
            <a:ext cx="2232248" cy="21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3275856" y="90872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hotfix_xxxx</a:t>
            </a:r>
            <a:endParaRPr kumimoji="1" lang="zh-CN" altLang="en-US" dirty="0"/>
          </a:p>
        </p:txBody>
      </p:sp>
      <p:sp>
        <p:nvSpPr>
          <p:cNvPr id="143" name="下弧形箭头 142"/>
          <p:cNvSpPr/>
          <p:nvPr/>
        </p:nvSpPr>
        <p:spPr>
          <a:xfrm>
            <a:off x="1259632" y="980728"/>
            <a:ext cx="432048" cy="298324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99" name="曲线连接符 98"/>
          <p:cNvCxnSpPr/>
          <p:nvPr/>
        </p:nvCxnSpPr>
        <p:spPr bwMode="auto">
          <a:xfrm rot="5400000" flipH="1" flipV="1">
            <a:off x="1403648" y="1484784"/>
            <a:ext cx="720080" cy="432048"/>
          </a:xfrm>
          <a:prstGeom prst="curvedConnector3">
            <a:avLst>
              <a:gd name="adj1" fmla="val 532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曲线连接符 146"/>
          <p:cNvCxnSpPr/>
          <p:nvPr/>
        </p:nvCxnSpPr>
        <p:spPr>
          <a:xfrm rot="16200000" flipH="1">
            <a:off x="2015716" y="1376772"/>
            <a:ext cx="648072" cy="432048"/>
          </a:xfrm>
          <a:prstGeom prst="curvedConnector3">
            <a:avLst>
              <a:gd name="adj1" fmla="val 296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曲线连接符 149"/>
          <p:cNvCxnSpPr/>
          <p:nvPr/>
        </p:nvCxnSpPr>
        <p:spPr bwMode="auto">
          <a:xfrm rot="5400000" flipH="1" flipV="1">
            <a:off x="2627784" y="2276872"/>
            <a:ext cx="720080" cy="432048"/>
          </a:xfrm>
          <a:prstGeom prst="curvedConnector3">
            <a:avLst>
              <a:gd name="adj1" fmla="val 532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曲线连接符 150"/>
          <p:cNvCxnSpPr/>
          <p:nvPr/>
        </p:nvCxnSpPr>
        <p:spPr>
          <a:xfrm rot="16200000" flipH="1">
            <a:off x="3311860" y="2240868"/>
            <a:ext cx="864096" cy="504056"/>
          </a:xfrm>
          <a:prstGeom prst="curvedConnector3">
            <a:avLst>
              <a:gd name="adj1" fmla="val 492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>
            <a:off x="5724128" y="2276872"/>
            <a:ext cx="0" cy="7200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/>
          <p:nvPr/>
        </p:nvCxnSpPr>
        <p:spPr>
          <a:xfrm>
            <a:off x="5724128" y="2276872"/>
            <a:ext cx="108012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5508104" y="184482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RELEASE_1.0</a:t>
            </a:r>
            <a:endParaRPr kumimoji="1"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7380312" y="234888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FF0000"/>
                </a:solidFill>
              </a:rPr>
              <a:t>软件质量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1" name="下箭头 110"/>
          <p:cNvSpPr/>
          <p:nvPr/>
        </p:nvSpPr>
        <p:spPr bwMode="gray">
          <a:xfrm rot="10800000">
            <a:off x="7380312" y="2852936"/>
            <a:ext cx="1331640" cy="57606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gray">
          <a:xfrm>
            <a:off x="7740352" y="3501008"/>
            <a:ext cx="648072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矩形 164"/>
          <p:cNvSpPr/>
          <p:nvPr/>
        </p:nvSpPr>
        <p:spPr bwMode="gray">
          <a:xfrm>
            <a:off x="7740352" y="3933056"/>
            <a:ext cx="64807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矩形 165"/>
          <p:cNvSpPr/>
          <p:nvPr/>
        </p:nvSpPr>
        <p:spPr bwMode="gray">
          <a:xfrm>
            <a:off x="7740352" y="4365104"/>
            <a:ext cx="648072" cy="2160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gray">
          <a:xfrm>
            <a:off x="7740352" y="4797152"/>
            <a:ext cx="648072" cy="1440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矩形 167"/>
          <p:cNvSpPr/>
          <p:nvPr/>
        </p:nvSpPr>
        <p:spPr bwMode="gray">
          <a:xfrm>
            <a:off x="7740352" y="5157192"/>
            <a:ext cx="648072" cy="1440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矩形 168"/>
          <p:cNvSpPr/>
          <p:nvPr/>
        </p:nvSpPr>
        <p:spPr bwMode="gray">
          <a:xfrm>
            <a:off x="7740352" y="5589240"/>
            <a:ext cx="648072" cy="720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gray">
          <a:xfrm>
            <a:off x="7740352" y="5975569"/>
            <a:ext cx="648072" cy="457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7812360" y="299695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FF0000"/>
                </a:solidFill>
              </a:rPr>
              <a:t>高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884368" y="562117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FF0000"/>
                </a:solidFill>
              </a:rPr>
              <a:t>低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分支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管理与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操作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中，分支其实是指向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对象（文件快照）的指针</a:t>
            </a: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是难以置信的轻量级</a:t>
            </a:r>
            <a:r>
              <a:rPr lang="zh-CN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它的新建操作几乎可以在瞬间完成</a:t>
            </a:r>
            <a:r>
              <a:rPr lang="zh-CN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并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且在不同分支间切换起来也差不多一样快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和许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多其他版本控制系 统不同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鼓励在工作流程中频繁使用分支与合并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哪怕一天之内进行许多次都没有关 系。 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HEAD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指针始终指向正在工作的分支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" name="图片 3" descr="屏幕快照 2015-07-13 14.0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62734"/>
            <a:ext cx="6408712" cy="30025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gray">
          <a:xfrm>
            <a:off x="7812360" y="3738798"/>
            <a:ext cx="1152128" cy="576064"/>
          </a:xfrm>
          <a:prstGeom prst="rect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线箭头连接符 11"/>
          <p:cNvCxnSpPr>
            <a:stCxn id="5" idx="1"/>
          </p:cNvCxnSpPr>
          <p:nvPr/>
        </p:nvCxnSpPr>
        <p:spPr bwMode="auto">
          <a:xfrm flipH="1">
            <a:off x="7380312" y="4026830"/>
            <a:ext cx="43204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683568" y="5949280"/>
            <a:ext cx="7632848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分支上的提交，每次提交后</a:t>
            </a: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分支都会自动向前移动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gray">
          <a:xfrm>
            <a:off x="7812360" y="2492896"/>
            <a:ext cx="1152128" cy="576064"/>
          </a:xfrm>
          <a:prstGeom prst="rect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1" dirty="0" smtClean="0">
                <a:latin typeface="微软雅黑" pitchFamily="34" charset="-122"/>
                <a:ea typeface="微软雅黑" pitchFamily="34" charset="-122"/>
              </a:rPr>
              <a:t>HEAD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线箭头连接符 15"/>
          <p:cNvCxnSpPr>
            <a:stCxn id="23" idx="2"/>
          </p:cNvCxnSpPr>
          <p:nvPr/>
        </p:nvCxnSpPr>
        <p:spPr bwMode="auto">
          <a:xfrm>
            <a:off x="8388424" y="3068960"/>
            <a:ext cx="0" cy="648072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59883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分支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管理与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操作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936" y="1052736"/>
            <a:ext cx="849694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由于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是分布式版本控制系统，允许多个中心数据库并存且能相互交互，所以引入了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remote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（“远端”）的概念。</a:t>
            </a: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罐形 5"/>
          <p:cNvSpPr/>
          <p:nvPr/>
        </p:nvSpPr>
        <p:spPr bwMode="gray">
          <a:xfrm>
            <a:off x="179512" y="2564904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罐形 7"/>
          <p:cNvSpPr/>
          <p:nvPr/>
        </p:nvSpPr>
        <p:spPr bwMode="gray">
          <a:xfrm>
            <a:off x="3635896" y="1844824"/>
            <a:ext cx="1368152" cy="72008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罐形 8"/>
          <p:cNvSpPr/>
          <p:nvPr/>
        </p:nvSpPr>
        <p:spPr bwMode="gray">
          <a:xfrm>
            <a:off x="3635896" y="2636912"/>
            <a:ext cx="1368152" cy="79208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罐形 9"/>
          <p:cNvSpPr/>
          <p:nvPr/>
        </p:nvSpPr>
        <p:spPr bwMode="gray">
          <a:xfrm>
            <a:off x="3635896" y="3573016"/>
            <a:ext cx="1368152" cy="72008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48064" y="1916832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48064" y="2852936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beijing</a:t>
            </a: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48064" y="3789040"/>
            <a:ext cx="1440160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chengdu</a:t>
            </a: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线箭头连接符 3"/>
          <p:cNvCxnSpPr>
            <a:stCxn id="6" idx="4"/>
          </p:cNvCxnSpPr>
          <p:nvPr/>
        </p:nvCxnSpPr>
        <p:spPr bwMode="auto">
          <a:xfrm flipV="1">
            <a:off x="1547664" y="2276872"/>
            <a:ext cx="1944216" cy="75608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线箭头连接符 14"/>
          <p:cNvCxnSpPr>
            <a:stCxn id="6" idx="4"/>
          </p:cNvCxnSpPr>
          <p:nvPr/>
        </p:nvCxnSpPr>
        <p:spPr bwMode="auto">
          <a:xfrm>
            <a:off x="1547664" y="3032956"/>
            <a:ext cx="2016224" cy="3600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线箭头连接符 17"/>
          <p:cNvCxnSpPr>
            <a:stCxn id="6" idx="4"/>
          </p:cNvCxnSpPr>
          <p:nvPr/>
        </p:nvCxnSpPr>
        <p:spPr bwMode="auto">
          <a:xfrm>
            <a:off x="1547664" y="3032956"/>
            <a:ext cx="1944216" cy="972108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图片 23" descr="屏幕快照 2015-08-03 21.40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365104"/>
            <a:ext cx="6560483" cy="2016224"/>
          </a:xfrm>
          <a:prstGeom prst="rect">
            <a:avLst/>
          </a:prstGeom>
        </p:spPr>
      </p:pic>
      <p:cxnSp>
        <p:nvCxnSpPr>
          <p:cNvPr id="27" name="直线连接符 26"/>
          <p:cNvCxnSpPr/>
          <p:nvPr/>
        </p:nvCxnSpPr>
        <p:spPr bwMode="auto">
          <a:xfrm>
            <a:off x="683568" y="4365104"/>
            <a:ext cx="655272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直线连接符 29"/>
          <p:cNvCxnSpPr/>
          <p:nvPr/>
        </p:nvCxnSpPr>
        <p:spPr bwMode="auto">
          <a:xfrm>
            <a:off x="683568" y="4365104"/>
            <a:ext cx="0" cy="79208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96" name="直线连接符 4095"/>
          <p:cNvCxnSpPr/>
          <p:nvPr/>
        </p:nvCxnSpPr>
        <p:spPr bwMode="auto">
          <a:xfrm>
            <a:off x="683568" y="5157192"/>
            <a:ext cx="655272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99" name="直线连接符 4098"/>
          <p:cNvCxnSpPr/>
          <p:nvPr/>
        </p:nvCxnSpPr>
        <p:spPr bwMode="auto">
          <a:xfrm>
            <a:off x="7236296" y="4365104"/>
            <a:ext cx="0" cy="79208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667184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分支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管理与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操作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936" y="1052736"/>
            <a:ext cx="849694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分支是存在于仓库的。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由于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仓库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</a:t>
            </a: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“remote”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属性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，导致分支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也存在“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remote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”属性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clone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默认会把远程仓库整个给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clone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下来 ，但只会在本地默认创建一个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master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分支，其他关联分支，需要手工创建。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罐形 5"/>
          <p:cNvSpPr/>
          <p:nvPr/>
        </p:nvSpPr>
        <p:spPr bwMode="gray">
          <a:xfrm>
            <a:off x="683568" y="213285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罐形 7"/>
          <p:cNvSpPr/>
          <p:nvPr/>
        </p:nvSpPr>
        <p:spPr bwMode="gray">
          <a:xfrm>
            <a:off x="4788024" y="2204864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0192" y="2132856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>
            <a:off x="2123728" y="2600908"/>
            <a:ext cx="2592288" cy="3600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图片 23" descr="屏幕快照 2015-08-03 21.40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365104"/>
            <a:ext cx="6560483" cy="2016224"/>
          </a:xfrm>
          <a:prstGeom prst="rect">
            <a:avLst/>
          </a:prstGeom>
        </p:spPr>
      </p:pic>
      <p:cxnSp>
        <p:nvCxnSpPr>
          <p:cNvPr id="27" name="直线连接符 26"/>
          <p:cNvCxnSpPr/>
          <p:nvPr/>
        </p:nvCxnSpPr>
        <p:spPr bwMode="auto">
          <a:xfrm>
            <a:off x="251520" y="4365104"/>
            <a:ext cx="655272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直线连接符 29"/>
          <p:cNvCxnSpPr/>
          <p:nvPr/>
        </p:nvCxnSpPr>
        <p:spPr bwMode="auto">
          <a:xfrm>
            <a:off x="251520" y="4365104"/>
            <a:ext cx="0" cy="136815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96" name="直线连接符 4095"/>
          <p:cNvCxnSpPr/>
          <p:nvPr/>
        </p:nvCxnSpPr>
        <p:spPr bwMode="auto">
          <a:xfrm>
            <a:off x="251520" y="5733256"/>
            <a:ext cx="655272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99" name="直线连接符 4098"/>
          <p:cNvCxnSpPr/>
          <p:nvPr/>
        </p:nvCxnSpPr>
        <p:spPr bwMode="auto">
          <a:xfrm>
            <a:off x="6804248" y="4365104"/>
            <a:ext cx="0" cy="136815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直线箭头连接符 15"/>
          <p:cNvCxnSpPr/>
          <p:nvPr/>
        </p:nvCxnSpPr>
        <p:spPr bwMode="auto">
          <a:xfrm>
            <a:off x="4932040" y="3356992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6660232" y="2852936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线箭头连接符 25"/>
          <p:cNvCxnSpPr/>
          <p:nvPr/>
        </p:nvCxnSpPr>
        <p:spPr bwMode="auto">
          <a:xfrm>
            <a:off x="539552" y="3365376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2051720" y="2852936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线箭头连接符 28"/>
          <p:cNvCxnSpPr/>
          <p:nvPr/>
        </p:nvCxnSpPr>
        <p:spPr bwMode="auto">
          <a:xfrm>
            <a:off x="755576" y="4077072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2195736" y="3717032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线连接符 18"/>
          <p:cNvCxnSpPr/>
          <p:nvPr/>
        </p:nvCxnSpPr>
        <p:spPr bwMode="auto">
          <a:xfrm>
            <a:off x="755576" y="3356992"/>
            <a:ext cx="0" cy="720080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11" name="上弧形箭头 4110"/>
          <p:cNvSpPr/>
          <p:nvPr/>
        </p:nvSpPr>
        <p:spPr bwMode="gray">
          <a:xfrm>
            <a:off x="1835696" y="3356992"/>
            <a:ext cx="4032448" cy="360040"/>
          </a:xfrm>
          <a:prstGeom prst="curvedUpArrow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373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34" name="矩形 33"/>
          <p:cNvSpPr/>
          <p:nvPr/>
        </p:nvSpPr>
        <p:spPr>
          <a:xfrm>
            <a:off x="467544" y="980728"/>
            <a:ext cx="8301037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基本介绍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中文件的状态说明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环境安装与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基本操作与命令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创建本地克隆库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本地文件的修改与提交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分支管理与操作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本地库与远端服务器的数据同步与提交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标签管理与操作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5445224"/>
            <a:ext cx="8301037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环境下基本工作流练习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92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分支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管理与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操作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创建分支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branch &lt;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branchname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创建本地分支，起点是当前的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HEAD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branch &lt;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branchname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 [&lt;start-point&gt;]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”：以某个起点（一般为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）创建分支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TW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branch </a:t>
            </a: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--track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&lt;remote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branchname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”：建立一个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tracking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远端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 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 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方便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push/</a:t>
            </a: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pull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直接应用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。（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远端已有该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lang="en-US" altLang="zh-TW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TW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push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branchname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：将本地“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branchname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”的分支推送到远端，和别人共享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checkout -b &lt;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new_branch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 [&lt;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start_point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&gt;]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”：创建分支并同时检出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TW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checkout</a:t>
            </a: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--track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remote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branchname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 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”：建立一个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tracking 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远端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 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 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并自动检出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6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分支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管理与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操作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checkout </a:t>
            </a: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branch_name</a:t>
            </a:r>
            <a:r>
              <a:rPr lang="zh-CN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”：切换工作分支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–d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branch_name</a:t>
            </a:r>
            <a:r>
              <a:rPr lang="zh-CN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如果分支不再需要了，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可以删除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branch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”：列出分支清单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-v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”：查看各个分支最后一次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信息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--merged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”：查看合并记录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9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分支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管理与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操作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分支合并（如把</a:t>
            </a: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hotfix_123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分支的改动合并到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分支）：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checkout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：切换到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merge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hotfix_123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，如果有冲突需要手工解决，如下：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status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：查看是否有冲突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手工处理冲突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add/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：提交更新结果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60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TW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fetch &lt;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远程主机名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 &lt;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分支名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&gt;”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：到远程仓库中拉取所有你本地仓库中还没有的数据。运行完成后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你就可以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在本地访问该远程仓库中的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所有分支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将其中某个分支合并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到本地分支，如：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fetch origin master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：只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取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回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主机的</a:t>
            </a: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master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的更新到本地的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origin/master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TW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fetch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远程主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机的更新，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全部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取回本地（本地的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origin/&lt;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分支名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罐形 19"/>
          <p:cNvSpPr/>
          <p:nvPr/>
        </p:nvSpPr>
        <p:spPr bwMode="gray">
          <a:xfrm>
            <a:off x="1259632" y="4005064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罐形 20"/>
          <p:cNvSpPr/>
          <p:nvPr/>
        </p:nvSpPr>
        <p:spPr bwMode="gray">
          <a:xfrm>
            <a:off x="5364088" y="4077072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76256" y="4005064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5508104" y="5229200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7236296" y="472514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线箭头连接符 31"/>
          <p:cNvCxnSpPr/>
          <p:nvPr/>
        </p:nvCxnSpPr>
        <p:spPr bwMode="auto">
          <a:xfrm>
            <a:off x="1115616" y="5237584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627784" y="4725144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 bwMode="auto">
          <a:xfrm>
            <a:off x="1331640" y="6237312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2771800" y="5877272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线连接符 35"/>
          <p:cNvCxnSpPr/>
          <p:nvPr/>
        </p:nvCxnSpPr>
        <p:spPr bwMode="auto">
          <a:xfrm>
            <a:off x="1331640" y="5229200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" name="左弧形箭头 12"/>
          <p:cNvSpPr/>
          <p:nvPr/>
        </p:nvSpPr>
        <p:spPr bwMode="gray">
          <a:xfrm rot="5400000">
            <a:off x="3959932" y="3897052"/>
            <a:ext cx="720080" cy="3672408"/>
          </a:xfrm>
          <a:prstGeom prst="curvedLeftArrow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67944" y="5589240"/>
            <a:ext cx="792088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fetch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gray">
          <a:xfrm>
            <a:off x="6084168" y="5085184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gray">
          <a:xfrm>
            <a:off x="2339752" y="5085184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87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748464" cy="396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TW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pull &lt;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远程主机名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 &lt;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远程分支名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&gt;:&lt;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本地分支名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取回远程主机某个分支的更新，再与本地的指定分支合并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pull origin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next:master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取回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origin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主机的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next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分支，与本地的</a:t>
            </a:r>
            <a:r>
              <a:rPr lang="en-US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master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分支合并</a:t>
            </a:r>
            <a:endParaRPr lang="en-US" altLang="zh-TW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TW" altLang="zh-TW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pull origin next</a:t>
            </a:r>
            <a:r>
              <a:rPr lang="zh-TW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远程分支是与当前分支合并，则冒号后面的部分可以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省略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pull origin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当前分支与远程分支存在追踪关系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，可以省略远程分支名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pull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当前分支只有一个追踪分支，连远程主机名都可以省略。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56176" y="5733256"/>
            <a:ext cx="29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pull</a:t>
            </a:r>
            <a:r>
              <a:rPr lang="zh-TW" altLang="en-US" sz="1800" dirty="0" smtClean="0">
                <a:solidFill>
                  <a:srgbClr val="FF0000"/>
                </a:solidFill>
              </a:rPr>
              <a:t>实质上</a:t>
            </a:r>
            <a:r>
              <a:rPr lang="zh-TW" altLang="en-US" sz="1800" dirty="0">
                <a:solidFill>
                  <a:srgbClr val="FF0000"/>
                </a:solidFill>
              </a:rPr>
              <a:t>，这等同于先做</a:t>
            </a:r>
            <a:r>
              <a:rPr lang="en-US" altLang="zh-TW" sz="1800" dirty="0" err="1">
                <a:solidFill>
                  <a:srgbClr val="FF0000"/>
                </a:solidFill>
              </a:rPr>
              <a:t>git</a:t>
            </a:r>
            <a:r>
              <a:rPr lang="en-US" altLang="zh-TW" sz="1800" dirty="0">
                <a:solidFill>
                  <a:srgbClr val="FF0000"/>
                </a:solidFill>
              </a:rPr>
              <a:t> fetch</a:t>
            </a:r>
            <a:r>
              <a:rPr lang="zh-TW" altLang="en-US" sz="1800" dirty="0">
                <a:solidFill>
                  <a:srgbClr val="FF0000"/>
                </a:solidFill>
              </a:rPr>
              <a:t>，再做</a:t>
            </a:r>
            <a:r>
              <a:rPr lang="en-US" altLang="zh-TW" sz="1800" dirty="0" err="1">
                <a:solidFill>
                  <a:srgbClr val="FF0000"/>
                </a:solidFill>
              </a:rPr>
              <a:t>git</a:t>
            </a:r>
            <a:r>
              <a:rPr lang="en-US" altLang="zh-TW" sz="1800" dirty="0">
                <a:solidFill>
                  <a:srgbClr val="FF0000"/>
                </a:solidFill>
              </a:rPr>
              <a:t> merge</a:t>
            </a:r>
            <a:endParaRPr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罐形 18"/>
          <p:cNvSpPr/>
          <p:nvPr/>
        </p:nvSpPr>
        <p:spPr bwMode="gray">
          <a:xfrm>
            <a:off x="1259632" y="4149080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罐形 19"/>
          <p:cNvSpPr/>
          <p:nvPr/>
        </p:nvSpPr>
        <p:spPr bwMode="gray">
          <a:xfrm>
            <a:off x="5364088" y="4221088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6256" y="4149080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508104" y="5373216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7236296" y="4869160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1115616" y="5381600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2627784" y="4869160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线箭头连接符 31"/>
          <p:cNvCxnSpPr/>
          <p:nvPr/>
        </p:nvCxnSpPr>
        <p:spPr bwMode="auto">
          <a:xfrm>
            <a:off x="1331640" y="6381328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771800" y="602128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线连接符 33"/>
          <p:cNvCxnSpPr/>
          <p:nvPr/>
        </p:nvCxnSpPr>
        <p:spPr bwMode="auto">
          <a:xfrm>
            <a:off x="1331640" y="5373216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左弧形箭头 34"/>
          <p:cNvSpPr/>
          <p:nvPr/>
        </p:nvSpPr>
        <p:spPr bwMode="gray">
          <a:xfrm rot="5400000">
            <a:off x="3959932" y="4041068"/>
            <a:ext cx="720080" cy="3672408"/>
          </a:xfrm>
          <a:prstGeom prst="curvedLeftArrow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67944" y="5733256"/>
            <a:ext cx="792088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fetch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gray">
          <a:xfrm>
            <a:off x="6084168" y="5229200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gray">
          <a:xfrm>
            <a:off x="2339752" y="5229200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弧形箭头 4"/>
          <p:cNvSpPr/>
          <p:nvPr/>
        </p:nvSpPr>
        <p:spPr bwMode="gray">
          <a:xfrm>
            <a:off x="1763688" y="5445224"/>
            <a:ext cx="288032" cy="864096"/>
          </a:xfrm>
          <a:prstGeom prst="curvedRightArrow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63688" y="5589240"/>
            <a:ext cx="93610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merge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gray">
          <a:xfrm>
            <a:off x="2051720" y="6237312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780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push &lt;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远程主机名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 &lt;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本地分支名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&gt;:&lt;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远程分支名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”：将本地仓库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中的数据推送到远程仓库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如：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push origin master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本地分支推送与之存在”追踪关系”的远程分支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通常两者同名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，如果该远程分支不存在，则会被新建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push origin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当前分支与远程分支之间存在追踪关系，则本地分支和远程分支都可以省略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push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分支只有一个追踪分支，那么主机名都可以省略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4248" y="3789040"/>
            <a:ext cx="20882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需满足：</a:t>
            </a:r>
            <a:endParaRPr lang="en-US" altLang="zh-CN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）远端数据库的分支有写权限</a:t>
            </a:r>
            <a:endParaRPr lang="en-US" altLang="zh-CN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）远端数据库分支没有冲突的更新</a:t>
            </a:r>
            <a:endParaRPr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罐形 18"/>
          <p:cNvSpPr/>
          <p:nvPr/>
        </p:nvSpPr>
        <p:spPr bwMode="gray">
          <a:xfrm>
            <a:off x="539552" y="4077072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罐形 19"/>
          <p:cNvSpPr/>
          <p:nvPr/>
        </p:nvSpPr>
        <p:spPr bwMode="gray">
          <a:xfrm>
            <a:off x="3995936" y="4149080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08104" y="4077072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4139952" y="5301208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5868144" y="4797152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395536" y="5309592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1907704" y="4797152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线箭头连接符 31"/>
          <p:cNvCxnSpPr/>
          <p:nvPr/>
        </p:nvCxnSpPr>
        <p:spPr bwMode="auto">
          <a:xfrm>
            <a:off x="611560" y="6309320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051720" y="5949280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线连接符 33"/>
          <p:cNvCxnSpPr/>
          <p:nvPr/>
        </p:nvCxnSpPr>
        <p:spPr bwMode="auto">
          <a:xfrm>
            <a:off x="611560" y="5301208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椭圆 36"/>
          <p:cNvSpPr/>
          <p:nvPr/>
        </p:nvSpPr>
        <p:spPr bwMode="gray">
          <a:xfrm>
            <a:off x="4716016" y="5157192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 bwMode="gray">
          <a:xfrm>
            <a:off x="1331640" y="6165304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曲线连接符 12"/>
          <p:cNvCxnSpPr/>
          <p:nvPr/>
        </p:nvCxnSpPr>
        <p:spPr bwMode="auto">
          <a:xfrm flipV="1">
            <a:off x="1547664" y="5661248"/>
            <a:ext cx="3456384" cy="864096"/>
          </a:xfrm>
          <a:prstGeom prst="curvedConnector3">
            <a:avLst>
              <a:gd name="adj1" fmla="val 10046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文本框 43"/>
          <p:cNvSpPr txBox="1"/>
          <p:nvPr/>
        </p:nvSpPr>
        <p:spPr>
          <a:xfrm>
            <a:off x="3203848" y="5805264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780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2204864"/>
            <a:ext cx="849694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push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前先做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pull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，将任何冲突解决在本地并测试，然后再提交！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25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罐形 18"/>
          <p:cNvSpPr/>
          <p:nvPr/>
        </p:nvSpPr>
        <p:spPr bwMode="gray">
          <a:xfrm>
            <a:off x="539552" y="141277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罐形 19"/>
          <p:cNvSpPr/>
          <p:nvPr/>
        </p:nvSpPr>
        <p:spPr bwMode="gray">
          <a:xfrm>
            <a:off x="5364088" y="1484784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6256" y="1412776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508104" y="2636912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7236296" y="2132856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395536" y="2645296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1907704" y="2132856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线箭头连接符 31"/>
          <p:cNvCxnSpPr/>
          <p:nvPr/>
        </p:nvCxnSpPr>
        <p:spPr bwMode="auto">
          <a:xfrm>
            <a:off x="611560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051720" y="3284984"/>
            <a:ext cx="180020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线连接符 33"/>
          <p:cNvCxnSpPr/>
          <p:nvPr/>
        </p:nvCxnSpPr>
        <p:spPr bwMode="auto">
          <a:xfrm>
            <a:off x="611560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椭圆 40"/>
          <p:cNvSpPr/>
          <p:nvPr/>
        </p:nvSpPr>
        <p:spPr bwMode="gray">
          <a:xfrm>
            <a:off x="1403648" y="5517232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线箭头连接符 21"/>
          <p:cNvCxnSpPr/>
          <p:nvPr/>
        </p:nvCxnSpPr>
        <p:spPr bwMode="auto">
          <a:xfrm>
            <a:off x="5724128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7164288" y="328498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线连接符 27"/>
          <p:cNvCxnSpPr/>
          <p:nvPr/>
        </p:nvCxnSpPr>
        <p:spPr bwMode="auto">
          <a:xfrm>
            <a:off x="5724128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>
            <a:off x="611560" y="4653136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2123728" y="530120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线连接符 30"/>
          <p:cNvCxnSpPr/>
          <p:nvPr/>
        </p:nvCxnSpPr>
        <p:spPr bwMode="auto">
          <a:xfrm>
            <a:off x="611560" y="3645024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线箭头连接符 34"/>
          <p:cNvCxnSpPr/>
          <p:nvPr/>
        </p:nvCxnSpPr>
        <p:spPr bwMode="auto">
          <a:xfrm>
            <a:off x="611560" y="5661248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2051720" y="422108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 bwMode="auto">
          <a:xfrm>
            <a:off x="611560" y="4653136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9" name="椭圆 38"/>
          <p:cNvSpPr/>
          <p:nvPr/>
        </p:nvSpPr>
        <p:spPr bwMode="gray">
          <a:xfrm>
            <a:off x="6444208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gray">
          <a:xfrm>
            <a:off x="6444208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586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罐形 18"/>
          <p:cNvSpPr/>
          <p:nvPr/>
        </p:nvSpPr>
        <p:spPr bwMode="gray">
          <a:xfrm>
            <a:off x="539552" y="141277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罐形 19"/>
          <p:cNvSpPr/>
          <p:nvPr/>
        </p:nvSpPr>
        <p:spPr bwMode="gray">
          <a:xfrm>
            <a:off x="5364088" y="1484784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6256" y="1412776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508104" y="2636912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7236296" y="2132856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395536" y="2645296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1907704" y="2132856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线箭头连接符 31"/>
          <p:cNvCxnSpPr/>
          <p:nvPr/>
        </p:nvCxnSpPr>
        <p:spPr bwMode="auto">
          <a:xfrm>
            <a:off x="611560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051720" y="3284984"/>
            <a:ext cx="180020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线连接符 33"/>
          <p:cNvCxnSpPr/>
          <p:nvPr/>
        </p:nvCxnSpPr>
        <p:spPr bwMode="auto">
          <a:xfrm>
            <a:off x="611560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椭圆 40"/>
          <p:cNvSpPr/>
          <p:nvPr/>
        </p:nvSpPr>
        <p:spPr bwMode="gray">
          <a:xfrm>
            <a:off x="1403648" y="5517232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线箭头连接符 21"/>
          <p:cNvCxnSpPr/>
          <p:nvPr/>
        </p:nvCxnSpPr>
        <p:spPr bwMode="auto">
          <a:xfrm>
            <a:off x="5724128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7164288" y="328498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线连接符 27"/>
          <p:cNvCxnSpPr/>
          <p:nvPr/>
        </p:nvCxnSpPr>
        <p:spPr bwMode="auto">
          <a:xfrm>
            <a:off x="5724128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>
            <a:off x="611560" y="4653136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2123728" y="530120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线连接符 30"/>
          <p:cNvCxnSpPr/>
          <p:nvPr/>
        </p:nvCxnSpPr>
        <p:spPr bwMode="auto">
          <a:xfrm>
            <a:off x="611560" y="3645024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线箭头连接符 34"/>
          <p:cNvCxnSpPr/>
          <p:nvPr/>
        </p:nvCxnSpPr>
        <p:spPr bwMode="auto">
          <a:xfrm>
            <a:off x="611560" y="5661248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2051720" y="422108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 bwMode="auto">
          <a:xfrm>
            <a:off x="611560" y="4653136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9" name="椭圆 38"/>
          <p:cNvSpPr/>
          <p:nvPr/>
        </p:nvSpPr>
        <p:spPr bwMode="gray">
          <a:xfrm>
            <a:off x="6444208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gray">
          <a:xfrm>
            <a:off x="6444208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左箭头 1"/>
          <p:cNvSpPr/>
          <p:nvPr/>
        </p:nvSpPr>
        <p:spPr bwMode="gray">
          <a:xfrm>
            <a:off x="3347864" y="2996952"/>
            <a:ext cx="1872208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 bwMode="gray">
          <a:xfrm>
            <a:off x="1547664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gray">
          <a:xfrm>
            <a:off x="154766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gray">
          <a:xfrm>
            <a:off x="1547664" y="450912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gray">
          <a:xfrm>
            <a:off x="1043608" y="5517232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07904" y="2492896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pull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14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罐形 18"/>
          <p:cNvSpPr/>
          <p:nvPr/>
        </p:nvSpPr>
        <p:spPr bwMode="gray">
          <a:xfrm>
            <a:off x="539552" y="141277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罐形 19"/>
          <p:cNvSpPr/>
          <p:nvPr/>
        </p:nvSpPr>
        <p:spPr bwMode="gray">
          <a:xfrm>
            <a:off x="5364088" y="1484784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6256" y="1412776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508104" y="2636912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7236296" y="2132856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395536" y="2645296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1907704" y="2132856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线箭头连接符 31"/>
          <p:cNvCxnSpPr/>
          <p:nvPr/>
        </p:nvCxnSpPr>
        <p:spPr bwMode="auto">
          <a:xfrm>
            <a:off x="611560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051720" y="3284984"/>
            <a:ext cx="180020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线连接符 33"/>
          <p:cNvCxnSpPr/>
          <p:nvPr/>
        </p:nvCxnSpPr>
        <p:spPr bwMode="auto">
          <a:xfrm>
            <a:off x="611560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椭圆 40"/>
          <p:cNvSpPr/>
          <p:nvPr/>
        </p:nvSpPr>
        <p:spPr bwMode="gray">
          <a:xfrm>
            <a:off x="1403648" y="5517232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线箭头连接符 21"/>
          <p:cNvCxnSpPr/>
          <p:nvPr/>
        </p:nvCxnSpPr>
        <p:spPr bwMode="auto">
          <a:xfrm>
            <a:off x="5724128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7164288" y="328498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线连接符 27"/>
          <p:cNvCxnSpPr/>
          <p:nvPr/>
        </p:nvCxnSpPr>
        <p:spPr bwMode="auto">
          <a:xfrm>
            <a:off x="5724128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>
            <a:off x="611560" y="4653136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2123728" y="530120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线连接符 30"/>
          <p:cNvCxnSpPr/>
          <p:nvPr/>
        </p:nvCxnSpPr>
        <p:spPr bwMode="auto">
          <a:xfrm>
            <a:off x="611560" y="3645024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线箭头连接符 34"/>
          <p:cNvCxnSpPr/>
          <p:nvPr/>
        </p:nvCxnSpPr>
        <p:spPr bwMode="auto">
          <a:xfrm>
            <a:off x="611560" y="5661248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2051720" y="422108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 bwMode="auto">
          <a:xfrm>
            <a:off x="611560" y="4653136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9" name="椭圆 38"/>
          <p:cNvSpPr/>
          <p:nvPr/>
        </p:nvSpPr>
        <p:spPr bwMode="gray">
          <a:xfrm>
            <a:off x="6444208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gray">
          <a:xfrm>
            <a:off x="6444208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 bwMode="gray">
          <a:xfrm>
            <a:off x="1547664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gray">
          <a:xfrm>
            <a:off x="154766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gray">
          <a:xfrm>
            <a:off x="1187624" y="450912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gray">
          <a:xfrm>
            <a:off x="1043608" y="5517232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gray">
          <a:xfrm>
            <a:off x="683568" y="5517232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曲线连接符 6"/>
          <p:cNvCxnSpPr/>
          <p:nvPr/>
        </p:nvCxnSpPr>
        <p:spPr bwMode="auto">
          <a:xfrm rot="16200000" flipH="1">
            <a:off x="1367644" y="4833156"/>
            <a:ext cx="648072" cy="576064"/>
          </a:xfrm>
          <a:prstGeom prst="curvedConnector3">
            <a:avLst>
              <a:gd name="adj1" fmla="val 355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文本框 46"/>
          <p:cNvSpPr txBox="1"/>
          <p:nvPr/>
        </p:nvSpPr>
        <p:spPr>
          <a:xfrm>
            <a:off x="2123728" y="4869160"/>
            <a:ext cx="4968552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checkout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merge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525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5-07-10 17.19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92896"/>
            <a:ext cx="3712740" cy="332968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67544" y="1052736"/>
            <a:ext cx="8301037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是分布式版本控制系统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的代码检出只是最新版本（或特定版本）的快照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的克隆（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clone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）则是把原始的代码仓库完整地镜像下来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，是代码从库的完整备份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几乎所有的操作都可以本地执行，而且速度飞快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4128" y="5805264"/>
            <a:ext cx="345638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分布式版本控制系统（如 </a:t>
            </a:r>
            <a:r>
              <a:rPr kumimoji="1"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zh-CN" altLang="en-US" dirty="0" smtClean="0">
                <a:solidFill>
                  <a:schemeClr val="tx1"/>
                </a:solidFill>
              </a:rPr>
              <a:t>基本介绍 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快照 2015-07-10 17.19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22600"/>
            <a:ext cx="3678854" cy="2726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568" y="5805264"/>
            <a:ext cx="345638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集中式版本控制系统（如 </a:t>
            </a: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75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罐形 18"/>
          <p:cNvSpPr/>
          <p:nvPr/>
        </p:nvSpPr>
        <p:spPr bwMode="gray">
          <a:xfrm>
            <a:off x="539552" y="141277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罐形 19"/>
          <p:cNvSpPr/>
          <p:nvPr/>
        </p:nvSpPr>
        <p:spPr bwMode="gray">
          <a:xfrm>
            <a:off x="5364088" y="1484784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6256" y="1412776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508104" y="2636912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7236296" y="2132856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395536" y="2645296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1907704" y="2132856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线箭头连接符 31"/>
          <p:cNvCxnSpPr/>
          <p:nvPr/>
        </p:nvCxnSpPr>
        <p:spPr bwMode="auto">
          <a:xfrm>
            <a:off x="611560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051720" y="3284984"/>
            <a:ext cx="180020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线连接符 33"/>
          <p:cNvCxnSpPr/>
          <p:nvPr/>
        </p:nvCxnSpPr>
        <p:spPr bwMode="auto">
          <a:xfrm>
            <a:off x="611560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椭圆 40"/>
          <p:cNvSpPr/>
          <p:nvPr/>
        </p:nvSpPr>
        <p:spPr bwMode="gray">
          <a:xfrm>
            <a:off x="1403648" y="5517232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线箭头连接符 21"/>
          <p:cNvCxnSpPr/>
          <p:nvPr/>
        </p:nvCxnSpPr>
        <p:spPr bwMode="auto">
          <a:xfrm>
            <a:off x="5724128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7164288" y="328498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线连接符 27"/>
          <p:cNvCxnSpPr/>
          <p:nvPr/>
        </p:nvCxnSpPr>
        <p:spPr bwMode="auto">
          <a:xfrm>
            <a:off x="5724128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>
            <a:off x="611560" y="4653136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2123728" y="530120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线连接符 30"/>
          <p:cNvCxnSpPr/>
          <p:nvPr/>
        </p:nvCxnSpPr>
        <p:spPr bwMode="auto">
          <a:xfrm>
            <a:off x="611560" y="3645024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线箭头连接符 34"/>
          <p:cNvCxnSpPr/>
          <p:nvPr/>
        </p:nvCxnSpPr>
        <p:spPr bwMode="auto">
          <a:xfrm>
            <a:off x="611560" y="5661248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2051720" y="422108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 bwMode="auto">
          <a:xfrm>
            <a:off x="611560" y="4653136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椭圆 39"/>
          <p:cNvSpPr/>
          <p:nvPr/>
        </p:nvSpPr>
        <p:spPr bwMode="gray">
          <a:xfrm>
            <a:off x="6444208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 bwMode="gray">
          <a:xfrm>
            <a:off x="1547664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gray">
          <a:xfrm>
            <a:off x="154766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gray">
          <a:xfrm>
            <a:off x="1187624" y="450912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gray">
          <a:xfrm>
            <a:off x="1043608" y="5517232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gray">
          <a:xfrm>
            <a:off x="683568" y="5517232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曲线连接符 4"/>
          <p:cNvCxnSpPr/>
          <p:nvPr/>
        </p:nvCxnSpPr>
        <p:spPr bwMode="auto">
          <a:xfrm flipV="1">
            <a:off x="2771800" y="4077072"/>
            <a:ext cx="4104456" cy="1872208"/>
          </a:xfrm>
          <a:prstGeom prst="curvedConnector3">
            <a:avLst>
              <a:gd name="adj1" fmla="val 9992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椭圆 47"/>
          <p:cNvSpPr/>
          <p:nvPr/>
        </p:nvSpPr>
        <p:spPr bwMode="gray">
          <a:xfrm>
            <a:off x="6588224" y="3501008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gray">
          <a:xfrm>
            <a:off x="622818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gray">
          <a:xfrm>
            <a:off x="586814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92080" y="5589240"/>
            <a:ext cx="338437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45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罐形 18"/>
          <p:cNvSpPr/>
          <p:nvPr/>
        </p:nvSpPr>
        <p:spPr bwMode="gray">
          <a:xfrm>
            <a:off x="539552" y="141277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罐形 19"/>
          <p:cNvSpPr/>
          <p:nvPr/>
        </p:nvSpPr>
        <p:spPr bwMode="gray">
          <a:xfrm>
            <a:off x="5364088" y="1484784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6256" y="1412776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508104" y="2636912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7236296" y="2132856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395536" y="2645296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1907704" y="2132856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线箭头连接符 31"/>
          <p:cNvCxnSpPr/>
          <p:nvPr/>
        </p:nvCxnSpPr>
        <p:spPr bwMode="auto">
          <a:xfrm>
            <a:off x="611560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051720" y="3284984"/>
            <a:ext cx="180020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线连接符 33"/>
          <p:cNvCxnSpPr/>
          <p:nvPr/>
        </p:nvCxnSpPr>
        <p:spPr bwMode="auto">
          <a:xfrm>
            <a:off x="611560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椭圆 40"/>
          <p:cNvSpPr/>
          <p:nvPr/>
        </p:nvSpPr>
        <p:spPr bwMode="gray">
          <a:xfrm>
            <a:off x="1403648" y="5517232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线箭头连接符 21"/>
          <p:cNvCxnSpPr/>
          <p:nvPr/>
        </p:nvCxnSpPr>
        <p:spPr bwMode="auto">
          <a:xfrm>
            <a:off x="5724128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7164288" y="328498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线连接符 27"/>
          <p:cNvCxnSpPr/>
          <p:nvPr/>
        </p:nvCxnSpPr>
        <p:spPr bwMode="auto">
          <a:xfrm>
            <a:off x="5724128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>
            <a:off x="611560" y="4653136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2123728" y="530120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线连接符 30"/>
          <p:cNvCxnSpPr/>
          <p:nvPr/>
        </p:nvCxnSpPr>
        <p:spPr bwMode="auto">
          <a:xfrm>
            <a:off x="611560" y="3645024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线箭头连接符 34"/>
          <p:cNvCxnSpPr/>
          <p:nvPr/>
        </p:nvCxnSpPr>
        <p:spPr bwMode="auto">
          <a:xfrm>
            <a:off x="611560" y="5661248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2051720" y="422108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 bwMode="auto">
          <a:xfrm>
            <a:off x="611560" y="4653136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椭圆 39"/>
          <p:cNvSpPr/>
          <p:nvPr/>
        </p:nvSpPr>
        <p:spPr bwMode="gray">
          <a:xfrm>
            <a:off x="6444208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 bwMode="gray">
          <a:xfrm>
            <a:off x="1547664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gray">
          <a:xfrm>
            <a:off x="154766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gray">
          <a:xfrm>
            <a:off x="1043608" y="5517232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gray">
          <a:xfrm>
            <a:off x="683568" y="5517232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椭圆 47"/>
          <p:cNvSpPr/>
          <p:nvPr/>
        </p:nvSpPr>
        <p:spPr bwMode="gray">
          <a:xfrm>
            <a:off x="6588224" y="3501008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gray">
          <a:xfrm>
            <a:off x="622818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gray">
          <a:xfrm>
            <a:off x="586814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曲线连接符 5"/>
          <p:cNvCxnSpPr/>
          <p:nvPr/>
        </p:nvCxnSpPr>
        <p:spPr bwMode="auto">
          <a:xfrm rot="5400000" flipH="1" flipV="1">
            <a:off x="1691680" y="4941168"/>
            <a:ext cx="648072" cy="504056"/>
          </a:xfrm>
          <a:prstGeom prst="curvedConnector3">
            <a:avLst>
              <a:gd name="adj1" fmla="val 355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文本框 52"/>
          <p:cNvSpPr txBox="1"/>
          <p:nvPr/>
        </p:nvSpPr>
        <p:spPr>
          <a:xfrm>
            <a:off x="2411760" y="4869160"/>
            <a:ext cx="5328592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checkout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merge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 bwMode="gray">
          <a:xfrm>
            <a:off x="1475656" y="4509120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椭圆 54"/>
          <p:cNvSpPr/>
          <p:nvPr/>
        </p:nvSpPr>
        <p:spPr bwMode="gray">
          <a:xfrm>
            <a:off x="1115616" y="450912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椭圆 55"/>
          <p:cNvSpPr/>
          <p:nvPr/>
        </p:nvSpPr>
        <p:spPr bwMode="gray">
          <a:xfrm>
            <a:off x="755576" y="450912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641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与远端服务器的数据同步与提交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罐形 18"/>
          <p:cNvSpPr/>
          <p:nvPr/>
        </p:nvSpPr>
        <p:spPr bwMode="gray">
          <a:xfrm>
            <a:off x="539552" y="141277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罐形 19"/>
          <p:cNvSpPr/>
          <p:nvPr/>
        </p:nvSpPr>
        <p:spPr bwMode="gray">
          <a:xfrm>
            <a:off x="5364088" y="1484784"/>
            <a:ext cx="1368152" cy="86409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6256" y="1412776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508104" y="2636912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7236296" y="2132856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395536" y="2645296"/>
            <a:ext cx="180020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1907704" y="2132856"/>
            <a:ext cx="201622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线箭头连接符 31"/>
          <p:cNvCxnSpPr/>
          <p:nvPr/>
        </p:nvCxnSpPr>
        <p:spPr bwMode="auto">
          <a:xfrm>
            <a:off x="611560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051720" y="3284984"/>
            <a:ext cx="180020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origin/develop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线连接符 33"/>
          <p:cNvCxnSpPr/>
          <p:nvPr/>
        </p:nvCxnSpPr>
        <p:spPr bwMode="auto">
          <a:xfrm>
            <a:off x="611560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椭圆 40"/>
          <p:cNvSpPr/>
          <p:nvPr/>
        </p:nvSpPr>
        <p:spPr bwMode="gray">
          <a:xfrm>
            <a:off x="1403648" y="5517232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线箭头连接符 21"/>
          <p:cNvCxnSpPr/>
          <p:nvPr/>
        </p:nvCxnSpPr>
        <p:spPr bwMode="auto">
          <a:xfrm>
            <a:off x="5724128" y="3645024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7164288" y="328498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线连接符 27"/>
          <p:cNvCxnSpPr/>
          <p:nvPr/>
        </p:nvCxnSpPr>
        <p:spPr bwMode="auto">
          <a:xfrm>
            <a:off x="5724128" y="2636912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>
            <a:off x="611560" y="4653136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2123728" y="530120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线连接符 30"/>
          <p:cNvCxnSpPr/>
          <p:nvPr/>
        </p:nvCxnSpPr>
        <p:spPr bwMode="auto">
          <a:xfrm>
            <a:off x="611560" y="3645024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线箭头连接符 34"/>
          <p:cNvCxnSpPr/>
          <p:nvPr/>
        </p:nvCxnSpPr>
        <p:spPr bwMode="auto">
          <a:xfrm>
            <a:off x="611560" y="5661248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2051720" y="4221088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 bwMode="auto">
          <a:xfrm>
            <a:off x="611560" y="4653136"/>
            <a:ext cx="0" cy="100811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2" name="椭圆 41"/>
          <p:cNvSpPr/>
          <p:nvPr/>
        </p:nvSpPr>
        <p:spPr bwMode="gray">
          <a:xfrm>
            <a:off x="1547664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gray">
          <a:xfrm>
            <a:off x="154766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gray">
          <a:xfrm>
            <a:off x="1043608" y="5517232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gray">
          <a:xfrm>
            <a:off x="683568" y="5517232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椭圆 47"/>
          <p:cNvSpPr/>
          <p:nvPr/>
        </p:nvSpPr>
        <p:spPr bwMode="gray">
          <a:xfrm>
            <a:off x="6588224" y="3501008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gray">
          <a:xfrm>
            <a:off x="622818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gray">
          <a:xfrm>
            <a:off x="5868144" y="350100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曲线连接符 5"/>
          <p:cNvCxnSpPr/>
          <p:nvPr/>
        </p:nvCxnSpPr>
        <p:spPr bwMode="auto">
          <a:xfrm flipV="1">
            <a:off x="2627784" y="2924944"/>
            <a:ext cx="4032448" cy="1872208"/>
          </a:xfrm>
          <a:prstGeom prst="curvedConnector3">
            <a:avLst>
              <a:gd name="adj1" fmla="val 995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文本框 52"/>
          <p:cNvSpPr txBox="1"/>
          <p:nvPr/>
        </p:nvSpPr>
        <p:spPr>
          <a:xfrm>
            <a:off x="4499992" y="4581128"/>
            <a:ext cx="2880320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 bwMode="gray">
          <a:xfrm>
            <a:off x="1475656" y="4509120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椭圆 54"/>
          <p:cNvSpPr/>
          <p:nvPr/>
        </p:nvSpPr>
        <p:spPr bwMode="gray">
          <a:xfrm>
            <a:off x="1115616" y="450912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椭圆 55"/>
          <p:cNvSpPr/>
          <p:nvPr/>
        </p:nvSpPr>
        <p:spPr bwMode="gray">
          <a:xfrm>
            <a:off x="755576" y="450912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gray">
          <a:xfrm>
            <a:off x="6660232" y="2492896"/>
            <a:ext cx="288032" cy="288032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gray">
          <a:xfrm>
            <a:off x="6300192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 bwMode="gray">
          <a:xfrm>
            <a:off x="5940152" y="249289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4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基本操作与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标签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管理与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操作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052736"/>
            <a:ext cx="8496944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如同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等其他系统一样，使用标签来标注发布版本或者里程碑的开发节点。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中，标签的操作很简单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，是个指向特定提交对象的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引用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</a:t>
            </a:r>
            <a:r>
              <a:rPr lang="zh-TW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查看库中的标签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tagname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-m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“comments”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新建标签，并标注说明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show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tagname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”：展示标签的详细信息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push origin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tagname</a:t>
            </a:r>
            <a:r>
              <a:rPr lang="zh-CN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：默认情况下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push 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并不会把标签传送到远端服务器上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只有通过显式命令才能分享标签到远端仓库 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07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 smtClean="0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环境基本工作流练习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 –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建立本地环境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96752"/>
            <a:ext cx="396044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Sandbox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测试库：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http://10.77.144.103:11000/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scm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sandbox.git</a:t>
            </a: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gray">
          <a:xfrm>
            <a:off x="4499992" y="1124744"/>
            <a:ext cx="4392488" cy="3240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罐形 5"/>
          <p:cNvSpPr/>
          <p:nvPr/>
        </p:nvSpPr>
        <p:spPr bwMode="gray">
          <a:xfrm>
            <a:off x="4810224" y="1340768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罐形 7"/>
          <p:cNvSpPr/>
          <p:nvPr/>
        </p:nvSpPr>
        <p:spPr bwMode="gray">
          <a:xfrm>
            <a:off x="7308304" y="1340768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线箭头连接符 8"/>
          <p:cNvCxnSpPr>
            <a:stCxn id="8" idx="2"/>
          </p:cNvCxnSpPr>
          <p:nvPr/>
        </p:nvCxnSpPr>
        <p:spPr bwMode="auto">
          <a:xfrm flipH="1">
            <a:off x="6191672" y="1808820"/>
            <a:ext cx="1116632" cy="3600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6300192" y="1412776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clone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线箭头连接符 3"/>
          <p:cNvCxnSpPr/>
          <p:nvPr/>
        </p:nvCxnSpPr>
        <p:spPr bwMode="auto">
          <a:xfrm>
            <a:off x="7380312" y="2492896"/>
            <a:ext cx="1368152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线连接符 11"/>
          <p:cNvCxnSpPr/>
          <p:nvPr/>
        </p:nvCxnSpPr>
        <p:spPr bwMode="auto">
          <a:xfrm>
            <a:off x="7524328" y="2492896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直线箭头连接符 13"/>
          <p:cNvCxnSpPr/>
          <p:nvPr/>
        </p:nvCxnSpPr>
        <p:spPr bwMode="auto">
          <a:xfrm>
            <a:off x="7524328" y="3140968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7956376" y="2276872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12360" y="2996952"/>
            <a:ext cx="108012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线箭头连接符 17"/>
          <p:cNvCxnSpPr/>
          <p:nvPr/>
        </p:nvCxnSpPr>
        <p:spPr bwMode="auto">
          <a:xfrm>
            <a:off x="4716016" y="2492896"/>
            <a:ext cx="1368152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线连接符 18"/>
          <p:cNvCxnSpPr/>
          <p:nvPr/>
        </p:nvCxnSpPr>
        <p:spPr bwMode="auto">
          <a:xfrm>
            <a:off x="4860032" y="2492896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直线箭头连接符 19"/>
          <p:cNvCxnSpPr/>
          <p:nvPr/>
        </p:nvCxnSpPr>
        <p:spPr bwMode="auto">
          <a:xfrm>
            <a:off x="4860032" y="3140968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292080" y="2276872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48064" y="2996952"/>
            <a:ext cx="108012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连接符 22"/>
          <p:cNvCxnSpPr/>
          <p:nvPr/>
        </p:nvCxnSpPr>
        <p:spPr bwMode="auto">
          <a:xfrm>
            <a:off x="4860032" y="3140968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直线箭头连接符 23"/>
          <p:cNvCxnSpPr/>
          <p:nvPr/>
        </p:nvCxnSpPr>
        <p:spPr bwMode="auto">
          <a:xfrm>
            <a:off x="4860032" y="3789040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5148064" y="364502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dev1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线箭头连接符 25"/>
          <p:cNvCxnSpPr/>
          <p:nvPr/>
        </p:nvCxnSpPr>
        <p:spPr bwMode="auto">
          <a:xfrm>
            <a:off x="7524328" y="3789040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7812360" y="364502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dev1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线连接符 27"/>
          <p:cNvCxnSpPr/>
          <p:nvPr/>
        </p:nvCxnSpPr>
        <p:spPr bwMode="auto">
          <a:xfrm>
            <a:off x="7524328" y="3140968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395536" y="2780928"/>
            <a:ext cx="396044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登陆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hlinkClick r:id="rId3"/>
              </a:rPr>
              <a:t>http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hlinkClick r:id="rId3"/>
              </a:rPr>
              <a:t>://10.77.144.103:11000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hlinkClick r:id="rId3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注册账号（使用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账号和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wanda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信箱）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安装本地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工具并配置账号等信息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克隆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sandbox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库到本地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建立本地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分支并与远端的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分支关联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建立个人分支，分支名为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账号 （可以将个人分支推送到服务器端）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endParaRPr lang="zh-TW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24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 smtClean="0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环境基本工作流练习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开发并集成测试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96752"/>
            <a:ext cx="3960440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gray">
          <a:xfrm>
            <a:off x="4499992" y="1124744"/>
            <a:ext cx="4392488" cy="396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罐形 5"/>
          <p:cNvSpPr/>
          <p:nvPr/>
        </p:nvSpPr>
        <p:spPr bwMode="gray">
          <a:xfrm>
            <a:off x="4810224" y="1340768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罐形 7"/>
          <p:cNvSpPr/>
          <p:nvPr/>
        </p:nvSpPr>
        <p:spPr bwMode="gray">
          <a:xfrm>
            <a:off x="7308304" y="1340768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线箭头连接符 8"/>
          <p:cNvCxnSpPr>
            <a:stCxn id="8" idx="2"/>
          </p:cNvCxnSpPr>
          <p:nvPr/>
        </p:nvCxnSpPr>
        <p:spPr bwMode="auto">
          <a:xfrm flipH="1">
            <a:off x="6191672" y="1808820"/>
            <a:ext cx="1116632" cy="3600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6300192" y="1412776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clone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线箭头连接符 3"/>
          <p:cNvCxnSpPr/>
          <p:nvPr/>
        </p:nvCxnSpPr>
        <p:spPr bwMode="auto">
          <a:xfrm>
            <a:off x="7380312" y="2492896"/>
            <a:ext cx="1368152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线连接符 11"/>
          <p:cNvCxnSpPr/>
          <p:nvPr/>
        </p:nvCxnSpPr>
        <p:spPr bwMode="auto">
          <a:xfrm>
            <a:off x="7524328" y="2492896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直线箭头连接符 13"/>
          <p:cNvCxnSpPr/>
          <p:nvPr/>
        </p:nvCxnSpPr>
        <p:spPr bwMode="auto">
          <a:xfrm>
            <a:off x="7524328" y="3140968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7956376" y="2276872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12360" y="2996952"/>
            <a:ext cx="108012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线箭头连接符 17"/>
          <p:cNvCxnSpPr/>
          <p:nvPr/>
        </p:nvCxnSpPr>
        <p:spPr bwMode="auto">
          <a:xfrm>
            <a:off x="4716016" y="2492896"/>
            <a:ext cx="1368152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线连接符 18"/>
          <p:cNvCxnSpPr/>
          <p:nvPr/>
        </p:nvCxnSpPr>
        <p:spPr bwMode="auto">
          <a:xfrm>
            <a:off x="4860032" y="2492896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直线箭头连接符 19"/>
          <p:cNvCxnSpPr/>
          <p:nvPr/>
        </p:nvCxnSpPr>
        <p:spPr bwMode="auto">
          <a:xfrm>
            <a:off x="4860032" y="3140968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292080" y="2276872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48064" y="2996952"/>
            <a:ext cx="108012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连接符 22"/>
          <p:cNvCxnSpPr/>
          <p:nvPr/>
        </p:nvCxnSpPr>
        <p:spPr bwMode="auto">
          <a:xfrm>
            <a:off x="4860032" y="3140968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直线箭头连接符 23"/>
          <p:cNvCxnSpPr/>
          <p:nvPr/>
        </p:nvCxnSpPr>
        <p:spPr bwMode="auto">
          <a:xfrm>
            <a:off x="4860032" y="3789040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5148064" y="364502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dev1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线箭头连接符 25"/>
          <p:cNvCxnSpPr/>
          <p:nvPr/>
        </p:nvCxnSpPr>
        <p:spPr bwMode="auto">
          <a:xfrm>
            <a:off x="7524328" y="3789040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7812360" y="364502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dev1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线连接符 27"/>
          <p:cNvCxnSpPr/>
          <p:nvPr/>
        </p:nvCxnSpPr>
        <p:spPr bwMode="auto">
          <a:xfrm>
            <a:off x="7524328" y="3140968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曲线连接符 28"/>
          <p:cNvCxnSpPr/>
          <p:nvPr/>
        </p:nvCxnSpPr>
        <p:spPr bwMode="auto">
          <a:xfrm rot="5400000" flipH="1" flipV="1">
            <a:off x="4932040" y="4149080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29"/>
          <p:cNvCxnSpPr/>
          <p:nvPr/>
        </p:nvCxnSpPr>
        <p:spPr bwMode="auto">
          <a:xfrm rot="5400000" flipH="1" flipV="1">
            <a:off x="5220072" y="4149080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曲线连接符 30"/>
          <p:cNvCxnSpPr/>
          <p:nvPr/>
        </p:nvCxnSpPr>
        <p:spPr bwMode="auto">
          <a:xfrm rot="5400000" flipH="1" flipV="1">
            <a:off x="5508104" y="4149080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椭圆 1"/>
          <p:cNvSpPr/>
          <p:nvPr/>
        </p:nvSpPr>
        <p:spPr bwMode="gray">
          <a:xfrm>
            <a:off x="5436096" y="3645024"/>
            <a:ext cx="216024" cy="216024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gray">
          <a:xfrm>
            <a:off x="8100392" y="3645024"/>
            <a:ext cx="216024" cy="216024"/>
          </a:xfrm>
          <a:prstGeom prst="ellipse">
            <a:avLst/>
          </a:prstGeom>
          <a:solidFill>
            <a:srgbClr val="5AA0BE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gray">
          <a:xfrm>
            <a:off x="5724128" y="2996952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曲线连接符 37"/>
          <p:cNvCxnSpPr/>
          <p:nvPr/>
        </p:nvCxnSpPr>
        <p:spPr bwMode="auto">
          <a:xfrm rot="5400000" flipH="1" flipV="1">
            <a:off x="5580112" y="3356992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曲线连接符 46"/>
          <p:cNvCxnSpPr>
            <a:stCxn id="25" idx="2"/>
            <a:endCxn id="27" idx="2"/>
          </p:cNvCxnSpPr>
          <p:nvPr/>
        </p:nvCxnSpPr>
        <p:spPr bwMode="auto">
          <a:xfrm rot="16200000" flipH="1">
            <a:off x="7128284" y="2744924"/>
            <a:ext cx="12700" cy="2664296"/>
          </a:xfrm>
          <a:prstGeom prst="curvedConnector3">
            <a:avLst>
              <a:gd name="adj1" fmla="val 6200000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椭圆 49"/>
          <p:cNvSpPr/>
          <p:nvPr/>
        </p:nvSpPr>
        <p:spPr bwMode="gray">
          <a:xfrm>
            <a:off x="8532440" y="2996952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曲线连接符 50"/>
          <p:cNvCxnSpPr/>
          <p:nvPr/>
        </p:nvCxnSpPr>
        <p:spPr bwMode="auto">
          <a:xfrm rot="16200000" flipH="1">
            <a:off x="7121934" y="1887179"/>
            <a:ext cx="12700" cy="2664296"/>
          </a:xfrm>
          <a:prstGeom prst="curvedConnector3">
            <a:avLst>
              <a:gd name="adj1" fmla="val 3266669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>
          <a:xfrm>
            <a:off x="395536" y="1196752"/>
            <a:ext cx="3960440" cy="446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切换到个人分支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查看当前分支，查看当前文件状态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拷贝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build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目录为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账号命名的个人目录，以避免冲突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将拷贝的个人目录提交到数据库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在个人目录中进行文件的增删改以及重命名等操作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将改动提交到服务器端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将改动合并到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分支并提交到服务器端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37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8313"/>
            <a:ext cx="8213725" cy="368300"/>
          </a:xfrm>
        </p:spPr>
        <p:txBody>
          <a:bodyPr/>
          <a:lstStyle/>
          <a:p>
            <a:pPr marL="285750" lvl="1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 smtClean="0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环境基本工作流练习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–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Arial" pitchFamily="34" charset="0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集成到主干并上线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96752"/>
            <a:ext cx="3960440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develop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分支的改动合并到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master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分支并提交到服务器端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master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分支进行打标签操作并提交标签到服务器端，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tag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名为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ctx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&gt;_&lt;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yyyymmdd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</a:p>
        </p:txBody>
      </p:sp>
      <p:sp>
        <p:nvSpPr>
          <p:cNvPr id="5" name="矩形 4"/>
          <p:cNvSpPr/>
          <p:nvPr/>
        </p:nvSpPr>
        <p:spPr bwMode="gray">
          <a:xfrm>
            <a:off x="4499992" y="1124744"/>
            <a:ext cx="4392488" cy="396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罐形 5"/>
          <p:cNvSpPr/>
          <p:nvPr/>
        </p:nvSpPr>
        <p:spPr bwMode="gray">
          <a:xfrm>
            <a:off x="4810224" y="1340768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罐形 7"/>
          <p:cNvSpPr/>
          <p:nvPr/>
        </p:nvSpPr>
        <p:spPr bwMode="gray">
          <a:xfrm>
            <a:off x="7308304" y="1340768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线箭头连接符 8"/>
          <p:cNvCxnSpPr>
            <a:stCxn id="8" idx="2"/>
          </p:cNvCxnSpPr>
          <p:nvPr/>
        </p:nvCxnSpPr>
        <p:spPr bwMode="auto">
          <a:xfrm flipH="1">
            <a:off x="6191672" y="1808820"/>
            <a:ext cx="1116632" cy="3600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6300192" y="1412776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clone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线箭头连接符 3"/>
          <p:cNvCxnSpPr/>
          <p:nvPr/>
        </p:nvCxnSpPr>
        <p:spPr bwMode="auto">
          <a:xfrm>
            <a:off x="7380312" y="2492896"/>
            <a:ext cx="1368152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线连接符 11"/>
          <p:cNvCxnSpPr/>
          <p:nvPr/>
        </p:nvCxnSpPr>
        <p:spPr bwMode="auto">
          <a:xfrm>
            <a:off x="7524328" y="2492896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直线箭头连接符 13"/>
          <p:cNvCxnSpPr/>
          <p:nvPr/>
        </p:nvCxnSpPr>
        <p:spPr bwMode="auto">
          <a:xfrm>
            <a:off x="7524328" y="3140968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7956376" y="2276872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12360" y="2996952"/>
            <a:ext cx="108012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线箭头连接符 17"/>
          <p:cNvCxnSpPr/>
          <p:nvPr/>
        </p:nvCxnSpPr>
        <p:spPr bwMode="auto">
          <a:xfrm>
            <a:off x="4716016" y="2492896"/>
            <a:ext cx="1368152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线连接符 18"/>
          <p:cNvCxnSpPr/>
          <p:nvPr/>
        </p:nvCxnSpPr>
        <p:spPr bwMode="auto">
          <a:xfrm>
            <a:off x="4860032" y="2492896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直线箭头连接符 19"/>
          <p:cNvCxnSpPr/>
          <p:nvPr/>
        </p:nvCxnSpPr>
        <p:spPr bwMode="auto">
          <a:xfrm>
            <a:off x="4860032" y="3140968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292080" y="2276872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48064" y="2996952"/>
            <a:ext cx="108012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develop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线连接符 22"/>
          <p:cNvCxnSpPr/>
          <p:nvPr/>
        </p:nvCxnSpPr>
        <p:spPr bwMode="auto">
          <a:xfrm>
            <a:off x="4860032" y="3140968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直线箭头连接符 23"/>
          <p:cNvCxnSpPr/>
          <p:nvPr/>
        </p:nvCxnSpPr>
        <p:spPr bwMode="auto">
          <a:xfrm>
            <a:off x="4860032" y="3789040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5148064" y="364502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dev1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线箭头连接符 25"/>
          <p:cNvCxnSpPr/>
          <p:nvPr/>
        </p:nvCxnSpPr>
        <p:spPr bwMode="auto">
          <a:xfrm>
            <a:off x="7524328" y="3789040"/>
            <a:ext cx="1152128" cy="0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7812360" y="3645024"/>
            <a:ext cx="129614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dev1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线连接符 27"/>
          <p:cNvCxnSpPr/>
          <p:nvPr/>
        </p:nvCxnSpPr>
        <p:spPr bwMode="auto">
          <a:xfrm>
            <a:off x="7524328" y="3140968"/>
            <a:ext cx="0" cy="648072"/>
          </a:xfrm>
          <a:prstGeom prst="line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椭圆 36"/>
          <p:cNvSpPr/>
          <p:nvPr/>
        </p:nvSpPr>
        <p:spPr bwMode="gray">
          <a:xfrm>
            <a:off x="5724128" y="2996952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曲线连接符 37"/>
          <p:cNvCxnSpPr/>
          <p:nvPr/>
        </p:nvCxnSpPr>
        <p:spPr bwMode="auto">
          <a:xfrm rot="5400000" flipH="1" flipV="1">
            <a:off x="5796136" y="2636912"/>
            <a:ext cx="432048" cy="288032"/>
          </a:xfrm>
          <a:prstGeom prst="curvedConnector3">
            <a:avLst>
              <a:gd name="adj1" fmla="val -951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椭圆 49"/>
          <p:cNvSpPr/>
          <p:nvPr/>
        </p:nvSpPr>
        <p:spPr bwMode="gray">
          <a:xfrm>
            <a:off x="8532440" y="2996952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gray">
          <a:xfrm>
            <a:off x="6084168" y="2276872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gray">
          <a:xfrm>
            <a:off x="8388424" y="2276872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曲线连接符 32"/>
          <p:cNvCxnSpPr>
            <a:stCxn id="36" idx="4"/>
            <a:endCxn id="16" idx="2"/>
          </p:cNvCxnSpPr>
          <p:nvPr/>
        </p:nvCxnSpPr>
        <p:spPr bwMode="auto">
          <a:xfrm rot="16200000" flipH="1">
            <a:off x="7200292" y="1484784"/>
            <a:ext cx="216024" cy="2232248"/>
          </a:xfrm>
          <a:prstGeom prst="curvedConnector3">
            <a:avLst>
              <a:gd name="adj1" fmla="val 205822"/>
            </a:avLst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30344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55600" y="6526213"/>
            <a:ext cx="3192463" cy="207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36</a:t>
            </a:fld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780928"/>
            <a:ext cx="5616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128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67544" y="1052736"/>
            <a:ext cx="8568952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en-US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中版本的保存是整体的快照，而不是单个</a:t>
            </a:r>
            <a:r>
              <a:rPr lang="en-US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/某些文件的版本差异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会记录哪些文件做了更新，并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更新了哪些内容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在每次提交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更新时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它会纵览一遍所有文件的指纹信息并对文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件作一快照</a:t>
            </a:r>
            <a:r>
              <a:rPr lang="zh-CN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然后保存一个指向这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次快照的索引。 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通过对文件的内容或目录的结构计算出一个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SHA-1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哈希值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作为指纹字符串。该字串由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40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个十六进制字符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(0-9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及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a-f)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组成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8064" y="5949280"/>
            <a:ext cx="4032448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保存每次更新时的文件快照（如 </a:t>
            </a:r>
            <a:r>
              <a:rPr kumimoji="1"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zh-CN" altLang="en-US" dirty="0" smtClean="0">
                <a:solidFill>
                  <a:schemeClr val="tx1"/>
                </a:solidFill>
              </a:rPr>
              <a:t>基本介绍 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04" y="5877272"/>
            <a:ext cx="4032448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en-US" sz="1800" b="1" dirty="0" smtClean="0">
                <a:latin typeface="微软雅黑" pitchFamily="34" charset="-122"/>
                <a:ea typeface="微软雅黑" pitchFamily="34" charset="-122"/>
              </a:rPr>
              <a:t>记录各个文件的具体差异</a:t>
            </a: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（如 </a:t>
            </a: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kumimoji="1" lang="zh-CN" altLang="en-US" sz="1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快照 2015-07-13 08.31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" y="3861048"/>
            <a:ext cx="4544504" cy="2016224"/>
          </a:xfrm>
          <a:prstGeom prst="rect">
            <a:avLst/>
          </a:prstGeom>
        </p:spPr>
      </p:pic>
      <p:pic>
        <p:nvPicPr>
          <p:cNvPr id="4" name="图片 3" descr="屏幕快照 2015-07-13 08.31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61048"/>
            <a:ext cx="4407185" cy="19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快照 2015-07-13 08.40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908720"/>
            <a:ext cx="5422900" cy="46863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79512" y="1484784"/>
            <a:ext cx="3960440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对于任何一个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内都只有三 种状态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 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已提交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(committed)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：表示该 文件已经被安全地保存在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本地数据库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 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已修改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(modified)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：表示修改了某个文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件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，但还没有提交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保存 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已暂存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(staged)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：表示把已修改的文件放在下次提交时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要保存的清单中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中文件的状态说明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8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23528" y="1052736"/>
            <a:ext cx="849694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Windows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端安装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命令行工具：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msysgit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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  <a:hlinkClick r:id="rId3"/>
              </a:rPr>
              <a:t>http://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  <a:hlinkClick r:id="rId3"/>
              </a:rPr>
              <a:t>msysgit.github.io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Wingdings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GUI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工具：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TortoiseGit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 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  <a:hlinkClick r:id="rId4"/>
              </a:rPr>
              <a:t>http://rj.baidu.com/soft/detail/19969.html?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  <a:hlinkClick r:id="rId4"/>
              </a:rPr>
              <a:t>ald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/>
              </a:rPr>
              <a:t> 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Wingdings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环境安装与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配置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1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2636912"/>
            <a:ext cx="849694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Linux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端安装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2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Yum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安装命令：“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yum install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2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Ubuntu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类系统安装：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apt-get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install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4293096"/>
            <a:ext cx="8496944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Mac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端安装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Xcode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中已经集成了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环境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单独安装命令：“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sudo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port install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-core +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+doc +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bash_completion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+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gitweb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85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23528" y="1052736"/>
            <a:ext cx="8496944" cy="475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使用“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”命令来配置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etc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gitconfig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系统中对所有用户都普遍适用的配置。若使用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 用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--system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选项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读写的就是这个文件 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~/.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gitconfig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用户目录下的配置文件只适用于该用户。若使用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 用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--global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选项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读写的就是这个文件 </a:t>
            </a: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当前项目的 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目录中的配置文件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也就是工作目录中的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):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 里的配置仅仅针对当前项目有效 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TW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 </a:t>
            </a:r>
            <a:r>
              <a:rPr lang="en-US" altLang="zh-TW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Windows </a:t>
            </a:r>
            <a:r>
              <a:rPr lang="zh-TW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系统上</a:t>
            </a:r>
            <a:r>
              <a:rPr lang="en-US" altLang="zh-TW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en-US" altLang="zh-TW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TW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TW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会找寻用户主目录下的 </a:t>
            </a:r>
            <a:r>
              <a:rPr lang="en-US" altLang="zh-TW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en-US" altLang="zh-TW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gitconfig</a:t>
            </a:r>
            <a:r>
              <a:rPr lang="en-US" altLang="zh-TW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TW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文件。主目录即 </a:t>
            </a:r>
            <a:r>
              <a:rPr lang="en-US" altLang="zh-TW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$HOME </a:t>
            </a:r>
            <a:r>
              <a:rPr lang="zh-TW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变量 指定的目录</a:t>
            </a:r>
            <a:r>
              <a:rPr lang="en-US" altLang="zh-TW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TW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一般都是 </a:t>
            </a:r>
            <a:r>
              <a:rPr lang="en-US" altLang="zh-TW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C:\Documents and Settings\$USER</a:t>
            </a:r>
            <a:r>
              <a:rPr lang="zh-TW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 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环境安装与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配置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019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23528" y="1052736"/>
            <a:ext cx="8496944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配置用户信息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$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--global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user.name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”John Doe</a:t>
            </a:r>
            <a:r>
              <a:rPr lang="zh-CN" altLang="en-US" sz="18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endParaRPr lang="en-US" altLang="zh-CN" sz="1800" i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$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--global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user.email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hlinkClick r:id="rId3"/>
              </a:rPr>
              <a:t>johndoe@</a:t>
            </a:r>
            <a:r>
              <a:rPr lang="en-US" altLang="zh-CN" sz="18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hlinkClick r:id="rId3"/>
              </a:rPr>
              <a:t>example.com</a:t>
            </a:r>
            <a:endParaRPr lang="en-US" altLang="zh-CN" sz="1800" i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global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”：所有的项目都会使用该用户信息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endParaRPr lang="zh-TW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>
                <a:solidFill>
                  <a:schemeClr val="tx1"/>
                </a:solidFill>
                <a:cs typeface="Arial" pitchFamily="34" charset="0"/>
              </a:rPr>
              <a:t>环境安装与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配置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924944"/>
            <a:ext cx="8496944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配置工具信息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$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--global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core.editor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emacs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$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--global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merge.tool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vimdiff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endParaRPr lang="zh-TW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4365104"/>
            <a:ext cx="849694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配置信息查看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$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</a:t>
            </a:r>
            <a:r>
              <a:rPr lang="en-US" altLang="zh-CN" sz="18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--list </a:t>
            </a:r>
            <a:endParaRPr lang="en-US" altLang="zh-CN" sz="180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95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23528" y="908720"/>
            <a:ext cx="882047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创建本地项目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库（以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http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协议为例）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clone &lt;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版本库的网址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 &lt;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本地目录名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$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clone 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hlinkClick r:id="rId3"/>
              </a:rPr>
              <a:t>http://10.77.144.103:11000/scm/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hlinkClick r:id="rId3"/>
              </a:rPr>
              <a:t>sandbox.git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buFontTx/>
              <a:buChar char="-"/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$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clone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--help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获取详细帮助信息</a:t>
            </a:r>
            <a:endParaRPr lang="zh-TW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463550"/>
            <a:ext cx="8213725" cy="368300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dirty="0" err="1" smtClean="0">
                <a:solidFill>
                  <a:schemeClr val="tx1"/>
                </a:solidFill>
                <a:cs typeface="Arial" pitchFamily="34" charset="0"/>
              </a:rPr>
              <a:t>Git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基本操作与命令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cs typeface="Arial" pitchFamily="34" charset="0"/>
              </a:rPr>
              <a:t> 创建本地克隆库</a:t>
            </a:r>
            <a:endParaRPr lang="en-US" altLang="zh-CN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0" y="6604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gray">
          <a:xfrm>
            <a:off x="4139952" y="3356992"/>
            <a:ext cx="4392488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罐形 11"/>
          <p:cNvSpPr/>
          <p:nvPr/>
        </p:nvSpPr>
        <p:spPr bwMode="gray">
          <a:xfrm>
            <a:off x="4450184" y="357301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罐形 12"/>
          <p:cNvSpPr/>
          <p:nvPr/>
        </p:nvSpPr>
        <p:spPr bwMode="gray">
          <a:xfrm>
            <a:off x="6948264" y="3573016"/>
            <a:ext cx="1368152" cy="93610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远端</a:t>
            </a:r>
            <a:r>
              <a:rPr kumimoji="1"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线箭头连接符 13"/>
          <p:cNvCxnSpPr>
            <a:stCxn id="13" idx="2"/>
          </p:cNvCxnSpPr>
          <p:nvPr/>
        </p:nvCxnSpPr>
        <p:spPr bwMode="auto">
          <a:xfrm flipH="1">
            <a:off x="5831632" y="4041068"/>
            <a:ext cx="1116632" cy="36004"/>
          </a:xfrm>
          <a:prstGeom prst="straightConnector1">
            <a:avLst/>
          </a:prstGeom>
          <a:noFill/>
          <a:ln w="19050" cap="flat" cmpd="sng" algn="ctr">
            <a:solidFill>
              <a:srgbClr val="5AA0B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5940152" y="3645024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b="1" dirty="0" smtClean="0">
                <a:latin typeface="微软雅黑" pitchFamily="34" charset="-122"/>
                <a:ea typeface="微软雅黑" pitchFamily="34" charset="-122"/>
              </a:rPr>
              <a:t>clone</a:t>
            </a:r>
            <a:endParaRPr kumimoji="1"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39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LU_template_innovation_yellow3">
  <a:themeElements>
    <a:clrScheme name="Custom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5AA0BE"/>
        </a:solidFill>
        <a:ln w="19050" cap="flat" cmpd="sng" algn="ctr">
          <a:noFill/>
          <a:prstDash val="dash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defRPr sz="2000" b="1"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noFill/>
        <a:ln w="19050" cap="flat" cmpd="sng" algn="ctr">
          <a:solidFill>
            <a:srgbClr val="5AA0BE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 algn="l">
          <a:lnSpc>
            <a:spcPct val="150000"/>
          </a:lnSpc>
          <a:defRPr sz="1800" b="1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48150</TotalTime>
  <Pages>0</Pages>
  <Words>3153</Words>
  <Characters>0</Characters>
  <Application>Microsoft Macintosh PowerPoint</Application>
  <DocSecurity>0</DocSecurity>
  <PresentationFormat>全屏显示(4:3)</PresentationFormat>
  <Lines>0</Lines>
  <Paragraphs>392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Calibri</vt:lpstr>
      <vt:lpstr>Futura Md BT</vt:lpstr>
      <vt:lpstr>FuturaA Bk BT</vt:lpstr>
      <vt:lpstr>Monotype Sorts</vt:lpstr>
      <vt:lpstr>Trebuchet MS</vt:lpstr>
      <vt:lpstr>Verdana</vt:lpstr>
      <vt:lpstr>Wingdings</vt:lpstr>
      <vt:lpstr>黑体</vt:lpstr>
      <vt:lpstr>宋体</vt:lpstr>
      <vt:lpstr>微软雅黑</vt:lpstr>
      <vt:lpstr>Arial</vt:lpstr>
      <vt:lpstr>1_ALU_template_innovation_yellow3</vt:lpstr>
      <vt:lpstr>1_自定义设计方案</vt:lpstr>
      <vt:lpstr>2_自定义设计方案</vt:lpstr>
      <vt:lpstr>自定义设计方案</vt:lpstr>
      <vt:lpstr>Git基础介绍与基本命令 v0.2</vt:lpstr>
      <vt:lpstr>目录</vt:lpstr>
      <vt:lpstr>Git基本介绍 - 1</vt:lpstr>
      <vt:lpstr>Git基本介绍 - 2</vt:lpstr>
      <vt:lpstr>Git中文件的状态说明</vt:lpstr>
      <vt:lpstr>Git环境安装与配置 - 1</vt:lpstr>
      <vt:lpstr>Git环境安装与配置 - 2</vt:lpstr>
      <vt:lpstr>Git环境安装与配置 - 3</vt:lpstr>
      <vt:lpstr>Git基本操作与命令 - 创建本地克隆库</vt:lpstr>
      <vt:lpstr>Git基本操作与命令 -创建本地克隆库</vt:lpstr>
      <vt:lpstr>Git基本操作与命令 -创建本地克隆库</vt:lpstr>
      <vt:lpstr>Git基本操作与命令 – 本地文件的修改与提交</vt:lpstr>
      <vt:lpstr>Git基本操作与命令 – 本地文件的修改与提交</vt:lpstr>
      <vt:lpstr>Git基本操作与命令 – 本地文件的修改与提交</vt:lpstr>
      <vt:lpstr>Git基本操作与命令 – 本地文件的修改与提交</vt:lpstr>
      <vt:lpstr>典型分支应用</vt:lpstr>
      <vt:lpstr>Git基本操作与命令 – 分支管理与操作</vt:lpstr>
      <vt:lpstr>Git基本操作与命令 – 分支管理与操作</vt:lpstr>
      <vt:lpstr>Git基本操作与命令 – 分支管理与操作</vt:lpstr>
      <vt:lpstr>Git基本操作与命令 – 分支管理与操作</vt:lpstr>
      <vt:lpstr>Git基本操作与命令 – 分支管理与操作</vt:lpstr>
      <vt:lpstr>Git基本操作与命令 – 分支管理与操作</vt:lpstr>
      <vt:lpstr>Git基本操作与命令 – 与远端服务器的数据同步与提交</vt:lpstr>
      <vt:lpstr>Git基本操作与命令 – 与远端服务器的数据同步与提交</vt:lpstr>
      <vt:lpstr>Git基本操作与命令 – 与远端服务器的数据同步与提交</vt:lpstr>
      <vt:lpstr>Git基本操作与命令 – 与远端服务器的数据同步与提交</vt:lpstr>
      <vt:lpstr>Git基本操作与命令 – 与远端服务器的数据同步与提交</vt:lpstr>
      <vt:lpstr>Git基本操作与命令 – 与远端服务器的数据同步与提交</vt:lpstr>
      <vt:lpstr>Git基本操作与命令 – 与远端服务器的数据同步与提交</vt:lpstr>
      <vt:lpstr>Git基本操作与命令 – 与远端服务器的数据同步与提交</vt:lpstr>
      <vt:lpstr>Git基本操作与命令 – 与远端服务器的数据同步与提交</vt:lpstr>
      <vt:lpstr>Git基本操作与命令 – 与远端服务器的数据同步与提交</vt:lpstr>
      <vt:lpstr>Git基本操作与命令 – 标签管理与操作</vt:lpstr>
      <vt:lpstr>Git环境基本工作流练习 – 1. 建立本地环境</vt:lpstr>
      <vt:lpstr>Git环境基本工作流练习 – 2. 开发并集成测试</vt:lpstr>
      <vt:lpstr>Git环境基本工作流练习 – 3. 集成到主干并上线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万达集团信息规划咨询项目</dc:title>
  <dc:creator>Administrator</dc:creator>
  <cp:lastModifiedBy>Microsoft Office 用户</cp:lastModifiedBy>
  <cp:revision>4603</cp:revision>
  <cp:lastPrinted>2015-07-13T03:27:28Z</cp:lastPrinted>
  <dcterms:created xsi:type="dcterms:W3CDTF">2007-08-21T18:59:09Z</dcterms:created>
  <dcterms:modified xsi:type="dcterms:W3CDTF">2016-03-14T09:01:45Z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