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2" r:id="rId2"/>
    <p:sldId id="257" r:id="rId3"/>
    <p:sldId id="263" r:id="rId4"/>
    <p:sldId id="269" r:id="rId5"/>
    <p:sldId id="258" r:id="rId6"/>
    <p:sldId id="260" r:id="rId7"/>
    <p:sldId id="261" r:id="rId8"/>
    <p:sldId id="270" r:id="rId9"/>
    <p:sldId id="264" r:id="rId10"/>
    <p:sldId id="265" r:id="rId11"/>
    <p:sldId id="268" r:id="rId12"/>
    <p:sldId id="266" r:id="rId13"/>
    <p:sldId id="267" r:id="rId14"/>
    <p:sldId id="259" r:id="rId15"/>
    <p:sldId id="271" r:id="rId16"/>
    <p:sldId id="262"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B31CC0-F524-4A5F-BAF6-51B8047DB4C4}" type="datetimeFigureOut">
              <a:rPr lang="zh-CN" altLang="en-US" smtClean="0"/>
              <a:pPr/>
              <a:t>2015/6/4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26E1D-E9F3-427F-A1D8-F81BBE6EF2C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0626E1D-E9F3-427F-A1D8-F81BBE6EF2CC}" type="slidenum">
              <a:rPr lang="zh-CN" altLang="en-US" smtClean="0"/>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A963A65-6097-4A37-B3DE-CF2446D05CAD}" type="datetime1">
              <a:rPr lang="zh-CN" altLang="en-US" smtClean="0"/>
              <a:pPr/>
              <a:t>2015/6/4</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9EB765E6-A29E-4E5A-AF27-9A8BF85F746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3CC1C79-9ED7-47B9-9B62-0CAF10EF7470}" type="datetime1">
              <a:rPr lang="zh-CN" altLang="en-US" smtClean="0"/>
              <a:pPr/>
              <a:t>2015/6/4</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9EB765E6-A29E-4E5A-AF27-9A8BF85F746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498414-A85D-4323-976F-F60E191EFD44}" type="datetime1">
              <a:rPr lang="zh-CN" altLang="en-US" smtClean="0"/>
              <a:pPr/>
              <a:t>2015/6/4</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9EB765E6-A29E-4E5A-AF27-9A8BF85F746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BB2619-640E-4C2A-8EB2-743E2771FE13}" type="datetime1">
              <a:rPr lang="zh-CN" altLang="en-US" smtClean="0"/>
              <a:pPr/>
              <a:t>2015/6/4</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9EB765E6-A29E-4E5A-AF27-9A8BF85F746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E4A926-959E-426C-AC12-570A700BCA61}" type="datetime1">
              <a:rPr lang="zh-CN" altLang="en-US" smtClean="0"/>
              <a:pPr/>
              <a:t>2015/6/4</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9EB765E6-A29E-4E5A-AF27-9A8BF85F746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5BD512E-0704-410B-B13E-1C19AD0C03C7}" type="datetime1">
              <a:rPr lang="zh-CN" altLang="en-US" smtClean="0"/>
              <a:pPr/>
              <a:t>2015/6/4</a:t>
            </a:fld>
            <a:endParaRPr lang="zh-CN" altLang="en-US"/>
          </a:p>
        </p:txBody>
      </p:sp>
      <p:sp>
        <p:nvSpPr>
          <p:cNvPr id="6" name="页脚占位符 5"/>
          <p:cNvSpPr>
            <a:spLocks noGrp="1"/>
          </p:cNvSpPr>
          <p:nvPr>
            <p:ph type="ftr" sz="quarter" idx="11"/>
          </p:nvPr>
        </p:nvSpPr>
        <p:spPr/>
        <p:txBody>
          <a:bodyPr/>
          <a:lstStyle/>
          <a:p>
            <a:r>
              <a:rPr lang="en-US" altLang="zh-CN" smtClean="0"/>
              <a:t>1</a:t>
            </a:r>
            <a:endParaRPr lang="zh-CN" altLang="en-US"/>
          </a:p>
        </p:txBody>
      </p:sp>
      <p:sp>
        <p:nvSpPr>
          <p:cNvPr id="7" name="灯片编号占位符 6"/>
          <p:cNvSpPr>
            <a:spLocks noGrp="1"/>
          </p:cNvSpPr>
          <p:nvPr>
            <p:ph type="sldNum" sz="quarter" idx="12"/>
          </p:nvPr>
        </p:nvSpPr>
        <p:spPr/>
        <p:txBody>
          <a:bodyPr/>
          <a:lstStyle/>
          <a:p>
            <a:fld id="{9EB765E6-A29E-4E5A-AF27-9A8BF85F746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67211A2-BDA4-48BF-84EC-ED400649D9CC}" type="datetime1">
              <a:rPr lang="zh-CN" altLang="en-US" smtClean="0"/>
              <a:pPr/>
              <a:t>2015/6/4</a:t>
            </a:fld>
            <a:endParaRPr lang="zh-CN" altLang="en-US"/>
          </a:p>
        </p:txBody>
      </p:sp>
      <p:sp>
        <p:nvSpPr>
          <p:cNvPr id="8" name="页脚占位符 7"/>
          <p:cNvSpPr>
            <a:spLocks noGrp="1"/>
          </p:cNvSpPr>
          <p:nvPr>
            <p:ph type="ftr" sz="quarter" idx="11"/>
          </p:nvPr>
        </p:nvSpPr>
        <p:spPr/>
        <p:txBody>
          <a:bodyPr/>
          <a:lstStyle/>
          <a:p>
            <a:r>
              <a:rPr lang="en-US" altLang="zh-CN" smtClean="0"/>
              <a:t>1</a:t>
            </a:r>
            <a:endParaRPr lang="zh-CN" altLang="en-US"/>
          </a:p>
        </p:txBody>
      </p:sp>
      <p:sp>
        <p:nvSpPr>
          <p:cNvPr id="9" name="灯片编号占位符 8"/>
          <p:cNvSpPr>
            <a:spLocks noGrp="1"/>
          </p:cNvSpPr>
          <p:nvPr>
            <p:ph type="sldNum" sz="quarter" idx="12"/>
          </p:nvPr>
        </p:nvSpPr>
        <p:spPr/>
        <p:txBody>
          <a:bodyPr/>
          <a:lstStyle/>
          <a:p>
            <a:fld id="{9EB765E6-A29E-4E5A-AF27-9A8BF85F746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B6DBBC-4C23-447E-8D9A-CC6D6157A0A0}" type="datetime1">
              <a:rPr lang="zh-CN" altLang="en-US" smtClean="0"/>
              <a:pPr/>
              <a:t>2015/6/4</a:t>
            </a:fld>
            <a:endParaRPr lang="zh-CN" altLang="en-US"/>
          </a:p>
        </p:txBody>
      </p:sp>
      <p:sp>
        <p:nvSpPr>
          <p:cNvPr id="4" name="页脚占位符 3"/>
          <p:cNvSpPr>
            <a:spLocks noGrp="1"/>
          </p:cNvSpPr>
          <p:nvPr>
            <p:ph type="ftr" sz="quarter" idx="11"/>
          </p:nvPr>
        </p:nvSpPr>
        <p:spPr/>
        <p:txBody>
          <a:bodyPr/>
          <a:lstStyle/>
          <a:p>
            <a:r>
              <a:rPr lang="en-US" altLang="zh-CN" smtClean="0"/>
              <a:t>1</a:t>
            </a:r>
            <a:endParaRPr lang="zh-CN" altLang="en-US"/>
          </a:p>
        </p:txBody>
      </p:sp>
      <p:sp>
        <p:nvSpPr>
          <p:cNvPr id="5" name="灯片编号占位符 4"/>
          <p:cNvSpPr>
            <a:spLocks noGrp="1"/>
          </p:cNvSpPr>
          <p:nvPr>
            <p:ph type="sldNum" sz="quarter" idx="12"/>
          </p:nvPr>
        </p:nvSpPr>
        <p:spPr/>
        <p:txBody>
          <a:bodyPr/>
          <a:lstStyle/>
          <a:p>
            <a:fld id="{9EB765E6-A29E-4E5A-AF27-9A8BF85F746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606D86-1771-401A-B752-E156798DFBFA}" type="datetime1">
              <a:rPr lang="zh-CN" altLang="en-US" smtClean="0"/>
              <a:pPr/>
              <a:t>2015/6/4</a:t>
            </a:fld>
            <a:endParaRPr lang="zh-CN" altLang="en-US"/>
          </a:p>
        </p:txBody>
      </p:sp>
      <p:sp>
        <p:nvSpPr>
          <p:cNvPr id="3" name="页脚占位符 2"/>
          <p:cNvSpPr>
            <a:spLocks noGrp="1"/>
          </p:cNvSpPr>
          <p:nvPr>
            <p:ph type="ftr" sz="quarter" idx="11"/>
          </p:nvPr>
        </p:nvSpPr>
        <p:spPr/>
        <p:txBody>
          <a:bodyPr/>
          <a:lstStyle/>
          <a:p>
            <a:r>
              <a:rPr lang="en-US" altLang="zh-CN" smtClean="0"/>
              <a:t>1</a:t>
            </a:r>
            <a:endParaRPr lang="zh-CN" altLang="en-US"/>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8FFC608-5124-4401-B813-1A4130CCC647}" type="datetime1">
              <a:rPr lang="zh-CN" altLang="en-US" smtClean="0"/>
              <a:pPr/>
              <a:t>2015/6/4</a:t>
            </a:fld>
            <a:endParaRPr lang="zh-CN" altLang="en-US"/>
          </a:p>
        </p:txBody>
      </p:sp>
      <p:sp>
        <p:nvSpPr>
          <p:cNvPr id="6" name="页脚占位符 5"/>
          <p:cNvSpPr>
            <a:spLocks noGrp="1"/>
          </p:cNvSpPr>
          <p:nvPr>
            <p:ph type="ftr" sz="quarter" idx="11"/>
          </p:nvPr>
        </p:nvSpPr>
        <p:spPr/>
        <p:txBody>
          <a:bodyPr/>
          <a:lstStyle/>
          <a:p>
            <a:r>
              <a:rPr lang="en-US" altLang="zh-CN" smtClean="0"/>
              <a:t>1</a:t>
            </a:r>
            <a:endParaRPr lang="zh-CN" altLang="en-US"/>
          </a:p>
        </p:txBody>
      </p:sp>
      <p:sp>
        <p:nvSpPr>
          <p:cNvPr id="7" name="灯片编号占位符 6"/>
          <p:cNvSpPr>
            <a:spLocks noGrp="1"/>
          </p:cNvSpPr>
          <p:nvPr>
            <p:ph type="sldNum" sz="quarter" idx="12"/>
          </p:nvPr>
        </p:nvSpPr>
        <p:spPr/>
        <p:txBody>
          <a:bodyPr/>
          <a:lstStyle/>
          <a:p>
            <a:fld id="{9EB765E6-A29E-4E5A-AF27-9A8BF85F746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EAF352E-74A6-479E-B025-E583FFB8687C}" type="datetime1">
              <a:rPr lang="zh-CN" altLang="en-US" smtClean="0"/>
              <a:pPr/>
              <a:t>2015/6/4</a:t>
            </a:fld>
            <a:endParaRPr lang="zh-CN" altLang="en-US"/>
          </a:p>
        </p:txBody>
      </p:sp>
      <p:sp>
        <p:nvSpPr>
          <p:cNvPr id="6" name="页脚占位符 5"/>
          <p:cNvSpPr>
            <a:spLocks noGrp="1"/>
          </p:cNvSpPr>
          <p:nvPr>
            <p:ph type="ftr" sz="quarter" idx="11"/>
          </p:nvPr>
        </p:nvSpPr>
        <p:spPr/>
        <p:txBody>
          <a:bodyPr/>
          <a:lstStyle/>
          <a:p>
            <a:r>
              <a:rPr lang="en-US" altLang="zh-CN" smtClean="0"/>
              <a:t>1</a:t>
            </a:r>
            <a:endParaRPr lang="zh-CN" altLang="en-US"/>
          </a:p>
        </p:txBody>
      </p:sp>
      <p:sp>
        <p:nvSpPr>
          <p:cNvPr id="7" name="灯片编号占位符 6"/>
          <p:cNvSpPr>
            <a:spLocks noGrp="1"/>
          </p:cNvSpPr>
          <p:nvPr>
            <p:ph type="sldNum" sz="quarter" idx="12"/>
          </p:nvPr>
        </p:nvSpPr>
        <p:spPr/>
        <p:txBody>
          <a:bodyPr/>
          <a:lstStyle/>
          <a:p>
            <a:fld id="{9EB765E6-A29E-4E5A-AF27-9A8BF85F746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98FB4-37FF-46E8-A78A-5AE8118B6966}" type="datetime1">
              <a:rPr lang="zh-CN" altLang="en-US" smtClean="0"/>
              <a:pPr/>
              <a:t>2015/6/4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1</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765E6-A29E-4E5A-AF27-9A8BF85F746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enku.baidu.com/link?url=hpW4JVaW0Gr2SZyE6VJpjmBY7a2RqhYesQ4egr4AJ5kWd4jIpAHXerAwhkSIKMMN3yZuLsYCvZjgBTdOIVQbzbt6Eqr8lquaraHhPxZ5UC7" TargetMode="External"/><Relationship Id="rId2" Type="http://schemas.openxmlformats.org/officeDocument/2006/relationships/hyperlink" Target="http://infosec.blog.51cto.com/226250/801492" TargetMode="External"/><Relationship Id="rId1" Type="http://schemas.openxmlformats.org/officeDocument/2006/relationships/slideLayout" Target="../slideLayouts/slideLayout2.xml"/><Relationship Id="rId4" Type="http://schemas.openxmlformats.org/officeDocument/2006/relationships/hyperlink" Target="http://blog.csdn.net/signmem/article/details/17618467"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ode.csdn.net/dwzteam/dwz_springmvc" TargetMode="External"/><Relationship Id="rId2" Type="http://schemas.openxmlformats.org/officeDocument/2006/relationships/hyperlink" Target="https://code.csdn.net/dwzteam/dwz_ssh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jeasyui.n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cnblogs.com/rainbowzc/p/3593242.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ootcss.com/p/jquery-ui-bootstrap/" TargetMode="External"/><Relationship Id="rId2" Type="http://schemas.openxmlformats.org/officeDocument/2006/relationships/hyperlink" Target="http://www.bootcs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amazeui.org/getting-started?utm_source=baidu&amp;utm_medium=cpc&amp;utm_campaign=Download" TargetMode="External"/><Relationship Id="rId2" Type="http://schemas.openxmlformats.org/officeDocument/2006/relationships/hyperlink" Target="http://cbrac.co/113eY5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zhidao.baidu.com/link?url=OP-7B2iTrdO8xfXF64DhE5q-kHELupSn-JNu6kWdZX4Ac1cLkhu_OSGarpgY3rFX371ekjTZPexeNSLBC6ffI_"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500306"/>
            <a:ext cx="8229600" cy="1143000"/>
          </a:xfrm>
        </p:spPr>
        <p:txBody>
          <a:bodyPr/>
          <a:lstStyle/>
          <a:p>
            <a:r>
              <a:rPr lang="zh-CN" altLang="en-US" dirty="0" smtClean="0"/>
              <a:t>技术整理文档</a:t>
            </a:r>
            <a:endParaRPr lang="zh-CN" altLang="en-US" dirty="0"/>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4290"/>
            <a:ext cx="8229600" cy="5911873"/>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r>
              <a:rPr lang="en-US" altLang="zh-CN" b="1" dirty="0" err="1"/>
              <a:t>springMvc</a:t>
            </a:r>
            <a:r>
              <a:rPr lang="zh-CN" altLang="en-US" b="1" dirty="0"/>
              <a:t>的优点 </a:t>
            </a:r>
          </a:p>
          <a:p>
            <a:pPr marL="514350" indent="-514350">
              <a:buFont typeface="+mj-lt"/>
              <a:buAutoNum type="arabicPeriod"/>
            </a:pPr>
            <a:r>
              <a:rPr lang="zh-CN" altLang="en-US" sz="2900" dirty="0" smtClean="0"/>
              <a:t>基于</a:t>
            </a:r>
            <a:r>
              <a:rPr lang="zh-CN" altLang="en-US" sz="2900" dirty="0"/>
              <a:t>注解，</a:t>
            </a:r>
            <a:r>
              <a:rPr lang="en-US" altLang="zh-CN" sz="2900" dirty="0"/>
              <a:t>stuts2</a:t>
            </a:r>
            <a:r>
              <a:rPr lang="zh-CN" altLang="en-US" sz="2900" dirty="0"/>
              <a:t>虽然也有注解但是比较慢，没人</a:t>
            </a:r>
            <a:r>
              <a:rPr lang="zh-CN" altLang="en-US" sz="2900" dirty="0" smtClean="0"/>
              <a:t>用</a:t>
            </a:r>
            <a:r>
              <a:rPr lang="en-US" altLang="zh-CN" sz="2900" dirty="0" smtClean="0"/>
              <a:t>,</a:t>
            </a:r>
            <a:r>
              <a:rPr lang="zh-CN" altLang="en-US" sz="2900" dirty="0" smtClean="0"/>
              <a:t>更多</a:t>
            </a:r>
            <a:r>
              <a:rPr lang="zh-CN" altLang="en-US" sz="2900" dirty="0"/>
              <a:t>的时候是用</a:t>
            </a:r>
            <a:r>
              <a:rPr lang="en-US" altLang="zh-CN" sz="2900" dirty="0"/>
              <a:t>xml</a:t>
            </a:r>
            <a:r>
              <a:rPr lang="zh-CN" altLang="en-US" sz="2900" dirty="0"/>
              <a:t>的形式 </a:t>
            </a:r>
          </a:p>
          <a:p>
            <a:pPr marL="514350" indent="-514350">
              <a:buFont typeface="+mj-lt"/>
              <a:buAutoNum type="arabicPeriod"/>
            </a:pPr>
            <a:r>
              <a:rPr lang="zh-CN" altLang="en-US" sz="2900" dirty="0" smtClean="0"/>
              <a:t>能</a:t>
            </a:r>
            <a:r>
              <a:rPr lang="zh-CN" altLang="en-US" sz="2900" dirty="0"/>
              <a:t>与</a:t>
            </a:r>
            <a:r>
              <a:rPr lang="en-US" altLang="zh-CN" sz="2900" dirty="0"/>
              <a:t>spring</a:t>
            </a:r>
            <a:r>
              <a:rPr lang="zh-CN" altLang="en-US" sz="2900" dirty="0"/>
              <a:t>其它技术整合比如说</a:t>
            </a:r>
            <a:r>
              <a:rPr lang="en-US" altLang="zh-CN" sz="2900" dirty="0" err="1"/>
              <a:t>webflow</a:t>
            </a:r>
            <a:r>
              <a:rPr lang="zh-CN" altLang="en-US" sz="2900" dirty="0"/>
              <a:t>等， </a:t>
            </a:r>
          </a:p>
          <a:p>
            <a:pPr marL="514350" indent="-514350">
              <a:buFont typeface="+mj-lt"/>
              <a:buAutoNum type="arabicPeriod"/>
            </a:pPr>
            <a:r>
              <a:rPr lang="zh-CN" altLang="en-US" sz="2900" dirty="0" smtClean="0"/>
              <a:t>获取</a:t>
            </a:r>
            <a:r>
              <a:rPr lang="en-US" altLang="zh-CN" sz="2900" dirty="0"/>
              <a:t>request</a:t>
            </a:r>
            <a:r>
              <a:rPr lang="zh-CN" altLang="en-US" sz="2900" dirty="0"/>
              <a:t>及</a:t>
            </a:r>
            <a:r>
              <a:rPr lang="en-US" altLang="zh-CN" sz="2900" dirty="0"/>
              <a:t>session</a:t>
            </a:r>
            <a:r>
              <a:rPr lang="zh-CN" altLang="en-US" sz="2900" dirty="0"/>
              <a:t>对象比较简单，直接当参数值传入就行了，而</a:t>
            </a:r>
            <a:r>
              <a:rPr lang="en-US" altLang="zh-CN" sz="2900" dirty="0"/>
              <a:t>struts2</a:t>
            </a:r>
            <a:r>
              <a:rPr lang="zh-CN" altLang="en-US" sz="2900" dirty="0"/>
              <a:t>还需要通过</a:t>
            </a:r>
            <a:r>
              <a:rPr lang="en-US" altLang="zh-CN" sz="2900" dirty="0" err="1"/>
              <a:t>ServletActionContext</a:t>
            </a:r>
            <a:r>
              <a:rPr lang="en-US" altLang="zh-CN" sz="2900" dirty="0"/>
              <a:t> </a:t>
            </a:r>
            <a:r>
              <a:rPr lang="zh-CN" altLang="en-US" sz="2900" dirty="0"/>
              <a:t>对象获取 </a:t>
            </a:r>
          </a:p>
          <a:p>
            <a:pPr marL="514350" indent="-514350">
              <a:buFont typeface="+mj-lt"/>
              <a:buAutoNum type="arabicPeriod"/>
            </a:pPr>
            <a:r>
              <a:rPr lang="zh-CN" altLang="en-US" sz="2900" dirty="0" smtClean="0"/>
              <a:t>验证</a:t>
            </a:r>
            <a:r>
              <a:rPr lang="zh-CN" altLang="en-US" sz="2900" dirty="0"/>
              <a:t>也比较简单，通过</a:t>
            </a:r>
            <a:r>
              <a:rPr lang="en-US" altLang="zh-CN" sz="2900" dirty="0"/>
              <a:t>jsr-303</a:t>
            </a:r>
            <a:r>
              <a:rPr lang="zh-CN" altLang="en-US" sz="2900" dirty="0"/>
              <a:t>就能实现，而不必写其它的代码，而</a:t>
            </a:r>
            <a:r>
              <a:rPr lang="en-US" altLang="zh-CN" sz="2900" dirty="0"/>
              <a:t>struts2</a:t>
            </a:r>
            <a:r>
              <a:rPr lang="zh-CN" altLang="en-US" sz="2900" dirty="0"/>
              <a:t>是通过写 </a:t>
            </a:r>
            <a:r>
              <a:rPr lang="en-US" altLang="zh-CN" sz="2900" dirty="0"/>
              <a:t>actionName-validation.xml</a:t>
            </a:r>
            <a:r>
              <a:rPr lang="zh-CN" altLang="en-US" sz="2900" dirty="0"/>
              <a:t>实现的 </a:t>
            </a:r>
          </a:p>
          <a:p>
            <a:r>
              <a:rPr lang="zh-CN" altLang="en-US" b="1" dirty="0"/>
              <a:t>在说</a:t>
            </a:r>
            <a:r>
              <a:rPr lang="en-US" altLang="zh-CN" b="1" dirty="0"/>
              <a:t>struts2</a:t>
            </a:r>
            <a:r>
              <a:rPr lang="zh-CN" altLang="en-US" b="1" dirty="0"/>
              <a:t>的优点： </a:t>
            </a:r>
          </a:p>
          <a:p>
            <a:pPr marL="514350" indent="-514350">
              <a:buFont typeface="+mj-lt"/>
              <a:buAutoNum type="arabicPeriod"/>
            </a:pPr>
            <a:r>
              <a:rPr lang="zh-CN" altLang="en-US" sz="2900" dirty="0" smtClean="0"/>
              <a:t>不必</a:t>
            </a:r>
            <a:r>
              <a:rPr lang="zh-CN" altLang="en-US" sz="2900" dirty="0"/>
              <a:t>关注客户端是</a:t>
            </a:r>
            <a:r>
              <a:rPr lang="en-US" altLang="zh-CN" sz="2900" dirty="0"/>
              <a:t>get</a:t>
            </a:r>
            <a:r>
              <a:rPr lang="zh-CN" altLang="en-US" sz="2900" dirty="0"/>
              <a:t>提交还是</a:t>
            </a:r>
            <a:r>
              <a:rPr lang="en-US" altLang="zh-CN" sz="2900" dirty="0"/>
              <a:t>set</a:t>
            </a:r>
            <a:r>
              <a:rPr lang="zh-CN" altLang="en-US" sz="2900" dirty="0"/>
              <a:t>提交，</a:t>
            </a:r>
            <a:r>
              <a:rPr lang="en-US" altLang="zh-CN" sz="2900" dirty="0" err="1"/>
              <a:t>springMvc</a:t>
            </a:r>
            <a:r>
              <a:rPr lang="zh-CN" altLang="en-US" sz="2900" dirty="0"/>
              <a:t>的地址映射注解</a:t>
            </a:r>
            <a:r>
              <a:rPr lang="en-US" altLang="zh-CN" sz="2900" dirty="0"/>
              <a:t>method</a:t>
            </a:r>
            <a:r>
              <a:rPr lang="zh-CN" altLang="en-US" sz="2900" dirty="0"/>
              <a:t>是必须要被关注的 </a:t>
            </a:r>
          </a:p>
          <a:p>
            <a:pPr marL="514350" indent="-514350">
              <a:buFont typeface="+mj-lt"/>
              <a:buAutoNum type="arabicPeriod"/>
            </a:pPr>
            <a:r>
              <a:rPr lang="zh-CN" altLang="en-US" sz="2900" dirty="0" smtClean="0"/>
              <a:t>自动</a:t>
            </a:r>
            <a:r>
              <a:rPr lang="zh-CN" altLang="en-US" sz="2900" dirty="0"/>
              <a:t>封装对象</a:t>
            </a:r>
            <a:r>
              <a:rPr lang="en-US" altLang="zh-CN" sz="2900" dirty="0"/>
              <a:t>,</a:t>
            </a:r>
            <a:r>
              <a:rPr lang="en-US" altLang="zh-CN" sz="2900" dirty="0" err="1"/>
              <a:t>springMvc</a:t>
            </a:r>
            <a:r>
              <a:rPr lang="zh-CN" altLang="en-US" sz="2900" dirty="0"/>
              <a:t>，是封装在</a:t>
            </a:r>
            <a:r>
              <a:rPr lang="en-US" altLang="zh-CN" sz="2900" dirty="0"/>
              <a:t>model</a:t>
            </a:r>
            <a:r>
              <a:rPr lang="zh-CN" altLang="en-US" sz="2900" dirty="0"/>
              <a:t>里的只能在，所以会看到</a:t>
            </a:r>
            <a:r>
              <a:rPr lang="en-US" altLang="zh-CN" sz="2900" dirty="0"/>
              <a:t>input</a:t>
            </a:r>
            <a:r>
              <a:rPr lang="zh-CN" altLang="en-US" sz="2900" dirty="0"/>
              <a:t>框的数字类型有</a:t>
            </a:r>
            <a:r>
              <a:rPr lang="en-US" altLang="zh-CN" sz="2900" dirty="0"/>
              <a:t>0</a:t>
            </a:r>
            <a:r>
              <a:rPr lang="zh-CN" altLang="en-US" sz="2900" dirty="0"/>
              <a:t>或是</a:t>
            </a:r>
            <a:r>
              <a:rPr lang="en-US" altLang="zh-CN" sz="2900" dirty="0"/>
              <a:t>0.0</a:t>
            </a:r>
            <a:r>
              <a:rPr lang="zh-CN" altLang="en-US" sz="2900" dirty="0"/>
              <a:t>的选项 </a:t>
            </a:r>
          </a:p>
          <a:p>
            <a:pPr marL="514350" indent="-514350">
              <a:buFont typeface="+mj-lt"/>
              <a:buAutoNum type="arabicPeriod"/>
            </a:pPr>
            <a:r>
              <a:rPr lang="zh-CN" altLang="en-US" sz="2900" dirty="0" smtClean="0"/>
              <a:t>自定义</a:t>
            </a:r>
            <a:r>
              <a:rPr lang="zh-CN" altLang="en-US" sz="2900" dirty="0"/>
              <a:t>结果类型，如</a:t>
            </a:r>
            <a:r>
              <a:rPr lang="en-US" altLang="zh-CN" sz="2900" dirty="0"/>
              <a:t>xml</a:t>
            </a:r>
            <a:r>
              <a:rPr lang="zh-CN" altLang="en-US" sz="2900" dirty="0"/>
              <a:t>什么的而</a:t>
            </a:r>
            <a:r>
              <a:rPr lang="en-US" altLang="zh-CN" sz="2900" dirty="0" err="1"/>
              <a:t>springmvc</a:t>
            </a:r>
            <a:r>
              <a:rPr lang="zh-CN" altLang="en-US" sz="2900" dirty="0"/>
              <a:t>确只能返回</a:t>
            </a:r>
            <a:r>
              <a:rPr lang="en-US" altLang="zh-CN" sz="2900" dirty="0" err="1"/>
              <a:t>modelandView</a:t>
            </a:r>
            <a:r>
              <a:rPr lang="zh-CN" altLang="en-US" sz="2900" dirty="0"/>
              <a:t>，或是不返回 </a:t>
            </a:r>
          </a:p>
          <a:p>
            <a:pPr marL="514350" indent="-514350">
              <a:buFont typeface="+mj-lt"/>
              <a:buAutoNum type="arabicPeriod"/>
            </a:pPr>
            <a:r>
              <a:rPr lang="zh-CN" altLang="en-US" sz="2900" dirty="0" smtClean="0"/>
              <a:t>将</a:t>
            </a:r>
            <a:r>
              <a:rPr lang="zh-CN" altLang="en-US" sz="2900" dirty="0"/>
              <a:t>视图与结果解耦，因为</a:t>
            </a:r>
            <a:r>
              <a:rPr lang="en-US" altLang="zh-CN" sz="2900" dirty="0"/>
              <a:t>struts2</a:t>
            </a:r>
            <a:r>
              <a:rPr lang="zh-CN" altLang="en-US" sz="2900" dirty="0"/>
              <a:t>返回的是字符串，只有通过</a:t>
            </a:r>
            <a:r>
              <a:rPr lang="en-US" altLang="zh-CN" sz="2900" dirty="0"/>
              <a:t>struts.xml</a:t>
            </a:r>
            <a:r>
              <a:rPr lang="zh-CN" altLang="en-US" sz="2900" dirty="0"/>
              <a:t>才知道具体的是哪一个</a:t>
            </a:r>
            <a:r>
              <a:rPr lang="en-US" altLang="zh-CN" sz="2900" dirty="0" err="1"/>
              <a:t>jsp</a:t>
            </a:r>
            <a:r>
              <a:rPr lang="zh-CN" altLang="en-US" sz="2900" dirty="0"/>
              <a:t>，或是</a:t>
            </a:r>
            <a:r>
              <a:rPr lang="en-US" altLang="zh-CN" sz="2900" dirty="0"/>
              <a:t>html</a:t>
            </a:r>
            <a:r>
              <a:rPr lang="zh-CN" altLang="en-US" sz="2900" dirty="0"/>
              <a:t>，而</a:t>
            </a:r>
            <a:r>
              <a:rPr lang="en-US" altLang="zh-CN" sz="2900" dirty="0" err="1"/>
              <a:t>springMvc</a:t>
            </a:r>
            <a:r>
              <a:rPr lang="zh-CN" altLang="en-US" sz="2900" dirty="0"/>
              <a:t>只能明确的返回</a:t>
            </a:r>
            <a:r>
              <a:rPr lang="en-US" altLang="zh-CN" sz="2900" dirty="0" err="1"/>
              <a:t>modelAndview</a:t>
            </a:r>
            <a:r>
              <a:rPr lang="en-US" altLang="zh-CN" sz="2900" dirty="0"/>
              <a:t> </a:t>
            </a:r>
          </a:p>
          <a:p>
            <a:pPr marL="514350" indent="-514350">
              <a:buFont typeface="+mj-lt"/>
              <a:buAutoNum type="arabicPeriod"/>
            </a:pPr>
            <a:r>
              <a:rPr lang="en-US" altLang="zh-CN" sz="2900" dirty="0" smtClean="0"/>
              <a:t>struts2 </a:t>
            </a:r>
            <a:r>
              <a:rPr lang="zh-CN" altLang="en-US" sz="2900" dirty="0"/>
              <a:t>不需要专门的中文过滤器，而</a:t>
            </a:r>
            <a:r>
              <a:rPr lang="en-US" altLang="zh-CN" sz="2900" dirty="0"/>
              <a:t>springMvc3</a:t>
            </a:r>
            <a:r>
              <a:rPr lang="zh-CN" altLang="en-US" sz="2900" dirty="0"/>
              <a:t>需要配置 </a:t>
            </a:r>
          </a:p>
          <a:p>
            <a:endParaRPr lang="zh-CN" altLang="en-US" dirty="0"/>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altLang="zh-CN" dirty="0" err="1" smtClean="0">
                <a:solidFill>
                  <a:schemeClr val="tx1">
                    <a:lumMod val="65000"/>
                    <a:lumOff val="35000"/>
                  </a:schemeClr>
                </a:solidFill>
              </a:rPr>
              <a:t>Mybati</a:t>
            </a:r>
            <a:r>
              <a:rPr lang="en-US" altLang="zh-CN" dirty="0" err="1" smtClean="0">
                <a:solidFill>
                  <a:schemeClr val="tx1">
                    <a:lumMod val="65000"/>
                    <a:lumOff val="35000"/>
                  </a:schemeClr>
                </a:solidFill>
              </a:rPr>
              <a:t>s</a:t>
            </a:r>
            <a:r>
              <a:rPr lang="zh-CN" altLang="en-US" dirty="0" smtClean="0">
                <a:solidFill>
                  <a:schemeClr val="tx1">
                    <a:lumMod val="65000"/>
                    <a:lumOff val="35000"/>
                  </a:schemeClr>
                </a:solidFill>
              </a:rPr>
              <a:t>和</a:t>
            </a:r>
            <a:r>
              <a:rPr lang="en-US" altLang="zh-CN" dirty="0" smtClean="0">
                <a:solidFill>
                  <a:schemeClr val="tx1">
                    <a:lumMod val="65000"/>
                    <a:lumOff val="35000"/>
                  </a:schemeClr>
                </a:solidFill>
              </a:rPr>
              <a:t>hibernate</a:t>
            </a:r>
            <a:r>
              <a:rPr lang="en-US" altLang="zh-CN" dirty="0" smtClean="0">
                <a:solidFill>
                  <a:schemeClr val="tx1">
                    <a:lumMod val="65000"/>
                    <a:lumOff val="35000"/>
                  </a:schemeClr>
                </a:solidFill>
              </a:rPr>
              <a:t/>
            </a:r>
            <a:br>
              <a:rPr lang="en-US" altLang="zh-CN" dirty="0" smtClean="0">
                <a:solidFill>
                  <a:schemeClr val="tx1">
                    <a:lumMod val="65000"/>
                    <a:lumOff val="35000"/>
                  </a:schemeClr>
                </a:solidFill>
              </a:rPr>
            </a:br>
            <a:endParaRPr lang="zh-CN" altLang="en-US" dirty="0" smtClean="0">
              <a:solidFill>
                <a:schemeClr val="tx1">
                  <a:lumMod val="65000"/>
                  <a:lumOff val="35000"/>
                </a:schemeClr>
              </a:solidFill>
            </a:endParaRPr>
          </a:p>
        </p:txBody>
      </p:sp>
      <p:sp>
        <p:nvSpPr>
          <p:cNvPr id="6" name="内容占位符 5"/>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pPr marL="457200" indent="-457200">
              <a:buFont typeface="+mj-lt"/>
              <a:buAutoNum type="arabicPeriod"/>
            </a:pPr>
            <a:r>
              <a:rPr lang="en-US" altLang="zh-CN" sz="2000" dirty="0" err="1" smtClean="0"/>
              <a:t>mybatis</a:t>
            </a:r>
            <a:r>
              <a:rPr lang="zh-CN" altLang="en-US" sz="2000" dirty="0" smtClean="0"/>
              <a:t>比</a:t>
            </a:r>
            <a:r>
              <a:rPr lang="en-US" altLang="zh-CN" sz="2000" dirty="0" smtClean="0"/>
              <a:t>hibernate</a:t>
            </a:r>
            <a:r>
              <a:rPr lang="zh-CN" altLang="en-US" sz="2000" dirty="0" smtClean="0"/>
              <a:t>效率快（</a:t>
            </a:r>
            <a:r>
              <a:rPr lang="en-US" altLang="zh-CN" sz="2000" dirty="0" smtClean="0"/>
              <a:t> </a:t>
            </a:r>
            <a:r>
              <a:rPr lang="en-US" altLang="zh-CN" sz="2000" dirty="0" smtClean="0"/>
              <a:t>http://www.oschina.net/question/72109_15712 </a:t>
            </a:r>
            <a:r>
              <a:rPr lang="zh-CN" altLang="en-US" sz="2000" dirty="0" smtClean="0"/>
              <a:t>）</a:t>
            </a:r>
            <a:endParaRPr lang="en-US" altLang="zh-CN" sz="2000" dirty="0" smtClean="0"/>
          </a:p>
          <a:p>
            <a:pPr marL="457200" indent="-457200">
              <a:buFont typeface="+mj-lt"/>
              <a:buAutoNum type="arabicPeriod"/>
            </a:pPr>
            <a:r>
              <a:rPr lang="en-US" altLang="zh-CN" sz="2000" dirty="0" err="1" smtClean="0"/>
              <a:t>ibatis</a:t>
            </a:r>
            <a:r>
              <a:rPr lang="zh-CN" altLang="en-US" sz="2000" dirty="0" smtClean="0"/>
              <a:t>非常简单易学，</a:t>
            </a:r>
            <a:r>
              <a:rPr lang="en-US" altLang="zh-CN" sz="2000" dirty="0" smtClean="0"/>
              <a:t>hibernate</a:t>
            </a:r>
            <a:r>
              <a:rPr lang="zh-CN" altLang="en-US" sz="2000" dirty="0" smtClean="0"/>
              <a:t>相对较复杂，门槛较高</a:t>
            </a:r>
            <a:r>
              <a:rPr lang="zh-CN" altLang="en-US" sz="2000" dirty="0" smtClean="0"/>
              <a:t>。</a:t>
            </a:r>
            <a:endParaRPr lang="en-US" altLang="zh-CN" sz="2000" dirty="0" smtClean="0"/>
          </a:p>
          <a:p>
            <a:pPr marL="457200" indent="-457200">
              <a:buFont typeface="+mj-lt"/>
              <a:buAutoNum type="arabicPeriod"/>
            </a:pPr>
            <a:r>
              <a:rPr lang="zh-CN" altLang="en-US" sz="2000" dirty="0" smtClean="0"/>
              <a:t>当系统属于二次开发</a:t>
            </a:r>
            <a:r>
              <a:rPr lang="en-US" altLang="zh-CN" sz="2000" dirty="0" smtClean="0"/>
              <a:t>,</a:t>
            </a:r>
            <a:r>
              <a:rPr lang="zh-CN" altLang="en-US" sz="2000" dirty="0" smtClean="0"/>
              <a:t>无法对数据库结构做到控制和修改</a:t>
            </a:r>
            <a:r>
              <a:rPr lang="en-US" altLang="zh-CN" sz="2000" dirty="0" smtClean="0"/>
              <a:t>,</a:t>
            </a:r>
            <a:r>
              <a:rPr lang="zh-CN" altLang="en-US" sz="2000" dirty="0" smtClean="0"/>
              <a:t>那</a:t>
            </a:r>
            <a:r>
              <a:rPr lang="en-US" altLang="zh-CN" sz="2000" dirty="0" err="1" smtClean="0"/>
              <a:t>ibatis</a:t>
            </a:r>
            <a:r>
              <a:rPr lang="zh-CN" altLang="en-US" sz="2000" dirty="0" smtClean="0"/>
              <a:t>的灵活性将比</a:t>
            </a:r>
            <a:r>
              <a:rPr lang="en-US" altLang="zh-CN" sz="2000" dirty="0" smtClean="0"/>
              <a:t>hibernate</a:t>
            </a:r>
            <a:r>
              <a:rPr lang="zh-CN" altLang="en-US" sz="2000" dirty="0" smtClean="0"/>
              <a:t>更适合。可维护性方面</a:t>
            </a:r>
            <a:r>
              <a:rPr lang="zh-CN" altLang="en-US" sz="2000" dirty="0" smtClean="0"/>
              <a:t>，</a:t>
            </a:r>
            <a:r>
              <a:rPr lang="en-US" altLang="zh-CN" sz="2000" dirty="0" err="1" smtClean="0"/>
              <a:t>iBatis</a:t>
            </a:r>
            <a:r>
              <a:rPr lang="en-US" altLang="zh-CN" sz="2000" dirty="0" smtClean="0"/>
              <a:t> </a:t>
            </a:r>
            <a:r>
              <a:rPr lang="zh-CN" altLang="en-US" sz="2000" dirty="0" smtClean="0"/>
              <a:t>更好一些。</a:t>
            </a:r>
            <a:endParaRPr lang="en-US" altLang="zh-CN" sz="2000" dirty="0" smtClean="0"/>
          </a:p>
          <a:p>
            <a:pPr marL="457200" indent="-457200">
              <a:buFont typeface="+mj-lt"/>
              <a:buAutoNum type="arabicPeriod"/>
            </a:pPr>
            <a:r>
              <a:rPr lang="zh-CN" altLang="en-US" sz="2000" dirty="0" smtClean="0"/>
              <a:t>海量的数据通过</a:t>
            </a:r>
            <a:r>
              <a:rPr lang="zh-CN" altLang="en-US" sz="2000" dirty="0" smtClean="0"/>
              <a:t>经过高度优化的</a:t>
            </a:r>
            <a:r>
              <a:rPr lang="en-US" altLang="zh-CN" sz="2000" dirty="0" err="1" smtClean="0"/>
              <a:t>sql</a:t>
            </a:r>
            <a:r>
              <a:rPr lang="zh-CN" altLang="en-US" sz="2000" dirty="0" smtClean="0"/>
              <a:t>语句（或存储过程）才能达到系统性能设计指标。在这种情况下</a:t>
            </a:r>
            <a:r>
              <a:rPr lang="en-US" altLang="zh-CN" sz="2000" dirty="0" err="1" smtClean="0"/>
              <a:t>ibatis</a:t>
            </a:r>
            <a:r>
              <a:rPr lang="zh-CN" altLang="en-US" sz="2000" dirty="0" smtClean="0"/>
              <a:t>会有更好的可控性和表现</a:t>
            </a:r>
            <a:r>
              <a:rPr lang="zh-CN" altLang="en-US" sz="2000" dirty="0" smtClean="0"/>
              <a:t>。</a:t>
            </a:r>
            <a:endParaRPr lang="en-US" altLang="zh-CN" sz="2000" dirty="0" smtClean="0"/>
          </a:p>
          <a:p>
            <a:pPr marL="457200" indent="-457200">
              <a:buFont typeface="+mj-lt"/>
              <a:buAutoNum type="arabicPeriod"/>
            </a:pPr>
            <a:r>
              <a:rPr lang="en-US" altLang="zh-CN" sz="2000" dirty="0" smtClean="0"/>
              <a:t>Hibernate</a:t>
            </a:r>
            <a:r>
              <a:rPr lang="zh-CN" altLang="en-US" sz="2000" dirty="0" smtClean="0"/>
              <a:t>自动化效率比</a:t>
            </a:r>
            <a:r>
              <a:rPr lang="en-US" altLang="zh-CN" sz="2000" dirty="0" err="1" smtClean="0"/>
              <a:t>mybatis</a:t>
            </a:r>
            <a:r>
              <a:rPr lang="zh-CN" altLang="en-US" sz="2000" dirty="0" smtClean="0"/>
              <a:t>高，</a:t>
            </a:r>
            <a:r>
              <a:rPr lang="en-US" altLang="zh-CN" sz="2000" dirty="0" err="1" smtClean="0"/>
              <a:t>ibatis</a:t>
            </a:r>
            <a:r>
              <a:rPr lang="zh-CN" altLang="en-US" sz="2000" dirty="0" smtClean="0"/>
              <a:t>的工作量比</a:t>
            </a:r>
            <a:r>
              <a:rPr lang="en-US" altLang="zh-CN" sz="2000" dirty="0" smtClean="0"/>
              <a:t>hibernate</a:t>
            </a:r>
            <a:r>
              <a:rPr lang="zh-CN" altLang="en-US" sz="2000" dirty="0" smtClean="0"/>
              <a:t>大。</a:t>
            </a:r>
            <a:r>
              <a:rPr lang="en-US" sz="2000" dirty="0" smtClean="0"/>
              <a:t> hibernate</a:t>
            </a:r>
            <a:r>
              <a:rPr lang="zh-CN" altLang="en-US" sz="2000" dirty="0" smtClean="0"/>
              <a:t>现在已经是主流</a:t>
            </a:r>
            <a:r>
              <a:rPr lang="en-US" sz="2000" dirty="0" smtClean="0"/>
              <a:t>o/r mapping</a:t>
            </a:r>
            <a:r>
              <a:rPr lang="zh-CN" altLang="en-US" sz="2000" dirty="0" smtClean="0"/>
              <a:t>框架，从文档的丰富性，产品的完善性，版本的开发速度都要强于</a:t>
            </a:r>
            <a:r>
              <a:rPr lang="en-US" sz="2000" dirty="0" err="1" smtClean="0"/>
              <a:t>ibatis</a:t>
            </a:r>
            <a:r>
              <a:rPr lang="zh-CN" altLang="en-US" sz="2000" smtClean="0"/>
              <a:t>。</a:t>
            </a:r>
            <a:endParaRPr lang="en-US" altLang="zh-CN" sz="2000" dirty="0" smtClean="0"/>
          </a:p>
          <a:p>
            <a:pPr marL="457200" indent="-457200">
              <a:buFont typeface="+mj-lt"/>
              <a:buAutoNum type="arabicPeriod"/>
            </a:pPr>
            <a:endParaRPr lang="en-US" altLang="zh-CN" sz="2000" dirty="0" smtClean="0"/>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6000792"/>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r>
              <a:rPr lang="en-US" altLang="zh-CN" dirty="0" smtClean="0"/>
              <a:t>1.</a:t>
            </a:r>
            <a:r>
              <a:rPr lang="zh-CN" altLang="en-US" dirty="0" smtClean="0"/>
              <a:t>在原有工程进行开发</a:t>
            </a:r>
            <a:endParaRPr lang="en-US" altLang="zh-CN" dirty="0" smtClean="0"/>
          </a:p>
          <a:p>
            <a:pPr marL="514350" indent="-514350">
              <a:buFont typeface="+mj-lt"/>
              <a:buAutoNum type="alphaLcParenR"/>
            </a:pPr>
            <a:r>
              <a:rPr lang="zh-CN" altLang="en-US" dirty="0" smtClean="0"/>
              <a:t>工作量比较小，节省成本和时间</a:t>
            </a:r>
            <a:r>
              <a:rPr lang="zh-CN" altLang="en-US" dirty="0" smtClean="0"/>
              <a:t>。</a:t>
            </a:r>
            <a:endParaRPr lang="en-US" altLang="zh-CN" dirty="0" smtClean="0"/>
          </a:p>
          <a:p>
            <a:pPr marL="514350" indent="-514350">
              <a:buFont typeface="+mj-lt"/>
              <a:buAutoNum type="alphaLcParenR"/>
            </a:pPr>
            <a:r>
              <a:rPr lang="zh-CN" altLang="en-US" dirty="0" smtClean="0"/>
              <a:t>将原有接口进行封装，根据新需求添加新的接口，</a:t>
            </a:r>
            <a:r>
              <a:rPr lang="zh-CN" altLang="en-US" dirty="0" smtClean="0"/>
              <a:t>由于新需求渐增和现有代码结构有些混乱（例如：</a:t>
            </a:r>
            <a:r>
              <a:rPr lang="en-US" altLang="zh-CN" dirty="0" smtClean="0"/>
              <a:t>1.pojo</a:t>
            </a:r>
            <a:r>
              <a:rPr lang="zh-CN" altLang="en-US" dirty="0" smtClean="0"/>
              <a:t>类本来是页面展示用的对象，有写入数据库的</a:t>
            </a:r>
            <a:r>
              <a:rPr lang="en-US" altLang="zh-CN" dirty="0" smtClean="0"/>
              <a:t>2.</a:t>
            </a:r>
            <a:r>
              <a:rPr lang="zh-CN" altLang="en-US" dirty="0" smtClean="0"/>
              <a:t>例如用户信息，可能出于安全性考虑，将微信端的用户接口和后台用户管理接口分开，这样做是没有问题的。用户接口不应该和后台管理用户接口放在一块。其他例如包等问题不再例举）可能会造成代码结构的混乱，可能会造成后期维护越来越困难的情况。。</a:t>
            </a:r>
            <a:endParaRPr lang="en-US" altLang="zh-CN" dirty="0" smtClean="0"/>
          </a:p>
          <a:p>
            <a:pPr marL="514350" indent="-514350">
              <a:buNone/>
            </a:pPr>
            <a:endParaRPr lang="en-US" altLang="zh-CN" dirty="0" smtClean="0"/>
          </a:p>
          <a:p>
            <a:r>
              <a:rPr lang="en-US" altLang="zh-CN" dirty="0" smtClean="0"/>
              <a:t>2.</a:t>
            </a:r>
            <a:r>
              <a:rPr lang="zh-CN" altLang="en-US" dirty="0" smtClean="0"/>
              <a:t>新建</a:t>
            </a:r>
            <a:r>
              <a:rPr lang="zh-CN" altLang="en-US" dirty="0" smtClean="0"/>
              <a:t>工程</a:t>
            </a:r>
            <a:endParaRPr lang="en-US" altLang="zh-CN" dirty="0" smtClean="0"/>
          </a:p>
          <a:p>
            <a:pPr marL="514350" indent="-514350">
              <a:buFont typeface="+mj-lt"/>
              <a:buAutoNum type="alphaLcParenR"/>
            </a:pPr>
            <a:r>
              <a:rPr lang="zh-CN" altLang="en-US" dirty="0" smtClean="0"/>
              <a:t>保留原有工程，将要开发的</a:t>
            </a:r>
            <a:r>
              <a:rPr lang="en-US" altLang="zh-CN" dirty="0" smtClean="0"/>
              <a:t>pc Web</a:t>
            </a:r>
            <a:r>
              <a:rPr lang="zh-CN" altLang="en-US" dirty="0" smtClean="0"/>
              <a:t>分为一个新的工程。将原有工程中的接口进行整理，然后迁移到新的工程中或者</a:t>
            </a:r>
            <a:r>
              <a:rPr lang="en-US" altLang="zh-CN" dirty="0" smtClean="0"/>
              <a:t>DAO</a:t>
            </a:r>
            <a:r>
              <a:rPr lang="zh-CN" altLang="en-US" dirty="0" smtClean="0"/>
              <a:t>打成</a:t>
            </a:r>
            <a:r>
              <a:rPr lang="en-US" altLang="zh-CN" dirty="0" smtClean="0"/>
              <a:t>jar</a:t>
            </a:r>
            <a:r>
              <a:rPr lang="zh-CN" altLang="en-US" dirty="0" smtClean="0"/>
              <a:t>。（对原有业务接口熟悉情况下，不然可能会没造成没有达到预期要求的效果，这个具有风险性）</a:t>
            </a:r>
            <a:endParaRPr lang="en-US" altLang="zh-CN" dirty="0" smtClean="0"/>
          </a:p>
          <a:p>
            <a:pPr marL="514350" indent="-514350">
              <a:buFont typeface="+mj-lt"/>
              <a:buAutoNum type="alphaLcParenR"/>
            </a:pPr>
            <a:r>
              <a:rPr lang="zh-CN" altLang="en-US" dirty="0" smtClean="0"/>
              <a:t>有</a:t>
            </a:r>
            <a:r>
              <a:rPr lang="en-US" altLang="zh-CN" dirty="0" smtClean="0"/>
              <a:t> </a:t>
            </a:r>
            <a:r>
              <a:rPr lang="zh-CN" altLang="en-US" dirty="0" smtClean="0"/>
              <a:t>利于</a:t>
            </a:r>
            <a:r>
              <a:rPr lang="zh-CN" altLang="en-US" dirty="0"/>
              <a:t>后面</a:t>
            </a:r>
            <a:r>
              <a:rPr lang="zh-CN" altLang="en-US" dirty="0" smtClean="0"/>
              <a:t>维护，后续可以将</a:t>
            </a:r>
            <a:r>
              <a:rPr lang="zh-CN" altLang="en-US" dirty="0"/>
              <a:t>后台管理和用户访问前台，渐渐</a:t>
            </a:r>
            <a:r>
              <a:rPr lang="zh-CN" altLang="en-US" dirty="0" smtClean="0"/>
              <a:t>分离。</a:t>
            </a:r>
            <a:endParaRPr lang="en-US" altLang="zh-CN" dirty="0" smtClean="0"/>
          </a:p>
          <a:p>
            <a:pPr marL="514350" indent="-514350">
              <a:buFont typeface="+mj-lt"/>
              <a:buAutoNum type="alphaLcParenR"/>
            </a:pPr>
            <a:r>
              <a:rPr lang="zh-CN" altLang="en-US" dirty="0" smtClean="0"/>
              <a:t>不能查证后台管理和前台访问放在同一个工程下会有什么潜在的安全性问题。但若分两个工程，部署在不同服务下，会减少后台端口被黑的几率。因为后台只能内网</a:t>
            </a:r>
            <a:r>
              <a:rPr lang="zh-CN" altLang="en-US" dirty="0" smtClean="0"/>
              <a:t>访问。</a:t>
            </a:r>
            <a:endParaRPr lang="en-US" altLang="zh-CN" dirty="0" smtClean="0"/>
          </a:p>
          <a:p>
            <a:pPr marL="514350" indent="-514350">
              <a:buFont typeface="+mj-lt"/>
              <a:buAutoNum type="alphaLcParenR"/>
            </a:pPr>
            <a:r>
              <a:rPr lang="zh-CN" altLang="en-US" dirty="0" smtClean="0"/>
              <a:t>新起工程的画</a:t>
            </a:r>
            <a:r>
              <a:rPr lang="en-US" altLang="zh-CN" dirty="0" smtClean="0"/>
              <a:t>,</a:t>
            </a:r>
            <a:r>
              <a:rPr lang="zh-CN" altLang="en-US" dirty="0" smtClean="0"/>
              <a:t>管理成本会高一些</a:t>
            </a:r>
            <a:r>
              <a:rPr lang="en-US" altLang="zh-CN" dirty="0" smtClean="0"/>
              <a:t>,</a:t>
            </a:r>
            <a:r>
              <a:rPr lang="zh-CN" altLang="en-US" dirty="0" smtClean="0"/>
              <a:t>配置也会比较麻烦</a:t>
            </a:r>
            <a:r>
              <a:rPr lang="en-US" altLang="zh-CN" dirty="0" smtClean="0"/>
              <a:t>.</a:t>
            </a:r>
            <a:r>
              <a:rPr lang="zh-CN" altLang="en-US" dirty="0" smtClean="0"/>
              <a:t>对于小成本的网站分出来是没有太大必要。</a:t>
            </a:r>
            <a:endParaRPr lang="en-US" altLang="zh-CN" dirty="0" smtClean="0"/>
          </a:p>
          <a:p>
            <a:r>
              <a:rPr lang="en-US" altLang="zh-CN" dirty="0" smtClean="0"/>
              <a:t>=======================</a:t>
            </a:r>
          </a:p>
          <a:p>
            <a:r>
              <a:rPr lang="zh-CN" altLang="en-US" dirty="0" smtClean="0"/>
              <a:t>无论以上两种情况，对新的</a:t>
            </a:r>
            <a:r>
              <a:rPr lang="en-US" altLang="zh-CN" dirty="0" smtClean="0"/>
              <a:t>pc</a:t>
            </a:r>
            <a:r>
              <a:rPr lang="zh-CN" altLang="en-US" dirty="0" smtClean="0"/>
              <a:t>端来说，由于原有的微信的端的页面不适用于</a:t>
            </a:r>
            <a:r>
              <a:rPr lang="en-US" altLang="zh-CN" dirty="0" smtClean="0"/>
              <a:t>pc</a:t>
            </a:r>
            <a:r>
              <a:rPr lang="zh-CN" altLang="en-US" dirty="0" smtClean="0"/>
              <a:t>端展示。前台设计和编码都会是一个较大的工作量。</a:t>
            </a:r>
            <a:endParaRPr lang="en-US" altLang="zh-CN" dirty="0" smtClean="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zh-CN" altLang="en-US" dirty="0" smtClean="0"/>
              <a:t>安全问题</a:t>
            </a:r>
            <a:endParaRPr lang="zh-CN" altLang="en-US" dirty="0"/>
          </a:p>
        </p:txBody>
      </p:sp>
      <p:sp>
        <p:nvSpPr>
          <p:cNvPr id="3" name="内容占位符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r>
              <a:rPr lang="zh-CN" altLang="en-US" sz="2000" dirty="0"/>
              <a:t>开发过程中，不要相信用户提交的任何数据，规划好目录，做到权限最小化，关闭、删除不必要的东西，就相对会安全很多了。</a:t>
            </a:r>
          </a:p>
          <a:p>
            <a:r>
              <a:rPr lang="zh-CN" altLang="en-US" sz="2000" b="1" dirty="0" smtClean="0"/>
              <a:t>上传</a:t>
            </a:r>
            <a:r>
              <a:rPr lang="zh-CN" altLang="en-US" sz="2000" dirty="0" smtClean="0"/>
              <a:t>：尽量不要有上传功能，如果必须有上传功能。也要做到以下方面：不能让用户定义路径、文件名，限制好可上传的文件类型。同时要限制好权限，基本规则：执行和可写是互斥权限，不应同时存在。</a:t>
            </a:r>
            <a:endParaRPr lang="en-US" altLang="zh-CN" sz="2000" dirty="0" smtClean="0"/>
          </a:p>
          <a:p>
            <a:r>
              <a:rPr lang="zh-CN" altLang="en-US" sz="2000" dirty="0" smtClean="0"/>
              <a:t>清洁发送给其他系统的数据：清洁所有发送给复杂子系统的数据，例如：命令外壳（</a:t>
            </a:r>
            <a:r>
              <a:rPr lang="en-US" altLang="zh-CN" sz="2000" dirty="0" smtClean="0"/>
              <a:t>shells</a:t>
            </a:r>
            <a:r>
              <a:rPr lang="zh-CN" altLang="en-US" sz="2000" dirty="0" smtClean="0"/>
              <a:t>），关系数据库，商用组件。攻击者可能通过</a:t>
            </a:r>
            <a:r>
              <a:rPr lang="en-US" altLang="zh-CN" sz="2000" dirty="0" smtClean="0"/>
              <a:t>SQL</a:t>
            </a:r>
            <a:r>
              <a:rPr lang="zh-CN" altLang="en-US" sz="2000" dirty="0" smtClean="0"/>
              <a:t>命令或者注入 进行攻击。这不是靠子系统通过输入验证来避免的问题，因为子系统不清楚调用的上下文，而调用过程指导上下文，所以有责任在调用子系统时清洁数据</a:t>
            </a:r>
            <a:r>
              <a:rPr lang="zh-CN" altLang="en-US" sz="2000" dirty="0" smtClean="0"/>
              <a:t>。</a:t>
            </a:r>
            <a:endParaRPr lang="en-US" altLang="zh-CN" sz="2000" dirty="0" smtClean="0"/>
          </a:p>
          <a:p>
            <a:r>
              <a:rPr lang="zh-CN" altLang="en-US" sz="2000" b="1" dirty="0" smtClean="0"/>
              <a:t>未加密登录</a:t>
            </a:r>
            <a:r>
              <a:rPr lang="zh-CN" altLang="en-US" sz="2000" b="1" dirty="0" smtClean="0"/>
              <a:t>请求</a:t>
            </a:r>
            <a:r>
              <a:rPr lang="zh-CN" altLang="en-US" sz="2000" dirty="0" smtClean="0"/>
              <a:t>：由于</a:t>
            </a:r>
            <a:r>
              <a:rPr lang="en-US" altLang="zh-CN" sz="2000" dirty="0" smtClean="0"/>
              <a:t>Web</a:t>
            </a:r>
            <a:r>
              <a:rPr lang="zh-CN" altLang="en-US" sz="2000" dirty="0" smtClean="0"/>
              <a:t>配置不安全，登陆请求把诸如用户名和密码等敏感字段未加密进行传输，攻击者可以窃听网络以劫获这些敏感信息。建议进行例如</a:t>
            </a:r>
            <a:r>
              <a:rPr lang="en-US" altLang="zh-CN" sz="2000" dirty="0" smtClean="0"/>
              <a:t>SSH</a:t>
            </a:r>
            <a:r>
              <a:rPr lang="zh-CN" altLang="en-US" sz="2000" dirty="0" smtClean="0"/>
              <a:t>等的加密后再传输。</a:t>
            </a:r>
            <a:endParaRPr lang="en-US" altLang="zh-CN" sz="2000" dirty="0" smtClean="0"/>
          </a:p>
          <a:p>
            <a:r>
              <a:rPr lang="zh-CN" altLang="en-US" sz="2000" dirty="0" smtClean="0"/>
              <a:t>防穷举机制</a:t>
            </a:r>
            <a:r>
              <a:rPr lang="zh-CN" altLang="en-US" sz="2000" dirty="0" smtClean="0"/>
              <a:t>：</a:t>
            </a:r>
            <a:r>
              <a:rPr lang="zh-CN" altLang="en-US" sz="2000" b="1" dirty="0" smtClean="0"/>
              <a:t> </a:t>
            </a:r>
            <a:r>
              <a:rPr lang="zh-CN" altLang="en-US" sz="2000" dirty="0" smtClean="0"/>
              <a:t>，</a:t>
            </a:r>
            <a:r>
              <a:rPr lang="zh-CN" altLang="en-US" sz="2000" dirty="0" smtClean="0"/>
              <a:t>防止别人用程序穷举账户密码。</a:t>
            </a:r>
            <a:endParaRPr lang="en-US" altLang="zh-CN" sz="2000" dirty="0" smtClean="0"/>
          </a:p>
          <a:p>
            <a:r>
              <a:rPr lang="zh-CN" altLang="en-US" sz="2000" dirty="0"/>
              <a:t>源文档 </a:t>
            </a:r>
            <a:r>
              <a:rPr lang="en-US" altLang="zh-CN" sz="2000" dirty="0" smtClean="0">
                <a:hlinkClick r:id="rId2"/>
              </a:rPr>
              <a:t>http</a:t>
            </a:r>
            <a:r>
              <a:rPr lang="en-US" altLang="zh-CN" sz="2000" dirty="0">
                <a:hlinkClick r:id="rId2"/>
              </a:rPr>
              <a:t>://</a:t>
            </a:r>
            <a:r>
              <a:rPr lang="en-US" altLang="zh-CN" sz="2000" dirty="0" smtClean="0">
                <a:hlinkClick r:id="rId2"/>
              </a:rPr>
              <a:t>infosec.blog.51cto.com/226250/801492</a:t>
            </a:r>
            <a:endParaRPr lang="en-US" altLang="zh-CN" sz="2000" dirty="0" smtClean="0"/>
          </a:p>
          <a:p>
            <a:r>
              <a:rPr lang="en-US" altLang="zh-CN" sz="2000" dirty="0" smtClean="0">
                <a:hlinkClick r:id="rId3"/>
              </a:rPr>
              <a:t>http://</a:t>
            </a:r>
            <a:r>
              <a:rPr lang="en-US" altLang="zh-CN" sz="2000" dirty="0" smtClean="0">
                <a:hlinkClick r:id="rId3"/>
              </a:rPr>
              <a:t>wenku.baidu.com/link?url=hpW4JVaW0Gr2SZyE6VJpjmBY7a2RqhYesQ4egr4AJ5kWd4jIpAHXerAwhkSIKMMN3yZuLsYCvZjgBTdOIVQbzbt6Eqr8lquaraHhPxZ5UC7</a:t>
            </a:r>
            <a:endParaRPr lang="en-US" altLang="zh-CN" sz="2000" dirty="0" smtClean="0"/>
          </a:p>
          <a:p>
            <a:r>
              <a:rPr lang="en-US" altLang="zh-CN" sz="2000" dirty="0" smtClean="0">
                <a:hlinkClick r:id="rId4"/>
              </a:rPr>
              <a:t>http://</a:t>
            </a:r>
            <a:r>
              <a:rPr lang="en-US" altLang="zh-CN" sz="2000" dirty="0" smtClean="0">
                <a:hlinkClick r:id="rId4"/>
              </a:rPr>
              <a:t>blog.csdn.net/signmem/article/details/17618467</a:t>
            </a:r>
            <a:endParaRPr lang="en-US" altLang="zh-CN" sz="2000" dirty="0" smtClean="0"/>
          </a:p>
          <a:p>
            <a:endParaRPr lang="en-US" altLang="zh-CN" sz="2000" dirty="0" smtClean="0"/>
          </a:p>
          <a:p>
            <a:r>
              <a:rPr lang="en-US" altLang="zh-CN" sz="2000" dirty="0" smtClean="0"/>
              <a:t> </a:t>
            </a:r>
            <a:endParaRPr lang="en-US" altLang="zh-CN" sz="2000" dirty="0" smtClean="0"/>
          </a:p>
          <a:p>
            <a:pPr>
              <a:buNone/>
            </a:pPr>
            <a:r>
              <a:rPr lang="en-US" altLang="zh-CN" sz="2000" dirty="0" smtClean="0"/>
              <a:t>JavaScript </a:t>
            </a:r>
            <a:r>
              <a:rPr lang="zh-CN" altLang="en-US" sz="2000" dirty="0" smtClean="0"/>
              <a:t>常见安全漏洞及测技术：</a:t>
            </a:r>
            <a:r>
              <a:rPr lang="en-US" altLang="zh-CN" sz="2000" dirty="0" smtClean="0"/>
              <a:t>http://www.ibm.com/developerworks/cn/rational/r-cn-appscanjavascriptleak/</a:t>
            </a:r>
            <a:endParaRPr lang="en-US" altLang="zh-CN" sz="2000" dirty="0"/>
          </a:p>
          <a:p>
            <a:endParaRPr lang="zh-CN" altLang="en-US" sz="2000" dirty="0"/>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u="sng" dirty="0" smtClean="0"/>
              <a:t> </a:t>
            </a:r>
            <a:r>
              <a:rPr lang="zh-CN" altLang="en-US" u="sng" dirty="0" smtClean="0"/>
              <a:t>网站</a:t>
            </a:r>
            <a:r>
              <a:rPr lang="en-US" u="sng" dirty="0" err="1" smtClean="0"/>
              <a:t>ssh</a:t>
            </a:r>
            <a:r>
              <a:rPr lang="zh-CN" altLang="en-US" u="sng" dirty="0" smtClean="0"/>
              <a:t>实例：</a:t>
            </a:r>
            <a:r>
              <a:rPr lang="en-US" u="sng" dirty="0" smtClean="0"/>
              <a:t> </a:t>
            </a:r>
            <a:r>
              <a:rPr lang="en-US" altLang="zh-CN" u="sng" dirty="0" smtClean="0">
                <a:hlinkClick r:id="rId2"/>
              </a:rPr>
              <a:t>https://code.csdn.net/dwzteam/dwz_ssh2</a:t>
            </a:r>
            <a:endParaRPr lang="zh-CN" altLang="en-US" u="sng" dirty="0" smtClean="0"/>
          </a:p>
          <a:p>
            <a:r>
              <a:rPr lang="en-US" altLang="zh-CN" u="sng" dirty="0" err="1" smtClean="0"/>
              <a:t>Mybatis</a:t>
            </a:r>
            <a:r>
              <a:rPr lang="en-US" altLang="zh-CN" u="sng" dirty="0" smtClean="0"/>
              <a:t> + </a:t>
            </a:r>
            <a:r>
              <a:rPr lang="en-US" altLang="zh-CN" u="sng" dirty="0" err="1" smtClean="0"/>
              <a:t>SpringMV</a:t>
            </a:r>
            <a:r>
              <a:rPr lang="zh-CN" altLang="en-US" u="sng" dirty="0" smtClean="0"/>
              <a:t>：</a:t>
            </a:r>
            <a:r>
              <a:rPr lang="en-US" altLang="zh-CN" u="sng" dirty="0" smtClean="0">
                <a:hlinkClick r:id="rId3"/>
              </a:rPr>
              <a:t>https://code.csdn.net/dwzteam/dwz_springmvc</a:t>
            </a:r>
            <a:endParaRPr lang="zh-CN" altLang="en-US" u="sng" dirty="0" smtClean="0"/>
          </a:p>
          <a:p>
            <a:endParaRPr lang="zh-CN" altLang="en-US" dirty="0"/>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642918"/>
            <a:ext cx="8229600" cy="4525963"/>
          </a:xfrm>
        </p:spPr>
        <p:txBody>
          <a:bodyPr/>
          <a:lstStyle/>
          <a:p>
            <a:r>
              <a:rPr lang="zh-CN" altLang="en-US" dirty="0" smtClean="0"/>
              <a:t>微网站本质上就是以微信浏览器为入口的手机网站</a:t>
            </a:r>
            <a:r>
              <a:rPr lang="en-US" altLang="zh-CN" dirty="0" smtClean="0"/>
              <a:t>(Web </a:t>
            </a:r>
            <a:br>
              <a:rPr lang="en-US" altLang="zh-CN" dirty="0" smtClean="0"/>
            </a:br>
            <a:r>
              <a:rPr lang="en-US" altLang="zh-CN" dirty="0" smtClean="0"/>
              <a:t>APP),</a:t>
            </a:r>
            <a:r>
              <a:rPr lang="zh-CN" altLang="en-US" dirty="0" smtClean="0"/>
              <a:t>能够兼容</a:t>
            </a:r>
            <a:r>
              <a:rPr lang="en-US" altLang="zh-CN" dirty="0" smtClean="0"/>
              <a:t>Android</a:t>
            </a:r>
            <a:r>
              <a:rPr lang="zh-CN" altLang="en-US" dirty="0" smtClean="0"/>
              <a:t>、</a:t>
            </a:r>
            <a:r>
              <a:rPr lang="en-US" altLang="zh-CN" dirty="0" err="1" smtClean="0"/>
              <a:t>iOS</a:t>
            </a:r>
            <a:r>
              <a:rPr lang="zh-CN" altLang="en-US" dirty="0" smtClean="0"/>
              <a:t>、</a:t>
            </a:r>
            <a:r>
              <a:rPr lang="en-US" altLang="zh-CN" dirty="0" smtClean="0"/>
              <a:t>WP</a:t>
            </a:r>
            <a:r>
              <a:rPr lang="zh-CN" altLang="en-US" dirty="0" smtClean="0"/>
              <a:t>等操作系统。开发微网站用到的技术与开发普通网站一样</a:t>
            </a:r>
            <a:r>
              <a:rPr lang="en-US" altLang="zh-CN" dirty="0" smtClean="0"/>
              <a:t>,</a:t>
            </a:r>
            <a:r>
              <a:rPr lang="zh-CN" altLang="en-US" dirty="0" smtClean="0"/>
              <a:t>都是基于</a:t>
            </a:r>
            <a:r>
              <a:rPr lang="en-US" altLang="zh-CN" dirty="0" smtClean="0"/>
              <a:t>HTML(HTML5)</a:t>
            </a:r>
            <a:r>
              <a:rPr lang="zh-CN" altLang="en-US" dirty="0" smtClean="0"/>
              <a:t>、</a:t>
            </a:r>
            <a:r>
              <a:rPr lang="en-US" altLang="zh-CN" dirty="0" smtClean="0"/>
              <a:t>CSS</a:t>
            </a:r>
            <a:r>
              <a:rPr lang="zh-CN" altLang="en-US" dirty="0" smtClean="0"/>
              <a:t>、</a:t>
            </a:r>
            <a:r>
              <a:rPr lang="en-US" altLang="zh-CN" dirty="0" err="1" smtClean="0"/>
              <a:t>Javascript</a:t>
            </a:r>
            <a:r>
              <a:rPr lang="zh-CN" altLang="en-US" dirty="0" smtClean="0"/>
              <a:t>等</a:t>
            </a:r>
            <a:r>
              <a:rPr lang="en-US" altLang="zh-CN" dirty="0" smtClean="0"/>
              <a:t>,</a:t>
            </a:r>
            <a:r>
              <a:rPr lang="zh-CN" altLang="en-US" dirty="0" smtClean="0"/>
              <a:t>所以有普通网站开发经验的开发者</a:t>
            </a:r>
            <a:r>
              <a:rPr lang="en-US" altLang="zh-CN" dirty="0" smtClean="0"/>
              <a:t>,</a:t>
            </a:r>
            <a:r>
              <a:rPr lang="zh-CN" altLang="en-US" dirty="0" smtClean="0"/>
              <a:t>完全有能力开发微网站。</a:t>
            </a:r>
            <a:endParaRPr lang="zh-CN" altLang="en-US" dirty="0"/>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normAutofit/>
          </a:bodyPr>
          <a:lstStyle/>
          <a:p>
            <a:endParaRPr lang="zh-CN" altLang="en-US" sz="2400" dirty="0" smtClean="0"/>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mtClean="0"/>
              <a:t>1.jquery –easyUI</a:t>
            </a:r>
            <a:endParaRPr lang="zh-CN" altLang="en-US" dirty="0"/>
          </a:p>
        </p:txBody>
      </p:sp>
      <p:sp>
        <p:nvSpPr>
          <p:cNvPr id="3" name="内容占位符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92500"/>
          </a:bodyPr>
          <a:lstStyle/>
          <a:p>
            <a:r>
              <a:rPr lang="en-US" altLang="zh-CN" smtClean="0"/>
              <a:t>Api:</a:t>
            </a:r>
            <a:r>
              <a:rPr lang="en-US" altLang="zh-CN" smtClean="0">
                <a:hlinkClick r:id="rId3"/>
              </a:rPr>
              <a:t>http://www.jeasyui.net/</a:t>
            </a:r>
            <a:endParaRPr lang="en-US" altLang="zh-CN" smtClean="0"/>
          </a:p>
          <a:p>
            <a:r>
              <a:rPr lang="zh-CN" altLang="en-US" smtClean="0"/>
              <a:t>优点：学习起来比较简单，官网文档说明全面，功能强大。外观好看。 使用人多，问题好查。</a:t>
            </a:r>
            <a:endParaRPr lang="en-US" altLang="zh-CN" smtClean="0"/>
          </a:p>
          <a:p>
            <a:r>
              <a:rPr lang="zh-CN" altLang="en-US" smtClean="0"/>
              <a:t>缺点：</a:t>
            </a:r>
            <a:endParaRPr lang="en-US" altLang="zh-CN" smtClean="0"/>
          </a:p>
          <a:p>
            <a:pPr>
              <a:buNone/>
            </a:pPr>
            <a:r>
              <a:rPr lang="en-US" altLang="zh-CN" smtClean="0"/>
              <a:t>         1. </a:t>
            </a:r>
            <a:r>
              <a:rPr lang="zh-CN" altLang="en-US" smtClean="0"/>
              <a:t>缺点都是对服务器负载性能的影响</a:t>
            </a:r>
          </a:p>
          <a:p>
            <a:r>
              <a:rPr lang="en-US" altLang="zh-CN" smtClean="0"/>
              <a:t>     2.</a:t>
            </a:r>
            <a:r>
              <a:rPr lang="zh-CN" altLang="en-US" smtClean="0"/>
              <a:t>兼容性有点问题</a:t>
            </a:r>
            <a:endParaRPr lang="en-US" altLang="zh-CN" smtClean="0">
              <a:hlinkClick r:id="rId4"/>
            </a:endParaRPr>
          </a:p>
          <a:p>
            <a:r>
              <a:rPr lang="en-US" altLang="zh-CN" smtClean="0">
                <a:hlinkClick r:id="rId4"/>
              </a:rPr>
              <a:t>http://www.cnblogs.com/rainbowzc/p/3593242.html</a:t>
            </a:r>
            <a:r>
              <a:rPr lang="zh-CN" altLang="en-US" smtClean="0"/>
              <a:t>（性能优化，和效率计算）</a:t>
            </a:r>
            <a:endParaRPr lang="en-US" altLang="zh-CN" smtClean="0"/>
          </a:p>
          <a:p>
            <a:endParaRPr lang="zh-CN" altLang="en-US" dirty="0"/>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dirty="0" err="1" smtClean="0"/>
              <a:t>jQuery</a:t>
            </a:r>
            <a:r>
              <a:rPr lang="en-US" b="1" dirty="0" smtClean="0"/>
              <a:t> Mobile</a:t>
            </a:r>
            <a:r>
              <a:rPr lang="en-US" altLang="zh-CN" dirty="0" smtClean="0"/>
              <a:t/>
            </a:r>
            <a:br>
              <a:rPr lang="en-US" altLang="zh-CN" dirty="0" smtClean="0"/>
            </a:br>
            <a:endParaRPr lang="zh-CN" altLang="en-US" dirty="0"/>
          </a:p>
        </p:txBody>
      </p:sp>
      <p:sp>
        <p:nvSpPr>
          <p:cNvPr id="3" name="内容占位符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r>
              <a:rPr lang="zh-CN" altLang="en-US" sz="2400" dirty="0"/>
              <a:t>官网</a:t>
            </a:r>
            <a:r>
              <a:rPr lang="en-US" altLang="zh-CN" sz="2400" dirty="0" smtClean="0"/>
              <a:t>:http://jquerymobile.com/</a:t>
            </a:r>
            <a:r>
              <a:rPr lang="zh-CN" altLang="en-US" sz="2400" dirty="0" smtClean="0"/>
              <a:t>（</a:t>
            </a:r>
            <a:r>
              <a:rPr lang="zh-CN" altLang="en-US" sz="2400" dirty="0"/>
              <a:t>移动</a:t>
            </a:r>
            <a:r>
              <a:rPr lang="zh-CN" altLang="en-US" sz="2400" dirty="0" smtClean="0"/>
              <a:t>）</a:t>
            </a:r>
            <a:endParaRPr lang="en-US" altLang="zh-CN" sz="2400" dirty="0" smtClean="0"/>
          </a:p>
          <a:p>
            <a:pPr>
              <a:buFont typeface="Wingdings" pitchFamily="2" charset="2"/>
              <a:buChar char="Ø"/>
            </a:pPr>
            <a:r>
              <a:rPr lang="zh-CN" altLang="en-US" sz="2400" dirty="0" smtClean="0"/>
              <a:t>优点</a:t>
            </a:r>
            <a:r>
              <a:rPr lang="zh-CN" altLang="en-US" dirty="0" smtClean="0"/>
              <a:t>：</a:t>
            </a:r>
            <a:endParaRPr lang="en-US" altLang="zh-CN" dirty="0" smtClean="0"/>
          </a:p>
          <a:p>
            <a:pPr marL="457200" indent="-457200">
              <a:buFont typeface="+mj-lt"/>
              <a:buAutoNum type="arabicPeriod"/>
            </a:pPr>
            <a:r>
              <a:rPr lang="en-US" sz="2000" dirty="0" smtClean="0"/>
              <a:t> </a:t>
            </a:r>
            <a:r>
              <a:rPr lang="en-US" sz="2000" dirty="0" err="1" smtClean="0"/>
              <a:t>JQuery</a:t>
            </a:r>
            <a:r>
              <a:rPr lang="en-US" sz="2000" dirty="0" smtClean="0"/>
              <a:t> Mobile</a:t>
            </a:r>
            <a:r>
              <a:rPr lang="zh-CN" altLang="en-US" sz="2000" dirty="0" smtClean="0"/>
              <a:t>和</a:t>
            </a:r>
            <a:r>
              <a:rPr lang="en-US" sz="2000" dirty="0" smtClean="0"/>
              <a:t>HTML5</a:t>
            </a:r>
            <a:r>
              <a:rPr lang="zh-CN" altLang="en-US" sz="2000" dirty="0" smtClean="0"/>
              <a:t>构建你的</a:t>
            </a:r>
            <a:r>
              <a:rPr lang="en-US" sz="2000" dirty="0" smtClean="0"/>
              <a:t>UI</a:t>
            </a:r>
            <a:r>
              <a:rPr lang="zh-CN" altLang="en-US" sz="2000" dirty="0" smtClean="0"/>
              <a:t>和逻辑会比在原生系统下构建快得多。</a:t>
            </a:r>
            <a:endParaRPr lang="en-US" altLang="zh-CN" sz="2000" dirty="0" smtClean="0"/>
          </a:p>
          <a:p>
            <a:pPr marL="457200" indent="-457200">
              <a:buFont typeface="+mj-lt"/>
              <a:buAutoNum type="arabicPeriod"/>
            </a:pPr>
            <a:r>
              <a:rPr lang="zh-CN" altLang="en-US" sz="2000" dirty="0" smtClean="0"/>
              <a:t>避免麻烦的应用商店审批过程以及调试、构建带来的痛苦</a:t>
            </a:r>
            <a:endParaRPr lang="en-US" altLang="zh-CN" sz="2000" dirty="0" smtClean="0"/>
          </a:p>
          <a:p>
            <a:pPr marL="457200" indent="-457200">
              <a:buFont typeface="+mj-lt"/>
              <a:buAutoNum type="arabicPeriod"/>
            </a:pPr>
            <a:r>
              <a:rPr lang="zh-CN" altLang="en-US" sz="2000" dirty="0" smtClean="0"/>
              <a:t>支持跨平台和跨设备开发</a:t>
            </a:r>
            <a:endParaRPr lang="en-US" altLang="zh-CN" sz="2000" dirty="0" smtClean="0"/>
          </a:p>
          <a:p>
            <a:pPr>
              <a:buFont typeface="Wingdings" pitchFamily="2" charset="2"/>
              <a:buChar char="Ø"/>
            </a:pPr>
            <a:r>
              <a:rPr lang="zh-CN" altLang="en-US" sz="2000" dirty="0" smtClean="0"/>
              <a:t>缺点：</a:t>
            </a:r>
            <a:endParaRPr lang="en-US" altLang="zh-CN" sz="2000" dirty="0" smtClean="0"/>
          </a:p>
          <a:p>
            <a:pPr marL="457200" indent="-457200">
              <a:buFont typeface="+mj-lt"/>
              <a:buAutoNum type="arabicPeriod"/>
            </a:pPr>
            <a:r>
              <a:rPr lang="zh-CN" altLang="en-US" sz="2000" dirty="0" smtClean="0"/>
              <a:t>比原生程序运行慢</a:t>
            </a:r>
            <a:endParaRPr lang="en-US" altLang="zh-CN" sz="2000" dirty="0" smtClean="0"/>
          </a:p>
          <a:p>
            <a:pPr marL="457200" indent="-457200">
              <a:buFont typeface="+mj-lt"/>
              <a:buAutoNum type="arabicPeriod"/>
            </a:pPr>
            <a:endParaRPr lang="zh-CN" altLang="en-US" sz="2000" dirty="0" smtClean="0"/>
          </a:p>
          <a:p>
            <a:r>
              <a:rPr lang="en-US" altLang="zh-CN" sz="2000" dirty="0" smtClean="0"/>
              <a:t>http://www.w3school.com.cn/jquerymobile/jquerymobile_buttons.asp</a:t>
            </a:r>
          </a:p>
          <a:p>
            <a:endParaRPr lang="zh-CN" altLang="en-US" dirty="0"/>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b="1" dirty="0" smtClean="0"/>
              <a:t>2</a:t>
            </a:r>
            <a:r>
              <a:rPr lang="en-US" altLang="zh-CN" b="1" dirty="0" smtClean="0"/>
              <a:t>.MiniUI</a:t>
            </a:r>
            <a:endParaRPr lang="zh-CN" altLang="en-US" dirty="0"/>
          </a:p>
        </p:txBody>
      </p:sp>
      <p:sp>
        <p:nvSpPr>
          <p:cNvPr id="3" name="内容占位符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r>
              <a:rPr lang="zh-CN" altLang="en-US" dirty="0" smtClean="0"/>
              <a:t>又</a:t>
            </a:r>
            <a:r>
              <a:rPr lang="zh-CN" altLang="en-US" dirty="0" smtClean="0"/>
              <a:t>一个基于</a:t>
            </a:r>
            <a:r>
              <a:rPr lang="en-US" altLang="zh-CN" dirty="0" err="1" smtClean="0"/>
              <a:t>jquery</a:t>
            </a:r>
            <a:r>
              <a:rPr lang="zh-CN" altLang="en-US" dirty="0" smtClean="0"/>
              <a:t>的框架，开发的界面功能都很丰富。</a:t>
            </a:r>
          </a:p>
          <a:p>
            <a:r>
              <a:rPr lang="en-US" altLang="zh-CN" dirty="0" err="1" smtClean="0"/>
              <a:t>jQuery</a:t>
            </a:r>
            <a:r>
              <a:rPr lang="en-US" altLang="zh-CN" dirty="0" smtClean="0"/>
              <a:t> </a:t>
            </a:r>
            <a:r>
              <a:rPr lang="en-US" altLang="zh-CN" dirty="0" err="1" smtClean="0"/>
              <a:t>MiniUI</a:t>
            </a:r>
            <a:r>
              <a:rPr lang="en-US" altLang="zh-CN" dirty="0" smtClean="0"/>
              <a:t> – </a:t>
            </a:r>
            <a:r>
              <a:rPr lang="zh-CN" altLang="en-US" dirty="0" smtClean="0"/>
              <a:t>快速开发</a:t>
            </a:r>
            <a:r>
              <a:rPr lang="en-US" altLang="zh-CN" dirty="0" err="1" smtClean="0"/>
              <a:t>WebUI</a:t>
            </a:r>
            <a:r>
              <a:rPr lang="zh-CN" altLang="en-US" dirty="0" smtClean="0"/>
              <a:t>。</a:t>
            </a:r>
          </a:p>
          <a:p>
            <a:r>
              <a:rPr lang="zh-CN" altLang="en-US" dirty="0" smtClean="0"/>
              <a:t>它能缩短开发时间，减少代码量，使开发者更专注于业务和服务端，轻松实现界面开发，带来绝佳的用户体验。</a:t>
            </a:r>
          </a:p>
          <a:p>
            <a:r>
              <a:rPr lang="zh-CN" altLang="en-US" dirty="0" smtClean="0"/>
              <a:t>使用</a:t>
            </a:r>
            <a:r>
              <a:rPr lang="en-US" altLang="zh-CN" dirty="0" err="1" smtClean="0"/>
              <a:t>MiniUI</a:t>
            </a:r>
            <a:r>
              <a:rPr lang="zh-CN" altLang="en-US" dirty="0" smtClean="0"/>
              <a:t>，开发者可以快速创建</a:t>
            </a:r>
            <a:r>
              <a:rPr lang="en-US" altLang="zh-CN" dirty="0" smtClean="0"/>
              <a:t>Ajax</a:t>
            </a:r>
            <a:r>
              <a:rPr lang="zh-CN" altLang="en-US" dirty="0" smtClean="0"/>
              <a:t>无刷新、</a:t>
            </a:r>
            <a:r>
              <a:rPr lang="en-US" altLang="zh-CN" dirty="0" smtClean="0"/>
              <a:t>B/S</a:t>
            </a:r>
            <a:r>
              <a:rPr lang="zh-CN" altLang="en-US" dirty="0" smtClean="0"/>
              <a:t>快速录入数据、</a:t>
            </a:r>
            <a:r>
              <a:rPr lang="en-US" altLang="zh-CN" dirty="0" smtClean="0"/>
              <a:t>CRUD</a:t>
            </a:r>
            <a:r>
              <a:rPr lang="zh-CN" altLang="en-US" dirty="0" smtClean="0"/>
              <a:t>、</a:t>
            </a:r>
            <a:r>
              <a:rPr lang="en-US" altLang="zh-CN" dirty="0" smtClean="0"/>
              <a:t>Master-Detail</a:t>
            </a:r>
            <a:r>
              <a:rPr lang="zh-CN" altLang="en-US" dirty="0" smtClean="0"/>
              <a:t>、菜单工具栏、弹出面板、布局导航、数据验证、分页表格、树、树形表格等典型</a:t>
            </a:r>
            <a:r>
              <a:rPr lang="en-US" altLang="zh-CN" dirty="0" smtClean="0"/>
              <a:t>WEB</a:t>
            </a:r>
            <a:r>
              <a:rPr lang="zh-CN" altLang="en-US" dirty="0" smtClean="0"/>
              <a:t>应用系统界面。</a:t>
            </a:r>
          </a:p>
          <a:p>
            <a:r>
              <a:rPr lang="zh-CN" altLang="en-US" b="1" dirty="0" smtClean="0"/>
              <a:t>界面做的挺不错，功能也挺丰富，但是有两个比较大的问题，一个是收费，一个是没有源码，说白了，不开源！基于这个开发如果想对功能做扩展就需要找他们的团队进行升级</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b="1" dirty="0" smtClean="0"/>
              <a:t>3.</a:t>
            </a:r>
            <a:r>
              <a:rPr lang="en-US" b="1" dirty="0" smtClean="0"/>
              <a:t>Dwz(j-</a:t>
            </a:r>
            <a:r>
              <a:rPr lang="en-US" b="1" dirty="0" err="1" smtClean="0"/>
              <a:t>ui</a:t>
            </a:r>
            <a:r>
              <a:rPr lang="en-US" b="1" dirty="0"/>
              <a:t> </a:t>
            </a:r>
            <a:r>
              <a:rPr lang="en-US" b="1" dirty="0" smtClean="0"/>
              <a:t>)</a:t>
            </a:r>
            <a:endParaRPr lang="zh-CN" altLang="en-US" dirty="0"/>
          </a:p>
        </p:txBody>
      </p:sp>
      <p:sp>
        <p:nvSpPr>
          <p:cNvPr id="3" name="内容占位符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r>
              <a:rPr lang="en-US" altLang="zh-CN" dirty="0" err="1" smtClean="0"/>
              <a:t>Api:http</a:t>
            </a:r>
            <a:r>
              <a:rPr lang="en-US" altLang="zh-CN" dirty="0" smtClean="0"/>
              <a:t>://j-</a:t>
            </a:r>
            <a:r>
              <a:rPr lang="en-US" altLang="zh-CN" dirty="0" err="1" smtClean="0"/>
              <a:t>ui.com</a:t>
            </a:r>
            <a:endParaRPr lang="en-US" altLang="zh-CN" dirty="0" smtClean="0"/>
          </a:p>
          <a:p>
            <a:r>
              <a:rPr lang="zh-CN" altLang="en-US" dirty="0" smtClean="0"/>
              <a:t>优缺点：</a:t>
            </a:r>
            <a:endParaRPr lang="en-US" altLang="zh-CN" dirty="0" smtClean="0"/>
          </a:p>
          <a:p>
            <a:r>
              <a:rPr lang="en-US" altLang="zh-CN" b="1" dirty="0" smtClean="0"/>
              <a:t>DWZ</a:t>
            </a:r>
            <a:r>
              <a:rPr lang="zh-CN" altLang="en-US" b="1" dirty="0" smtClean="0"/>
              <a:t>最大的特点是使用</a:t>
            </a:r>
            <a:r>
              <a:rPr lang="en-US" altLang="zh-CN" b="1" dirty="0" smtClean="0"/>
              <a:t>html</a:t>
            </a:r>
            <a:r>
              <a:rPr lang="zh-CN" altLang="en-US" b="1" dirty="0" smtClean="0"/>
              <a:t>扩展的方式来代替</a:t>
            </a:r>
            <a:r>
              <a:rPr lang="en-US" altLang="zh-CN" b="1" dirty="0" err="1" smtClean="0"/>
              <a:t>javascript</a:t>
            </a:r>
            <a:r>
              <a:rPr lang="zh-CN" altLang="en-US" b="1" dirty="0" smtClean="0"/>
              <a:t>代码，而不是使用传统的面向对象来开发</a:t>
            </a:r>
            <a:r>
              <a:rPr lang="en-US" altLang="zh-CN" b="1" dirty="0" err="1" smtClean="0"/>
              <a:t>javascript</a:t>
            </a:r>
            <a:r>
              <a:rPr lang="zh-CN" altLang="en-US" b="1" dirty="0" smtClean="0"/>
              <a:t>库；</a:t>
            </a:r>
            <a:br>
              <a:rPr lang="zh-CN" altLang="en-US" b="1" dirty="0" smtClean="0"/>
            </a:br>
            <a:r>
              <a:rPr lang="en-US" altLang="zh-CN" b="1" dirty="0" smtClean="0"/>
              <a:t>html</a:t>
            </a:r>
            <a:r>
              <a:rPr lang="zh-CN" altLang="en-US" b="1" dirty="0" smtClean="0"/>
              <a:t>扩展方式的特点，简单、容易扩展、基于</a:t>
            </a:r>
            <a:r>
              <a:rPr lang="en-US" altLang="zh-CN" b="1" dirty="0" err="1" smtClean="0"/>
              <a:t>jQuery</a:t>
            </a:r>
            <a:r>
              <a:rPr lang="zh-CN" altLang="en-US" b="1" dirty="0" smtClean="0"/>
              <a:t>；</a:t>
            </a:r>
            <a:br>
              <a:rPr lang="zh-CN" altLang="en-US" b="1" dirty="0" smtClean="0"/>
            </a:br>
            <a:r>
              <a:rPr lang="en-US" altLang="zh-CN" b="1" dirty="0" err="1" smtClean="0"/>
              <a:t>javascript</a:t>
            </a:r>
            <a:r>
              <a:rPr lang="zh-CN" altLang="en-US" b="1" dirty="0" smtClean="0"/>
              <a:t>库特点，思维方式更接近应用程序，以组件的方式调用；但是实现复杂，扩展不方便；</a:t>
            </a:r>
            <a:endParaRPr lang="en-US" u="sng" dirty="0" smtClean="0"/>
          </a:p>
          <a:p>
            <a:r>
              <a:rPr lang="en-US" dirty="0" smtClean="0"/>
              <a:t>D</a:t>
            </a:r>
            <a:r>
              <a:rPr lang="en-US" altLang="zh-CN" dirty="0" smtClean="0"/>
              <a:t>WZ</a:t>
            </a:r>
            <a:r>
              <a:rPr lang="zh-CN" altLang="en-US" dirty="0"/>
              <a:t>这个富客户端框架（不够炫哦</a:t>
            </a:r>
            <a:r>
              <a:rPr lang="zh-CN" altLang="en-US" dirty="0" smtClean="0"/>
              <a:t>），比较使用于网站管理后台的的开发（个人认为）。</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altLang="zh-CN" dirty="0" smtClean="0"/>
              <a:t>4.</a:t>
            </a:r>
            <a:r>
              <a:rPr lang="en-US" dirty="0" smtClean="0"/>
              <a:t>Bootstrap</a:t>
            </a:r>
            <a:endParaRPr lang="en-US" dirty="0"/>
          </a:p>
        </p:txBody>
      </p:sp>
      <p:sp>
        <p:nvSpPr>
          <p:cNvPr id="3" name="内容占位符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r>
              <a:rPr lang="en-US" dirty="0"/>
              <a:t>1.Bootstrap: </a:t>
            </a:r>
            <a:r>
              <a:rPr lang="en-US" dirty="0">
                <a:hlinkClick r:id="rId2"/>
              </a:rPr>
              <a:t>h</a:t>
            </a:r>
            <a:r>
              <a:rPr lang="en-US" altLang="zh-CN" dirty="0">
                <a:hlinkClick r:id="rId2"/>
              </a:rPr>
              <a:t>ttp://www.bootcss.com/</a:t>
            </a:r>
            <a:endParaRPr lang="zh-CN" dirty="0" smtClean="0"/>
          </a:p>
          <a:p>
            <a:r>
              <a:rPr lang="zh-CN" altLang="en-US" dirty="0" smtClean="0"/>
              <a:t>优缺点：</a:t>
            </a:r>
            <a:endParaRPr lang="en-US" altLang="zh-CN" dirty="0" smtClean="0"/>
          </a:p>
          <a:p>
            <a:r>
              <a:rPr lang="zh-CN" altLang="en-US" dirty="0" smtClean="0"/>
              <a:t>支持</a:t>
            </a:r>
            <a:r>
              <a:rPr lang="zh-CN" altLang="en-US" dirty="0"/>
              <a:t>多种设备</a:t>
            </a:r>
          </a:p>
          <a:p>
            <a:r>
              <a:rPr lang="en-US" altLang="zh-CN" dirty="0" smtClean="0"/>
              <a:t>Bootstrap </a:t>
            </a:r>
            <a:r>
              <a:rPr lang="zh-CN" altLang="en-US" dirty="0"/>
              <a:t>属于前端 </a:t>
            </a:r>
            <a:r>
              <a:rPr lang="en-US" altLang="zh-CN" dirty="0" err="1"/>
              <a:t>ui</a:t>
            </a:r>
            <a:r>
              <a:rPr lang="en-US" altLang="zh-CN" dirty="0"/>
              <a:t> </a:t>
            </a:r>
            <a:r>
              <a:rPr lang="zh-CN" altLang="en-US" dirty="0"/>
              <a:t>库，通过现成的</a:t>
            </a:r>
            <a:r>
              <a:rPr lang="en-US" altLang="zh-CN" dirty="0" err="1"/>
              <a:t>ui</a:t>
            </a:r>
            <a:r>
              <a:rPr lang="zh-CN" altLang="en-US" dirty="0"/>
              <a:t>组件能够迅速搭建前端页面，</a:t>
            </a:r>
          </a:p>
          <a:p>
            <a:r>
              <a:rPr lang="zh-CN" altLang="en-US" dirty="0"/>
              <a:t>相对于公司，直接使用 </a:t>
            </a:r>
            <a:r>
              <a:rPr lang="en-US" altLang="zh-CN" dirty="0"/>
              <a:t>Bootstrap </a:t>
            </a:r>
            <a:r>
              <a:rPr lang="zh-CN" altLang="en-US" dirty="0"/>
              <a:t>感觉不多，大公司都有自己的前端开发设计人员，也会设计自己的</a:t>
            </a:r>
            <a:r>
              <a:rPr lang="en-US" altLang="zh-CN" dirty="0" err="1"/>
              <a:t>css</a:t>
            </a:r>
            <a:r>
              <a:rPr lang="zh-CN" altLang="en-US" dirty="0"/>
              <a:t>库。当然，</a:t>
            </a:r>
            <a:r>
              <a:rPr lang="en-US" altLang="zh-CN" dirty="0"/>
              <a:t>Bootstrap</a:t>
            </a:r>
            <a:r>
              <a:rPr lang="zh-CN" altLang="en-US" dirty="0"/>
              <a:t>开源，对于学习如何组织</a:t>
            </a:r>
            <a:r>
              <a:rPr lang="en-US" altLang="zh-CN" dirty="0" err="1"/>
              <a:t>css</a:t>
            </a:r>
            <a:r>
              <a:rPr lang="zh-CN" altLang="en-US" dirty="0"/>
              <a:t>还是很有必要。还依赖于</a:t>
            </a:r>
            <a:r>
              <a:rPr lang="en-US" dirty="0" err="1"/>
              <a:t>Jquery</a:t>
            </a:r>
            <a:r>
              <a:rPr lang="zh-CN" altLang="en-US" dirty="0"/>
              <a:t>：</a:t>
            </a:r>
            <a:r>
              <a:rPr lang="en-US" altLang="zh-CN" dirty="0">
                <a:hlinkClick r:id="rId3"/>
              </a:rPr>
              <a:t>http://www.bootcss.com/p/jquery-ui-bootstrap/</a:t>
            </a:r>
            <a:endParaRPr lang="zh-CN" dirty="0" smtClean="0"/>
          </a:p>
          <a:p>
            <a:endParaRPr lang="zh-CN" altLang="en-US" dirty="0"/>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dirty="0" smtClean="0"/>
              <a:t>5.</a:t>
            </a:r>
            <a:r>
              <a:rPr lang="en-US" altLang="zh-CN" b="1" dirty="0" smtClean="0"/>
              <a:t>Amaze </a:t>
            </a:r>
            <a:r>
              <a:rPr lang="en-US" altLang="zh-CN" b="1" dirty="0"/>
              <a:t>UI</a:t>
            </a:r>
            <a:r>
              <a:rPr lang="en-US" b="1" dirty="0"/>
              <a:t>:</a:t>
            </a:r>
            <a:r>
              <a:rPr lang="zh-CN" altLang="en-US" b="1" dirty="0"/>
              <a:t/>
            </a:r>
            <a:br>
              <a:rPr lang="zh-CN" altLang="en-US" b="1" dirty="0"/>
            </a:br>
            <a:endParaRPr lang="zh-CN" altLang="en-US" dirty="0"/>
          </a:p>
        </p:txBody>
      </p:sp>
      <p:sp>
        <p:nvSpPr>
          <p:cNvPr id="3" name="内容占位符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2400" dirty="0"/>
              <a:t>Amaze UI </a:t>
            </a:r>
            <a:r>
              <a:rPr lang="zh-CN" altLang="en-US" sz="2400" dirty="0"/>
              <a:t>是一个轻量级（所有 </a:t>
            </a:r>
            <a:r>
              <a:rPr lang="en-US" altLang="zh-CN" sz="2400" dirty="0"/>
              <a:t>CSS </a:t>
            </a:r>
            <a:r>
              <a:rPr lang="zh-CN" altLang="en-US" sz="2400" dirty="0"/>
              <a:t>和 </a:t>
            </a:r>
            <a:r>
              <a:rPr lang="en-US" altLang="zh-CN" sz="2400" dirty="0"/>
              <a:t>JS </a:t>
            </a:r>
            <a:r>
              <a:rPr lang="en-US" altLang="zh-CN" sz="2400" dirty="0" err="1"/>
              <a:t>gzip</a:t>
            </a:r>
            <a:r>
              <a:rPr lang="en-US" altLang="zh-CN" sz="2400" dirty="0"/>
              <a:t> </a:t>
            </a:r>
            <a:r>
              <a:rPr lang="zh-CN" altLang="en-US" sz="2400" dirty="0"/>
              <a:t>后 </a:t>
            </a:r>
            <a:r>
              <a:rPr lang="en-US" altLang="zh-CN" sz="2400" dirty="0"/>
              <a:t>100 </a:t>
            </a:r>
            <a:r>
              <a:rPr lang="en-US" altLang="zh-CN" sz="2400" dirty="0" err="1"/>
              <a:t>kB</a:t>
            </a:r>
            <a:r>
              <a:rPr lang="en-US" altLang="zh-CN" sz="2400" dirty="0"/>
              <a:t> </a:t>
            </a:r>
            <a:r>
              <a:rPr lang="zh-CN" altLang="en-US" sz="2400" dirty="0"/>
              <a:t>左右）、 </a:t>
            </a:r>
            <a:r>
              <a:rPr lang="en-US" altLang="zh-CN" sz="2400" b="1" dirty="0">
                <a:hlinkClick r:id="rId2"/>
              </a:rPr>
              <a:t>Mobile first</a:t>
            </a:r>
            <a:r>
              <a:rPr lang="zh-CN" altLang="en-US" sz="2400" dirty="0"/>
              <a:t> 的前端</a:t>
            </a:r>
            <a:r>
              <a:rPr lang="zh-CN" altLang="en-US" sz="2400" dirty="0" smtClean="0"/>
              <a:t>框架，目前使用</a:t>
            </a:r>
            <a:endParaRPr lang="en-US" altLang="zh-CN" sz="2400" dirty="0" smtClean="0"/>
          </a:p>
          <a:p>
            <a:r>
              <a:rPr lang="en-US" altLang="zh-CN" dirty="0" err="1" smtClean="0"/>
              <a:t>Api</a:t>
            </a:r>
            <a:r>
              <a:rPr lang="en-US" altLang="zh-CN" dirty="0" smtClean="0"/>
              <a:t>: </a:t>
            </a:r>
            <a:r>
              <a:rPr lang="en-US" altLang="zh-CN" sz="2400" dirty="0" smtClean="0">
                <a:hlinkClick r:id="rId3"/>
              </a:rPr>
              <a:t>http://amazeui.org/getting-started?utm_source=baidu&amp;utm_medium=cpc&amp;utm_campaign=Download</a:t>
            </a:r>
            <a:endParaRPr lang="en-US" altLang="zh-CN" sz="2400" dirty="0" smtClean="0"/>
          </a:p>
          <a:p>
            <a:r>
              <a:rPr lang="en-US" altLang="zh-CN" sz="2000" dirty="0" smtClean="0"/>
              <a:t>1.</a:t>
            </a:r>
            <a:r>
              <a:rPr lang="zh-CN" altLang="en-US" sz="2000" dirty="0" smtClean="0"/>
              <a:t>官方文档是中文文档</a:t>
            </a:r>
            <a:endParaRPr lang="en-US" altLang="zh-CN" sz="2000" dirty="0" smtClean="0"/>
          </a:p>
          <a:p>
            <a:r>
              <a:rPr lang="zh-CN" altLang="en-US" sz="2000" dirty="0" smtClean="0"/>
              <a:t> </a:t>
            </a:r>
            <a:r>
              <a:rPr lang="en-US" altLang="zh-CN" sz="2000" dirty="0" smtClean="0"/>
              <a:t>2.</a:t>
            </a:r>
            <a:r>
              <a:rPr lang="zh-CN" altLang="en-US" sz="2000" dirty="0" smtClean="0"/>
              <a:t>支持夸平台操作</a:t>
            </a:r>
            <a:endParaRPr lang="en-US" altLang="zh-CN" sz="2000" dirty="0" smtClean="0"/>
          </a:p>
          <a:p>
            <a:r>
              <a:rPr lang="en-US" altLang="zh-CN" sz="2000" dirty="0" smtClean="0"/>
              <a:t>3.</a:t>
            </a:r>
            <a:r>
              <a:rPr lang="zh-CN" altLang="en-US" sz="2000" dirty="0" smtClean="0"/>
              <a:t>设计风格符合移动端的需求。</a:t>
            </a:r>
            <a:endParaRPr lang="zh-CN" altLang="en-US" sz="2000" dirty="0"/>
          </a:p>
          <a:p>
            <a:r>
              <a:rPr lang="en-US" altLang="zh-CN" sz="2000" dirty="0" smtClean="0"/>
              <a:t>Amaze UI</a:t>
            </a:r>
            <a:r>
              <a:rPr lang="zh-CN" altLang="en-US" sz="2000" dirty="0" smtClean="0"/>
              <a:t>与</a:t>
            </a:r>
            <a:r>
              <a:rPr lang="en-US" altLang="zh-CN" sz="2000" dirty="0" err="1" smtClean="0"/>
              <a:t>jQuery</a:t>
            </a:r>
            <a:r>
              <a:rPr lang="zh-CN" altLang="en-US" sz="2000" dirty="0" smtClean="0"/>
              <a:t>并不矛盾，而是互补关系</a:t>
            </a:r>
            <a:r>
              <a:rPr lang="zh-CN" altLang="en-US" sz="2600" dirty="0" smtClean="0"/>
              <a:t>。</a:t>
            </a:r>
            <a:endParaRPr lang="en-US" altLang="zh-CN" sz="2600" dirty="0" smtClean="0"/>
          </a:p>
          <a:p>
            <a:endParaRPr lang="zh-CN" altLang="en-US" dirty="0"/>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a:t>
            </a:r>
            <a:r>
              <a:rPr lang="zh-CN" altLang="en-US" dirty="0" smtClean="0"/>
              <a:t>其他前端技术不在例举，有兴趣请看：</a:t>
            </a:r>
            <a:r>
              <a:rPr lang="en-US" altLang="zh-CN" dirty="0" smtClean="0"/>
              <a:t>http</a:t>
            </a:r>
            <a:r>
              <a:rPr lang="en-US" altLang="zh-CN" dirty="0" smtClean="0"/>
              <a:t>://www.w3cui.com/?p=77</a:t>
            </a:r>
            <a:endParaRPr lang="zh-CN" altLang="en-US" dirty="0"/>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style>
          <a:lnRef idx="1">
            <a:schemeClr val="accent5"/>
          </a:lnRef>
          <a:fillRef idx="2">
            <a:schemeClr val="accent5"/>
          </a:fillRef>
          <a:effectRef idx="1">
            <a:schemeClr val="accent5"/>
          </a:effectRef>
          <a:fontRef idx="minor">
            <a:schemeClr val="dk1"/>
          </a:fontRef>
        </p:style>
        <p:txBody>
          <a:bodyPr anchor="b" anchorCtr="1">
            <a:normAutofit/>
          </a:bodyPr>
          <a:lstStyle/>
          <a:p>
            <a:r>
              <a:rPr lang="zh-CN" altLang="en-US" sz="2500" b="1" dirty="0"/>
              <a:t>后台框架</a:t>
            </a:r>
            <a:r>
              <a:rPr lang="en-US" altLang="en-US" sz="2500" b="1" dirty="0"/>
              <a:t>Spring 3 struts2</a:t>
            </a:r>
            <a:br>
              <a:rPr lang="en-US" altLang="en-US" sz="2500" b="1" dirty="0"/>
            </a:br>
            <a:endParaRPr lang="zh-CN" altLang="en-US" sz="2500" b="1" dirty="0"/>
          </a:p>
        </p:txBody>
      </p:sp>
      <p:sp>
        <p:nvSpPr>
          <p:cNvPr id="3" name="内容占位符 2"/>
          <p:cNvSpPr>
            <a:spLocks noGrp="1"/>
          </p:cNvSpPr>
          <p:nvPr>
            <p:ph idx="1"/>
          </p:nvPr>
        </p:nvSpPr>
        <p:spPr>
          <a:xfrm>
            <a:off x="457200" y="1571612"/>
            <a:ext cx="8229600" cy="4525963"/>
          </a:xfrm>
        </p:spPr>
        <p:style>
          <a:lnRef idx="1">
            <a:schemeClr val="accent5"/>
          </a:lnRef>
          <a:fillRef idx="2">
            <a:schemeClr val="accent5"/>
          </a:fillRef>
          <a:effectRef idx="1">
            <a:schemeClr val="accent5"/>
          </a:effectRef>
          <a:fontRef idx="minor">
            <a:schemeClr val="dk1"/>
          </a:fontRef>
        </p:style>
        <p:txBody>
          <a:bodyPr>
            <a:noAutofit/>
          </a:bodyPr>
          <a:lstStyle/>
          <a:p>
            <a:pPr>
              <a:buFont typeface="Wingdings" pitchFamily="2" charset="2"/>
              <a:buChar char="Ø"/>
            </a:pPr>
            <a:r>
              <a:rPr lang="en-US" altLang="zh-CN" sz="2200" dirty="0" smtClean="0"/>
              <a:t>spring3</a:t>
            </a:r>
            <a:r>
              <a:rPr lang="zh-CN" altLang="en-US" sz="2200" dirty="0"/>
              <a:t>开发效率高于</a:t>
            </a:r>
            <a:r>
              <a:rPr lang="en-US" altLang="zh-CN" sz="2200" dirty="0" smtClean="0"/>
              <a:t>struts</a:t>
            </a:r>
            <a:r>
              <a:rPr lang="zh-CN" altLang="en-US" sz="2200" dirty="0" smtClean="0"/>
              <a:t>。</a:t>
            </a:r>
            <a:endParaRPr lang="en-US" altLang="zh-CN" sz="2200" dirty="0"/>
          </a:p>
          <a:p>
            <a:pPr>
              <a:buFont typeface="Wingdings" pitchFamily="2" charset="2"/>
              <a:buChar char="Ø"/>
            </a:pPr>
            <a:r>
              <a:rPr lang="en-US" altLang="zh-CN" sz="2200" dirty="0" smtClean="0"/>
              <a:t>spring3 </a:t>
            </a:r>
            <a:r>
              <a:rPr lang="en-US" altLang="zh-CN" sz="2200" dirty="0" err="1"/>
              <a:t>mvc</a:t>
            </a:r>
            <a:r>
              <a:rPr lang="zh-CN" altLang="en-US" sz="2200" dirty="0"/>
              <a:t>可以认为已经</a:t>
            </a:r>
            <a:r>
              <a:rPr lang="en-US" altLang="zh-CN" sz="2200" dirty="0"/>
              <a:t>100%</a:t>
            </a:r>
            <a:r>
              <a:rPr lang="zh-CN" altLang="en-US" sz="2200" dirty="0"/>
              <a:t>零</a:t>
            </a:r>
            <a:r>
              <a:rPr lang="zh-CN" altLang="en-US" sz="2200" dirty="0" smtClean="0"/>
              <a:t>配置。</a:t>
            </a:r>
            <a:endParaRPr lang="zh-CN" altLang="en-US" sz="2200" dirty="0"/>
          </a:p>
          <a:p>
            <a:pPr>
              <a:buFont typeface="Wingdings" pitchFamily="2" charset="2"/>
              <a:buChar char="Ø"/>
            </a:pPr>
            <a:r>
              <a:rPr lang="en-US" altLang="zh-CN" sz="2200" dirty="0" smtClean="0"/>
              <a:t>struts2</a:t>
            </a:r>
            <a:r>
              <a:rPr lang="zh-CN" altLang="en-US" sz="2200" dirty="0"/>
              <a:t>是类级别的拦截， 一个类对应一个</a:t>
            </a:r>
            <a:r>
              <a:rPr lang="en-US" altLang="zh-CN" sz="2200" dirty="0"/>
              <a:t>request</a:t>
            </a:r>
            <a:r>
              <a:rPr lang="zh-CN" altLang="en-US" sz="2200" dirty="0"/>
              <a:t>上下文，</a:t>
            </a:r>
          </a:p>
          <a:p>
            <a:pPr>
              <a:buNone/>
            </a:pPr>
            <a:r>
              <a:rPr lang="en-US" altLang="zh-CN" sz="2200" dirty="0" smtClean="0"/>
              <a:t>      </a:t>
            </a:r>
            <a:r>
              <a:rPr lang="en-US" altLang="zh-CN" sz="2200" dirty="0" err="1"/>
              <a:t>springmvc</a:t>
            </a:r>
            <a:r>
              <a:rPr lang="zh-CN" altLang="en-US" sz="2200" dirty="0"/>
              <a:t>是方法级别的拦截。</a:t>
            </a:r>
            <a:endParaRPr lang="en-US" altLang="zh-CN" sz="2200" dirty="0"/>
          </a:p>
          <a:p>
            <a:pPr>
              <a:buFont typeface="Wingdings" pitchFamily="2" charset="2"/>
              <a:buChar char="Ø"/>
            </a:pPr>
            <a:r>
              <a:rPr lang="en-US" altLang="zh-CN" sz="2200" dirty="0" smtClean="0"/>
              <a:t>spring3mvc</a:t>
            </a:r>
            <a:r>
              <a:rPr lang="zh-CN" altLang="en-US" sz="2200" dirty="0"/>
              <a:t>的方法之间基本上独立的，而</a:t>
            </a:r>
            <a:r>
              <a:rPr lang="en-US" altLang="zh-CN" sz="2200" dirty="0"/>
              <a:t>struts2</a:t>
            </a:r>
            <a:r>
              <a:rPr lang="zh-CN" altLang="en-US" sz="2200" dirty="0"/>
              <a:t>搞的就比较乱，虽然方法之间也是独立的，但其所有</a:t>
            </a:r>
            <a:r>
              <a:rPr lang="en-US" altLang="zh-CN" sz="2200" dirty="0"/>
              <a:t>Action</a:t>
            </a:r>
            <a:r>
              <a:rPr lang="zh-CN" altLang="en-US" sz="2200" dirty="0"/>
              <a:t>变量是共享的。</a:t>
            </a:r>
          </a:p>
          <a:p>
            <a:pPr>
              <a:buFont typeface="Wingdings" pitchFamily="2" charset="2"/>
              <a:buChar char="Ø"/>
            </a:pPr>
            <a:r>
              <a:rPr lang="zh-CN" altLang="en-US" sz="2200" dirty="0" smtClean="0"/>
              <a:t>由于</a:t>
            </a:r>
            <a:r>
              <a:rPr lang="en-US" altLang="zh-CN" sz="2200" dirty="0"/>
              <a:t>Struts2</a:t>
            </a:r>
            <a:r>
              <a:rPr lang="zh-CN" altLang="en-US" sz="2200" dirty="0"/>
              <a:t>需要针对每个</a:t>
            </a:r>
            <a:r>
              <a:rPr lang="en-US" altLang="zh-CN" sz="2200" dirty="0"/>
              <a:t>Request</a:t>
            </a:r>
            <a:r>
              <a:rPr lang="zh-CN" altLang="en-US" sz="2200" dirty="0"/>
              <a:t>进行封装，把</a:t>
            </a:r>
            <a:r>
              <a:rPr lang="en-US" altLang="zh-CN" sz="2200" dirty="0"/>
              <a:t>Request</a:t>
            </a:r>
            <a:r>
              <a:rPr lang="zh-CN" altLang="en-US" sz="2200" dirty="0"/>
              <a:t>，</a:t>
            </a:r>
            <a:r>
              <a:rPr lang="en-US" altLang="zh-CN" sz="2200" dirty="0"/>
              <a:t>Session</a:t>
            </a:r>
            <a:r>
              <a:rPr lang="zh-CN" altLang="en-US" sz="2200" dirty="0"/>
              <a:t>等</a:t>
            </a:r>
            <a:r>
              <a:rPr lang="en-US" altLang="zh-CN" sz="2200" dirty="0" err="1"/>
              <a:t>Servlet</a:t>
            </a:r>
            <a:r>
              <a:rPr lang="zh-CN" altLang="en-US" sz="2200" dirty="0"/>
              <a:t>生命周期的变量封装成一个一个</a:t>
            </a:r>
            <a:r>
              <a:rPr lang="en-US" altLang="zh-CN" sz="2200" dirty="0"/>
              <a:t>Map</a:t>
            </a:r>
            <a:r>
              <a:rPr lang="zh-CN" altLang="en-US" sz="2200" dirty="0"/>
              <a:t>，</a:t>
            </a:r>
          </a:p>
          <a:p>
            <a:pPr>
              <a:buFont typeface="Wingdings" pitchFamily="2" charset="2"/>
              <a:buChar char="Ø"/>
            </a:pPr>
            <a:r>
              <a:rPr lang="zh-CN" altLang="en-US" sz="2200" dirty="0"/>
              <a:t>供给每个</a:t>
            </a:r>
            <a:r>
              <a:rPr lang="en-US" altLang="zh-CN" sz="2200" dirty="0"/>
              <a:t>Action</a:t>
            </a:r>
            <a:r>
              <a:rPr lang="zh-CN" altLang="en-US" sz="2200" dirty="0"/>
              <a:t>使用，并保证线程安全。所以在原则上，是比较耗费内存</a:t>
            </a:r>
            <a:r>
              <a:rPr lang="zh-CN" altLang="en-US" sz="2200" dirty="0" smtClean="0"/>
              <a:t>的</a:t>
            </a:r>
            <a:endParaRPr lang="en-US" altLang="zh-CN" sz="2200" dirty="0" smtClean="0"/>
          </a:p>
          <a:p>
            <a:r>
              <a:rPr lang="zh-CN" altLang="en-US" sz="1600" dirty="0"/>
              <a:t>源文档 </a:t>
            </a:r>
            <a:r>
              <a:rPr lang="en-US" altLang="zh-CN" sz="1600" dirty="0" smtClean="0"/>
              <a:t>&lt;</a:t>
            </a:r>
            <a:r>
              <a:rPr lang="en-US" altLang="zh-CN" sz="1600" dirty="0" smtClean="0">
                <a:solidFill>
                  <a:schemeClr val="bg1"/>
                </a:solidFill>
                <a:hlinkClick r:id="rId3"/>
              </a:rPr>
              <a:t>http://zhidao.baidu.com/link?url=OP-7B2iTrdO8xfXF64DhE5q-kHELupSn-JNu6kWdZX4Ac1cLkhu_OSGarpgY3rFX371ekjTZPexeNSLBC6ffI_</a:t>
            </a:r>
            <a:r>
              <a:rPr lang="en-US" altLang="zh-CN" sz="1600" dirty="0" smtClean="0">
                <a:solidFill>
                  <a:schemeClr val="bg1"/>
                </a:solidFill>
              </a:rPr>
              <a:t>&gt; </a:t>
            </a:r>
            <a:endParaRPr lang="en-US" altLang="zh-CN" sz="1600" dirty="0">
              <a:solidFill>
                <a:schemeClr val="bg1"/>
              </a:solidFill>
            </a:endParaRPr>
          </a:p>
          <a:p>
            <a:pPr>
              <a:buFont typeface="Wingdings" pitchFamily="2" charset="2"/>
              <a:buChar char="Ø"/>
            </a:pPr>
            <a:endParaRPr lang="zh-CN" altLang="en-US" sz="2200" dirty="0"/>
          </a:p>
          <a:p>
            <a:pPr>
              <a:buNone/>
            </a:pPr>
            <a:endParaRPr lang="zh-CN" altLang="en-US" sz="2200" dirty="0"/>
          </a:p>
        </p:txBody>
      </p:sp>
      <p:sp>
        <p:nvSpPr>
          <p:cNvPr id="4" name="灯片编号占位符 3"/>
          <p:cNvSpPr>
            <a:spLocks noGrp="1"/>
          </p:cNvSpPr>
          <p:nvPr>
            <p:ph type="sldNum" sz="quarter" idx="12"/>
          </p:nvPr>
        </p:nvSpPr>
        <p:spPr/>
        <p:txBody>
          <a:bodyPr/>
          <a:lstStyle/>
          <a:p>
            <a:fld id="{9EB765E6-A29E-4E5A-AF27-9A8BF85F746B}" type="slidenum">
              <a:rPr lang="zh-CN" altLang="en-US" smtClean="0"/>
              <a:pPr/>
              <a:t>9</a:t>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322</TotalTime>
  <Words>1606</Words>
  <Application>Microsoft Office PowerPoint</Application>
  <PresentationFormat>全屏显示(4:3)</PresentationFormat>
  <Paragraphs>112</Paragraphs>
  <Slides>16</Slides>
  <Notes>1</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技术整理文档</vt:lpstr>
      <vt:lpstr>1.jquery –easyUI</vt:lpstr>
      <vt:lpstr>jQuery Mobile </vt:lpstr>
      <vt:lpstr>2.MiniUI</vt:lpstr>
      <vt:lpstr>3.Dwz(j-ui )</vt:lpstr>
      <vt:lpstr>4.Bootstrap</vt:lpstr>
      <vt:lpstr>5.Amaze UI: </vt:lpstr>
      <vt:lpstr>幻灯片 8</vt:lpstr>
      <vt:lpstr>后台框架Spring 3 struts2 </vt:lpstr>
      <vt:lpstr>幻灯片 10</vt:lpstr>
      <vt:lpstr>Mybatis和hibernate </vt:lpstr>
      <vt:lpstr>幻灯片 12</vt:lpstr>
      <vt:lpstr>安全问题</vt:lpstr>
      <vt:lpstr>幻灯片 14</vt:lpstr>
      <vt:lpstr>幻灯片 15</vt:lpstr>
      <vt:lpstr>幻灯片 16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wyh</dc:creator>
  <cp:lastModifiedBy>wyh</cp:lastModifiedBy>
  <cp:revision>48</cp:revision>
  <dcterms:created xsi:type="dcterms:W3CDTF">2015-06-04T07:55:36Z</dcterms:created>
  <dcterms:modified xsi:type="dcterms:W3CDTF">2015-06-04T15:02:56Z</dcterms:modified>
</cp:coreProperties>
</file>