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31"/>
  </p:notesMasterIdLst>
  <p:handoutMasterIdLst>
    <p:handoutMasterId r:id="rId32"/>
  </p:handoutMasterIdLst>
  <p:sldIdLst>
    <p:sldId id="535" r:id="rId2"/>
    <p:sldId id="536" r:id="rId3"/>
    <p:sldId id="525" r:id="rId4"/>
    <p:sldId id="532" r:id="rId5"/>
    <p:sldId id="526" r:id="rId6"/>
    <p:sldId id="528" r:id="rId7"/>
    <p:sldId id="396" r:id="rId8"/>
    <p:sldId id="397" r:id="rId9"/>
    <p:sldId id="408" r:id="rId10"/>
    <p:sldId id="409" r:id="rId11"/>
    <p:sldId id="410" r:id="rId12"/>
    <p:sldId id="412" r:id="rId13"/>
    <p:sldId id="413" r:id="rId14"/>
    <p:sldId id="417" r:id="rId15"/>
    <p:sldId id="420" r:id="rId16"/>
    <p:sldId id="421" r:id="rId17"/>
    <p:sldId id="422" r:id="rId18"/>
    <p:sldId id="423" r:id="rId19"/>
    <p:sldId id="424" r:id="rId20"/>
    <p:sldId id="431" r:id="rId21"/>
    <p:sldId id="418" r:id="rId22"/>
    <p:sldId id="452" r:id="rId23"/>
    <p:sldId id="537" r:id="rId24"/>
    <p:sldId id="538" r:id="rId25"/>
    <p:sldId id="539" r:id="rId26"/>
    <p:sldId id="540" r:id="rId27"/>
    <p:sldId id="541" r:id="rId28"/>
    <p:sldId id="542" r:id="rId29"/>
    <p:sldId id="543" r:id="rId30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9495" autoAdjust="0"/>
  </p:normalViewPr>
  <p:slideViewPr>
    <p:cSldViewPr snapToObjects="1">
      <p:cViewPr>
        <p:scale>
          <a:sx n="68" d="100"/>
          <a:sy n="68" d="100"/>
        </p:scale>
        <p:origin x="-1434" y="-222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394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48B3B9AE-4F62-4D60-9DEB-466C739F6214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4980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0A3D6542-2802-450D-82A9-2EA839D4E53E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30249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A22B-8A87-40DC-ACA4-E30753FE4685}" type="datetime1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47"/>
          <p:cNvSpPr>
            <a:spLocks noChangeArrowheads="1"/>
          </p:cNvSpPr>
          <p:nvPr userDrawn="1"/>
        </p:nvSpPr>
        <p:spPr bwMode="auto">
          <a:xfrm>
            <a:off x="-276225" y="2747962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46" descr="savitch_thum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34225" y="4638675"/>
            <a:ext cx="1733550" cy="214312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3227-078E-48DA-B5DB-3546DC199D43}" type="datetime1">
              <a:rPr lang="en-US" smtClean="0"/>
              <a:pPr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651F-6630-4EAC-AB0C-D409F60782B8}" type="datetime1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3D54-BC79-4EFF-99A6-659B65E0C4EB}" type="datetime1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Slide 4- </a:t>
            </a:r>
            <a:fld id="{E5FCAD0E-3070-4B82-84AA-6F4D2AD261D8}" type="slidenum">
              <a:rPr lang="en-US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825005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4B36-1C7A-4013-B010-3FDB0EB4FA25}" type="datetime1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0" y="6356350"/>
            <a:ext cx="762000" cy="36512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fld id="{B6C39C35-3471-4E78-8E5C-51AA4A0F5882}" type="slidenum">
              <a:rPr lang="en-US" smtClean="0"/>
              <a:pPr lvl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C277-D41F-467C-9684-675437E7268A}" type="datetime1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665A-B25C-4643-B548-BEFBA5FAB3EB}" type="datetime1">
              <a:rPr lang="en-US" smtClean="0"/>
              <a:pPr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324600" y="6356350"/>
            <a:ext cx="2362200" cy="36512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fld id="{B6C39C35-3471-4E78-8E5C-51AA4A0F5882}" type="slidenum">
              <a:rPr lang="en-US" smtClean="0"/>
              <a:pPr lvl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3FFF-E8E2-496A-8DDC-8899D158C31A}" type="datetime1">
              <a:rPr lang="en-US" smtClean="0"/>
              <a:pPr/>
              <a:t>9/15/2014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5021-9891-4A98-8231-30D7E110D197}" type="datetime1">
              <a:rPr lang="en-US" smtClean="0"/>
              <a:pPr/>
              <a:t>9/15/2014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E330-8855-497C-9946-80FCA52ACD21}" type="datetime1">
              <a:rPr lang="en-US" smtClean="0"/>
              <a:pPr/>
              <a:t>9/15/2014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81C6-54C2-41B3-A8A0-226761210FBF}" type="datetime1">
              <a:rPr lang="en-US" smtClean="0"/>
              <a:pPr/>
              <a:t>9/15/2014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72FF-F789-487A-850D-980DB02709F1}" type="datetime1">
              <a:rPr lang="en-US" smtClean="0"/>
              <a:pPr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23FFF-E8E2-496A-8DDC-8899D158C31A}" type="datetime1">
              <a:rPr lang="en-US" smtClean="0"/>
              <a:pPr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 w="76200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kumimoji="1" lang="en-US" sz="3200">
              <a:latin typeface="Tahoma" pitchFamily="34" charset="0"/>
            </a:endParaRPr>
          </a:p>
        </p:txBody>
      </p:sp>
      <p:sp>
        <p:nvSpPr>
          <p:cNvPr id="8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 w="76200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kumimoji="1" lang="en-US" sz="3200">
              <a:latin typeface="Tahoma" pitchFamily="34" charset="0"/>
            </a:endParaRPr>
          </a:p>
        </p:txBody>
      </p:sp>
      <p:sp>
        <p:nvSpPr>
          <p:cNvPr id="9" name="Text Placeholder 8"/>
          <p:cNvSpPr txBox="1">
            <a:spLocks/>
          </p:cNvSpPr>
          <p:nvPr userDrawn="1"/>
        </p:nvSpPr>
        <p:spPr>
          <a:xfrm>
            <a:off x="8458200" y="6492875"/>
            <a:ext cx="685800" cy="365125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B6C39C35-3471-4E78-8E5C-51AA4A0F588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7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8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- Decisions </a:t>
            </a:r>
            <a:r>
              <a:rPr lang="en-US" dirty="0" smtClean="0"/>
              <a:t>and </a:t>
            </a:r>
            <a:r>
              <a:rPr lang="en-US" dirty="0" smtClean="0"/>
              <a:t>Loops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smtClean="0"/>
              <a:t>Introduction to pre-defined 	functions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 200 – Introduction to Programming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Statements</a:t>
            </a:r>
          </a:p>
        </p:txBody>
      </p:sp>
      <p:sp>
        <p:nvSpPr>
          <p:cNvPr id="62771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A statement that is a subpart of another statement</a:t>
            </a:r>
            <a:br>
              <a:rPr lang="en-US" sz="2400"/>
            </a:br>
            <a:r>
              <a:rPr lang="en-US" sz="2400"/>
              <a:t>is a nested statement</a:t>
            </a:r>
          </a:p>
          <a:p>
            <a:pPr lvl="1"/>
            <a:r>
              <a:rPr lang="en-US" sz="2400"/>
              <a:t>When writing nested statements it is normal to </a:t>
            </a:r>
            <a:br>
              <a:rPr lang="en-US" sz="2400"/>
            </a:br>
            <a:r>
              <a:rPr lang="en-US" sz="2400"/>
              <a:t>indent each level of nesting</a:t>
            </a:r>
            <a:br>
              <a:rPr lang="en-US" sz="2400"/>
            </a:br>
            <a:endParaRPr lang="en-US" sz="2400"/>
          </a:p>
          <a:p>
            <a:pPr lvl="1"/>
            <a:r>
              <a:rPr lang="en-US" sz="2400"/>
              <a:t>Example:    if ( x &lt; y)</a:t>
            </a:r>
            <a:br>
              <a:rPr lang="en-US" sz="2400"/>
            </a:br>
            <a:r>
              <a:rPr lang="en-US" sz="2400"/>
              <a:t>                       cout &lt;&lt; x &lt;&lt; " is less than " &lt;&lt; y;</a:t>
            </a:r>
            <a:br>
              <a:rPr lang="en-US" sz="2400"/>
            </a:br>
            <a:r>
              <a:rPr lang="en-US" sz="2400"/>
              <a:t>		       else</a:t>
            </a:r>
            <a:br>
              <a:rPr lang="en-US" sz="2400"/>
            </a:br>
            <a:r>
              <a:rPr lang="en-US" sz="2400"/>
              <a:t> 		          	cout &lt;&lt; y &lt;&lt; " is less than " &lt;&lt; x;</a:t>
            </a:r>
          </a:p>
        </p:txBody>
      </p:sp>
      <p:sp>
        <p:nvSpPr>
          <p:cNvPr id="627714" name="Text Box 2"/>
          <p:cNvSpPr txBox="1">
            <a:spLocks noChangeArrowheads="1"/>
          </p:cNvSpPr>
          <p:nvPr/>
        </p:nvSpPr>
        <p:spPr bwMode="auto">
          <a:xfrm>
            <a:off x="482600" y="4057650"/>
            <a:ext cx="15525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indented</a:t>
            </a:r>
          </a:p>
        </p:txBody>
      </p:sp>
      <p:sp>
        <p:nvSpPr>
          <p:cNvPr id="627715" name="Line 3"/>
          <p:cNvSpPr>
            <a:spLocks noChangeShapeType="1"/>
          </p:cNvSpPr>
          <p:nvPr/>
        </p:nvSpPr>
        <p:spPr bwMode="auto">
          <a:xfrm flipV="1">
            <a:off x="2035175" y="3802063"/>
            <a:ext cx="762000" cy="5715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7716" name="Line 4"/>
          <p:cNvSpPr>
            <a:spLocks noChangeShapeType="1"/>
          </p:cNvSpPr>
          <p:nvPr/>
        </p:nvSpPr>
        <p:spPr bwMode="auto">
          <a:xfrm>
            <a:off x="2016125" y="4373563"/>
            <a:ext cx="685800" cy="266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2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4" grpId="0"/>
      <p:bldP spid="627715" grpId="0" animBg="1"/>
      <p:bldP spid="6277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if-else Statements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Use care in nesting if-else-statements</a:t>
            </a:r>
          </a:p>
          <a:p>
            <a:pPr>
              <a:lnSpc>
                <a:spcPct val="90000"/>
              </a:lnSpc>
            </a:pPr>
            <a:r>
              <a:rPr lang="en-US" sz="2400"/>
              <a:t>Example:   To design an if-else statement to </a:t>
            </a:r>
            <a:br>
              <a:rPr lang="en-US" sz="2400"/>
            </a:br>
            <a:r>
              <a:rPr lang="en-US" sz="2400"/>
              <a:t>warn a driver when fuel is low,  but tells the </a:t>
            </a:r>
            <a:br>
              <a:rPr lang="en-US" sz="2400"/>
            </a:br>
            <a:r>
              <a:rPr lang="en-US" sz="2400"/>
              <a:t>driver to bypass pit stops if the fuel is close </a:t>
            </a:r>
            <a:br>
              <a:rPr lang="en-US" sz="2400"/>
            </a:br>
            <a:r>
              <a:rPr lang="en-US" sz="2400"/>
              <a:t>to full. Other wise there should be no output.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>Pseudocode: if fuel gauge is below ¾ then:</a:t>
            </a:r>
            <a:br>
              <a:rPr lang="en-US" sz="2400"/>
            </a:br>
            <a:r>
              <a:rPr lang="en-US" sz="2400"/>
              <a:t> 			 if  fuel gauge is below ¼  then:</a:t>
            </a:r>
            <a:br>
              <a:rPr lang="en-US" sz="2400"/>
            </a:br>
            <a:r>
              <a:rPr lang="en-US" sz="2400"/>
              <a:t> 				issue a warning</a:t>
            </a:r>
            <a:br>
              <a:rPr lang="en-US" sz="2400"/>
            </a:br>
            <a:r>
              <a:rPr lang="en-US" sz="2400"/>
              <a:t>                      otherwise (gauge &gt; ¾) then:</a:t>
            </a:r>
            <a:br>
              <a:rPr lang="en-US" sz="2400"/>
            </a:br>
            <a:r>
              <a:rPr lang="en-US" sz="2400"/>
              <a:t> 			output a statement saying don't stop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Braces and Nested Statements</a:t>
            </a:r>
          </a:p>
        </p:txBody>
      </p:sp>
      <p:sp>
        <p:nvSpPr>
          <p:cNvPr id="63078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Braces in nested statements are like </a:t>
            </a:r>
            <a:r>
              <a:rPr lang="en-US" dirty="0" smtClean="0"/>
              <a:t>parenthesis in </a:t>
            </a:r>
            <a:r>
              <a:rPr lang="en-US" dirty="0"/>
              <a:t>arithmetic expressions</a:t>
            </a:r>
          </a:p>
          <a:p>
            <a:pPr lvl="1"/>
            <a:r>
              <a:rPr lang="en-US" dirty="0"/>
              <a:t>Braces tell the compiler how to group things</a:t>
            </a:r>
          </a:p>
          <a:p>
            <a:r>
              <a:rPr lang="en-US" dirty="0"/>
              <a:t>Use braces around </a:t>
            </a:r>
            <a:r>
              <a:rPr lang="en-US" dirty="0" err="1"/>
              <a:t>substatements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Multi-way if-else-statements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if-else-statement is a two-way branch</a:t>
            </a:r>
          </a:p>
          <a:p>
            <a:r>
              <a:rPr lang="en-US"/>
              <a:t>Three or four (or more) way branches can be</a:t>
            </a:r>
            <a:br>
              <a:rPr lang="en-US"/>
            </a:br>
            <a:r>
              <a:rPr lang="en-US"/>
              <a:t>designed using nested if-else-statements</a:t>
            </a:r>
          </a:p>
          <a:p>
            <a:pPr lvl="1"/>
            <a:r>
              <a:rPr lang="en-US"/>
              <a:t>Example:  The number guessing game with 		      the number stored in variable 			      number, the guess in variable 	</a:t>
            </a:r>
            <a:br>
              <a:rPr lang="en-US"/>
            </a:br>
            <a:r>
              <a:rPr lang="en-US"/>
              <a:t>		      guess.  How do we give hints?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if-else Syntax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Multiway</a:t>
            </a:r>
            <a:r>
              <a:rPr lang="en-US" dirty="0"/>
              <a:t> if-else statement is written as</a:t>
            </a:r>
          </a:p>
          <a:p>
            <a:pPr lvl="1"/>
            <a:r>
              <a:rPr lang="en-US" dirty="0" smtClean="0"/>
              <a:t>if (</a:t>
            </a:r>
            <a:r>
              <a:rPr lang="en-US" dirty="0"/>
              <a:t>Boolean_Expression_1)</a:t>
            </a:r>
            <a:br>
              <a:rPr lang="en-US" dirty="0"/>
            </a:br>
            <a:r>
              <a:rPr lang="en-US" dirty="0"/>
              <a:t>    Statement_1</a:t>
            </a:r>
            <a:br>
              <a:rPr lang="en-US" dirty="0"/>
            </a:br>
            <a:r>
              <a:rPr lang="en-US" dirty="0"/>
              <a:t>else if ( Boolean_Expression_2)</a:t>
            </a:r>
            <a:br>
              <a:rPr lang="en-US" dirty="0"/>
            </a:br>
            <a:r>
              <a:rPr lang="en-US" dirty="0"/>
              <a:t>    Statement_2</a:t>
            </a:r>
            <a:br>
              <a:rPr lang="en-US" dirty="0"/>
            </a:br>
            <a:r>
              <a:rPr lang="en-US" dirty="0"/>
              <a:t>     …</a:t>
            </a:r>
            <a:br>
              <a:rPr lang="en-US" dirty="0"/>
            </a:br>
            <a:r>
              <a:rPr lang="en-US" dirty="0"/>
              <a:t> else if (</a:t>
            </a:r>
            <a:r>
              <a:rPr lang="en-US" dirty="0" err="1"/>
              <a:t>Boolean_Expression_n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Statement _n</a:t>
            </a:r>
            <a:br>
              <a:rPr lang="en-US" dirty="0"/>
            </a:br>
            <a:r>
              <a:rPr lang="en-US" dirty="0"/>
              <a:t>else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Statement_For_All_Other_Possibilities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switch-statement</a:t>
            </a:r>
          </a:p>
        </p:txBody>
      </p:sp>
      <p:sp>
        <p:nvSpPr>
          <p:cNvPr id="6389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switch-statement is an alternative for </a:t>
            </a:r>
            <a:br>
              <a:rPr lang="en-US" dirty="0"/>
            </a:br>
            <a:r>
              <a:rPr lang="en-US" dirty="0"/>
              <a:t>constructing multi-way </a:t>
            </a:r>
            <a:r>
              <a:rPr lang="en-US" dirty="0" smtClean="0"/>
              <a:t>branches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switch-statement Syntax</a:t>
            </a:r>
          </a:p>
        </p:txBody>
      </p:sp>
      <p:sp>
        <p:nvSpPr>
          <p:cNvPr id="640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switch (controlling expression)</a:t>
            </a:r>
            <a:br>
              <a:rPr lang="en-US" sz="2000" dirty="0"/>
            </a:br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      case Constant_1</a:t>
            </a:r>
            <a:r>
              <a:rPr lang="en-US" sz="2000" dirty="0" smtClean="0"/>
              <a:t>:		statement_Sequence_1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				break;</a:t>
            </a:r>
            <a:br>
              <a:rPr lang="en-US" sz="2000" dirty="0"/>
            </a:br>
            <a:r>
              <a:rPr lang="en-US" sz="2000" dirty="0"/>
              <a:t>       case Constant_2:</a:t>
            </a:r>
            <a:br>
              <a:rPr lang="en-US" sz="2000" dirty="0"/>
            </a:br>
            <a:r>
              <a:rPr lang="en-US" sz="2000" dirty="0"/>
              <a:t> 				Statement_Sequence_2</a:t>
            </a:r>
            <a:br>
              <a:rPr lang="en-US" sz="2000" dirty="0"/>
            </a:br>
            <a:r>
              <a:rPr lang="en-US" sz="2000" dirty="0"/>
              <a:t> 				break;</a:t>
            </a:r>
            <a:br>
              <a:rPr lang="en-US" sz="2000" dirty="0"/>
            </a:br>
            <a:r>
              <a:rPr lang="en-US" sz="2000" dirty="0"/>
              <a:t>                   . . .</a:t>
            </a:r>
            <a:br>
              <a:rPr lang="en-US" sz="2000" dirty="0"/>
            </a:br>
            <a:r>
              <a:rPr lang="en-US" sz="2000" dirty="0"/>
              <a:t>        case </a:t>
            </a:r>
            <a:r>
              <a:rPr lang="en-US" sz="2000" dirty="0" err="1"/>
              <a:t>Constant_n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                                     	</a:t>
            </a:r>
            <a:r>
              <a:rPr lang="en-US" sz="2000" dirty="0" smtClean="0"/>
              <a:t>	</a:t>
            </a:r>
            <a:r>
              <a:rPr lang="en-US" sz="2000" dirty="0" err="1" smtClean="0"/>
              <a:t>Statement_Sequence_n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				break;</a:t>
            </a:r>
            <a:br>
              <a:rPr lang="en-US" sz="2000" dirty="0"/>
            </a:br>
            <a:r>
              <a:rPr lang="en-US" sz="2000" dirty="0"/>
              <a:t>        default:</a:t>
            </a:r>
            <a:br>
              <a:rPr lang="en-US" sz="2000" dirty="0"/>
            </a:br>
            <a:r>
              <a:rPr lang="en-US" sz="2000" dirty="0"/>
              <a:t> 			      	</a:t>
            </a:r>
            <a:r>
              <a:rPr lang="en-US" sz="2000" dirty="0" err="1"/>
              <a:t>Default_Statement_Sequence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Controlling Statement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switch statement's controlling statement </a:t>
            </a:r>
            <a:br>
              <a:rPr lang="en-US" sz="2400" dirty="0"/>
            </a:br>
            <a:r>
              <a:rPr lang="en-US" sz="2400" dirty="0"/>
              <a:t>must return one of these types</a:t>
            </a:r>
          </a:p>
          <a:p>
            <a:pPr lvl="1"/>
            <a:r>
              <a:rPr lang="en-US" sz="2400" dirty="0"/>
              <a:t>A </a:t>
            </a:r>
            <a:r>
              <a:rPr lang="en-US" sz="2400" dirty="0" err="1"/>
              <a:t>bool</a:t>
            </a:r>
            <a:r>
              <a:rPr lang="en-US" sz="2400" dirty="0"/>
              <a:t> value  </a:t>
            </a:r>
          </a:p>
          <a:p>
            <a:pPr lvl="1"/>
            <a:r>
              <a:rPr lang="en-US" sz="2400" dirty="0"/>
              <a:t>An </a:t>
            </a:r>
            <a:r>
              <a:rPr lang="en-US" sz="2400" dirty="0" err="1"/>
              <a:t>enum</a:t>
            </a:r>
            <a:r>
              <a:rPr lang="en-US" sz="2400" dirty="0"/>
              <a:t> constant</a:t>
            </a:r>
          </a:p>
          <a:p>
            <a:pPr lvl="1"/>
            <a:r>
              <a:rPr lang="en-US" sz="2400" dirty="0"/>
              <a:t>An integer type</a:t>
            </a:r>
          </a:p>
          <a:p>
            <a:pPr lvl="1"/>
            <a:r>
              <a:rPr lang="en-US" sz="2400" dirty="0"/>
              <a:t>A character</a:t>
            </a:r>
          </a:p>
          <a:p>
            <a:r>
              <a:rPr lang="en-US" sz="2400" dirty="0"/>
              <a:t>The value returned is compared to the </a:t>
            </a:r>
            <a:br>
              <a:rPr lang="en-US" sz="2400" dirty="0"/>
            </a:br>
            <a:r>
              <a:rPr lang="en-US" sz="2400" dirty="0"/>
              <a:t>constant values after each "case"</a:t>
            </a:r>
          </a:p>
          <a:p>
            <a:pPr lvl="1"/>
            <a:r>
              <a:rPr lang="en-US" sz="2400" dirty="0"/>
              <a:t>When a match is found, the code for that case is used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break Statement</a:t>
            </a:r>
          </a:p>
        </p:txBody>
      </p:sp>
      <p:sp>
        <p:nvSpPr>
          <p:cNvPr id="64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The break statement ends the switch-statement</a:t>
            </a:r>
          </a:p>
          <a:p>
            <a:pPr lvl="1"/>
            <a:r>
              <a:rPr lang="en-US" sz="2400"/>
              <a:t>Omitting the break statement will cause the code </a:t>
            </a:r>
            <a:br>
              <a:rPr lang="en-US" sz="2400"/>
            </a:br>
            <a:r>
              <a:rPr lang="en-US" sz="2400"/>
              <a:t>for the next case to be executed!</a:t>
            </a:r>
          </a:p>
          <a:p>
            <a:pPr lvl="1"/>
            <a:r>
              <a:rPr lang="en-US" sz="2400"/>
              <a:t>Omitting a break statement allows the use of </a:t>
            </a:r>
            <a:br>
              <a:rPr lang="en-US" sz="2400"/>
            </a:br>
            <a:r>
              <a:rPr lang="en-US" sz="2400"/>
              <a:t>multiple case labels for a section of code</a:t>
            </a:r>
          </a:p>
          <a:p>
            <a:pPr lvl="2"/>
            <a:r>
              <a:rPr lang="en-US" sz="2000"/>
              <a:t>case 'A':</a:t>
            </a:r>
            <a:br>
              <a:rPr lang="en-US" sz="2000"/>
            </a:br>
            <a:r>
              <a:rPr lang="en-US" sz="2000"/>
              <a:t>case 'a':</a:t>
            </a:r>
            <a:br>
              <a:rPr lang="en-US" sz="2000"/>
            </a:br>
            <a:r>
              <a:rPr lang="en-US" sz="2000"/>
              <a:t>                 cout &lt;&lt; "Excellent.";</a:t>
            </a:r>
            <a:br>
              <a:rPr lang="en-US" sz="2000"/>
            </a:br>
            <a:r>
              <a:rPr lang="en-US" sz="2000"/>
              <a:t> 	        break;</a:t>
            </a:r>
            <a:br>
              <a:rPr lang="en-US" sz="2000"/>
            </a:br>
            <a:endParaRPr lang="en-US" sz="2000"/>
          </a:p>
          <a:p>
            <a:pPr lvl="2"/>
            <a:r>
              <a:rPr lang="en-US" sz="2000"/>
              <a:t>Runs the same code for either 'A' or 'a'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default Statement</a:t>
            </a:r>
          </a:p>
        </p:txBody>
      </p:sp>
      <p:sp>
        <p:nvSpPr>
          <p:cNvPr id="64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no case label has a constant that matches the </a:t>
            </a:r>
            <a:r>
              <a:rPr lang="en-US" dirty="0" smtClean="0"/>
              <a:t>controlling </a:t>
            </a:r>
            <a:r>
              <a:rPr lang="en-US" dirty="0"/>
              <a:t>expression, the statements </a:t>
            </a:r>
            <a:r>
              <a:rPr lang="en-US" dirty="0" smtClean="0"/>
              <a:t>following the </a:t>
            </a:r>
            <a:r>
              <a:rPr lang="en-US" dirty="0"/>
              <a:t>default label are executed</a:t>
            </a:r>
          </a:p>
          <a:p>
            <a:pPr lvl="1"/>
            <a:r>
              <a:rPr lang="en-US" dirty="0"/>
              <a:t>If there is no default label, nothing happens when the switch statement is executed</a:t>
            </a:r>
          </a:p>
          <a:p>
            <a:pPr lvl="1"/>
            <a:r>
              <a:rPr lang="en-US" dirty="0"/>
              <a:t>It is a good idea to include a default section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able to use do-while loops in simple programs and appreciate the difference between while and do-while loop</a:t>
            </a:r>
          </a:p>
          <a:p>
            <a:r>
              <a:rPr lang="en-US" dirty="0" smtClean="0"/>
              <a:t>Understand short-circuit evaluation</a:t>
            </a:r>
          </a:p>
          <a:p>
            <a:r>
              <a:rPr lang="en-US" dirty="0" smtClean="0"/>
              <a:t>Be able to write multi-way if condition and switch statement</a:t>
            </a:r>
          </a:p>
          <a:p>
            <a:r>
              <a:rPr lang="en-US" dirty="0" smtClean="0"/>
              <a:t>Start understanding pre-defined functions in C++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More About </a:t>
            </a:r>
            <a:br>
              <a:rPr lang="en-US"/>
            </a:br>
            <a:r>
              <a:rPr lang="en-US"/>
              <a:t>C++ Loop Statements</a:t>
            </a:r>
          </a:p>
        </p:txBody>
      </p:sp>
      <p:sp>
        <p:nvSpPr>
          <p:cNvPr id="65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A loop is a program construction that repeats a </a:t>
            </a:r>
            <a:br>
              <a:rPr lang="en-US" sz="2400"/>
            </a:br>
            <a:r>
              <a:rPr lang="en-US" sz="2400"/>
              <a:t>statement or sequence of statements a number </a:t>
            </a:r>
            <a:br>
              <a:rPr lang="en-US" sz="2400"/>
            </a:br>
            <a:r>
              <a:rPr lang="en-US" sz="2400"/>
              <a:t>of times</a:t>
            </a:r>
          </a:p>
          <a:p>
            <a:pPr lvl="1"/>
            <a:r>
              <a:rPr lang="en-US" sz="2400"/>
              <a:t>The body of the loop is the statement(s) repeated</a:t>
            </a:r>
          </a:p>
          <a:p>
            <a:pPr lvl="1"/>
            <a:r>
              <a:rPr lang="en-US" sz="2400"/>
              <a:t>Each repetition of the loop is an iteration</a:t>
            </a:r>
          </a:p>
          <a:p>
            <a:r>
              <a:rPr lang="en-US" sz="2400"/>
              <a:t>Loop design questions:</a:t>
            </a:r>
          </a:p>
          <a:p>
            <a:pPr lvl="1"/>
            <a:r>
              <a:rPr lang="en-US" sz="2400"/>
              <a:t>What should the loop body be?</a:t>
            </a:r>
          </a:p>
          <a:p>
            <a:pPr lvl="1"/>
            <a:r>
              <a:rPr lang="en-US" sz="2400"/>
              <a:t>How many times should the body be iterated?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Exercise</a:t>
            </a:r>
            <a:endParaRPr lang="en-US" dirty="0"/>
          </a:p>
        </p:txBody>
      </p:sp>
      <p:sp>
        <p:nvSpPr>
          <p:cNvPr id="63693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Write a program for a state that computes tax </a:t>
            </a:r>
            <a:br>
              <a:rPr lang="en-US" sz="2400" dirty="0"/>
            </a:br>
            <a:r>
              <a:rPr lang="en-US" sz="2400" dirty="0"/>
              <a:t>according to the rate </a:t>
            </a:r>
            <a:r>
              <a:rPr lang="en-US" sz="2400" dirty="0" smtClean="0"/>
              <a:t>schedule:</a:t>
            </a:r>
          </a:p>
          <a:p>
            <a:pPr lvl="1"/>
            <a:r>
              <a:rPr lang="en-US" sz="2000" dirty="0" smtClean="0"/>
              <a:t>No </a:t>
            </a:r>
            <a:r>
              <a:rPr lang="en-US" sz="2000" dirty="0"/>
              <a:t>tax on first $15,000 of </a:t>
            </a:r>
            <a:r>
              <a:rPr lang="en-US" sz="2000" dirty="0" smtClean="0"/>
              <a:t>income</a:t>
            </a:r>
          </a:p>
          <a:p>
            <a:pPr lvl="1"/>
            <a:r>
              <a:rPr lang="en-US" sz="2000" dirty="0" smtClean="0"/>
              <a:t>5</a:t>
            </a:r>
            <a:r>
              <a:rPr lang="en-US" sz="2000" dirty="0"/>
              <a:t>% tax on each dollar from $15,001 </a:t>
            </a:r>
            <a:r>
              <a:rPr lang="en-US" sz="2000" dirty="0" smtClean="0"/>
              <a:t> to </a:t>
            </a:r>
            <a:r>
              <a:rPr lang="en-US" sz="2000" dirty="0"/>
              <a:t>$</a:t>
            </a:r>
            <a:r>
              <a:rPr lang="en-US" sz="2000" dirty="0" smtClean="0"/>
              <a:t>25,000</a:t>
            </a:r>
          </a:p>
          <a:p>
            <a:pPr lvl="1"/>
            <a:r>
              <a:rPr lang="en-US" sz="2000" dirty="0" smtClean="0"/>
              <a:t>10</a:t>
            </a:r>
            <a:r>
              <a:rPr lang="en-US" sz="2000" dirty="0"/>
              <a:t>% tax on each dollar over $</a:t>
            </a:r>
            <a:r>
              <a:rPr lang="en-US" sz="2000" dirty="0" smtClean="0"/>
              <a:t>25,001 to $50,000</a:t>
            </a:r>
          </a:p>
          <a:p>
            <a:pPr lvl="1"/>
            <a:r>
              <a:rPr lang="en-US" sz="2000" dirty="0" smtClean="0"/>
              <a:t>15% tax on each dollar over $50,001 to $75,000</a:t>
            </a:r>
          </a:p>
          <a:p>
            <a:pPr lvl="1"/>
            <a:r>
              <a:rPr lang="en-US" sz="2000" dirty="0" smtClean="0"/>
              <a:t>20% tax on each dollar over $75,001 to $100,000</a:t>
            </a:r>
          </a:p>
          <a:p>
            <a:pPr lvl="1"/>
            <a:r>
              <a:rPr lang="en-US" sz="2000" dirty="0" smtClean="0"/>
              <a:t>25% tax on each dollar over $100,001</a:t>
            </a:r>
          </a:p>
          <a:p>
            <a:pPr lvl="1"/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lvl="4"/>
            <a:endParaRPr lang="en-US" sz="1200" dirty="0" smtClean="0"/>
          </a:p>
          <a:p>
            <a:pPr lvl="4">
              <a:buNone/>
            </a:pPr>
            <a:endParaRPr lang="en-US" sz="12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Loops</a:t>
            </a:r>
          </a:p>
        </p:txBody>
      </p:sp>
      <p:sp>
        <p:nvSpPr>
          <p:cNvPr id="67174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Designing a loop involves designing</a:t>
            </a:r>
            <a:br>
              <a:rPr lang="en-US"/>
            </a:br>
            <a:endParaRPr lang="en-US"/>
          </a:p>
          <a:p>
            <a:pPr lvl="1"/>
            <a:r>
              <a:rPr lang="en-US"/>
              <a:t>The body of the loop</a:t>
            </a:r>
            <a:br>
              <a:rPr lang="en-US"/>
            </a:br>
            <a:endParaRPr lang="en-US"/>
          </a:p>
          <a:p>
            <a:pPr lvl="1"/>
            <a:r>
              <a:rPr lang="en-US"/>
              <a:t>The initializing statements</a:t>
            </a:r>
            <a:br>
              <a:rPr lang="en-US"/>
            </a:br>
            <a:endParaRPr lang="en-US"/>
          </a:p>
          <a:p>
            <a:pPr lvl="1"/>
            <a:r>
              <a:rPr lang="en-US"/>
              <a:t>The conditions for ending the loop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Pre-defined functions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Predefined Functions</a:t>
            </a:r>
          </a:p>
        </p:txBody>
      </p:sp>
      <p:sp>
        <p:nvSpPr>
          <p:cNvPr id="518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C++  comes with libraries of predefined </a:t>
            </a:r>
            <a:br>
              <a:rPr lang="en-US"/>
            </a:br>
            <a:r>
              <a:rPr lang="en-US"/>
              <a:t>functions</a:t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Example:  sqrt function </a:t>
            </a:r>
          </a:p>
          <a:p>
            <a:pPr lvl="1">
              <a:lnSpc>
                <a:spcPct val="90000"/>
              </a:lnSpc>
            </a:pPr>
            <a:r>
              <a:rPr lang="en-US"/>
              <a:t>the_root = sqrt(9.0);</a:t>
            </a:r>
          </a:p>
          <a:p>
            <a:pPr lvl="1">
              <a:lnSpc>
                <a:spcPct val="90000"/>
              </a:lnSpc>
            </a:pPr>
            <a:r>
              <a:rPr lang="en-US"/>
              <a:t> returns, or computes, the square root </a:t>
            </a:r>
            <a:br>
              <a:rPr lang="en-US"/>
            </a:br>
            <a:r>
              <a:rPr lang="en-US"/>
              <a:t>of a number</a:t>
            </a:r>
          </a:p>
          <a:p>
            <a:pPr lvl="1">
              <a:lnSpc>
                <a:spcPct val="90000"/>
              </a:lnSpc>
            </a:pPr>
            <a:r>
              <a:rPr lang="en-US"/>
              <a:t>The number, 9, is called the argument</a:t>
            </a:r>
          </a:p>
          <a:p>
            <a:pPr lvl="1">
              <a:lnSpc>
                <a:spcPct val="90000"/>
              </a:lnSpc>
            </a:pPr>
            <a:r>
              <a:rPr lang="en-US"/>
              <a:t>the_root will contain 3.0</a:t>
            </a:r>
          </a:p>
        </p:txBody>
      </p:sp>
    </p:spTree>
    <p:extLst>
      <p:ext uri="{BB962C8B-B14F-4D97-AF65-F5344CB8AC3E}">
        <p14:creationId xmlns:p14="http://schemas.microsoft.com/office/powerpoint/2010/main" val="37052087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Calls</a:t>
            </a:r>
          </a:p>
        </p:txBody>
      </p:sp>
      <p:sp>
        <p:nvSpPr>
          <p:cNvPr id="5191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/>
              <a:t>sqrt</a:t>
            </a:r>
            <a:r>
              <a:rPr lang="en-US" sz="2400" dirty="0"/>
              <a:t>(9.0) is a function call</a:t>
            </a:r>
          </a:p>
          <a:p>
            <a:pPr lvl="1"/>
            <a:r>
              <a:rPr lang="en-US" sz="2400" dirty="0"/>
              <a:t>It invokes, or sets in action, the </a:t>
            </a:r>
            <a:r>
              <a:rPr lang="en-US" sz="2400" dirty="0" err="1"/>
              <a:t>sqrt</a:t>
            </a:r>
            <a:r>
              <a:rPr lang="en-US" sz="2400" dirty="0"/>
              <a:t> function</a:t>
            </a:r>
          </a:p>
          <a:p>
            <a:pPr lvl="1"/>
            <a:r>
              <a:rPr lang="en-US" sz="2400" dirty="0"/>
              <a:t>The argument (9), can also be a variable or an </a:t>
            </a:r>
            <a:br>
              <a:rPr lang="en-US" sz="2400" dirty="0"/>
            </a:br>
            <a:r>
              <a:rPr lang="en-US" sz="2400" dirty="0"/>
              <a:t>expression</a:t>
            </a:r>
          </a:p>
          <a:p>
            <a:r>
              <a:rPr lang="en-US" sz="2400" dirty="0"/>
              <a:t>A function call can be used like any expression</a:t>
            </a:r>
          </a:p>
          <a:p>
            <a:pPr lvl="1"/>
            <a:r>
              <a:rPr lang="en-US" sz="2400" dirty="0"/>
              <a:t>bonus =  </a:t>
            </a:r>
            <a:r>
              <a:rPr lang="en-US" sz="2400" dirty="0" err="1"/>
              <a:t>sqrt</a:t>
            </a:r>
            <a:r>
              <a:rPr lang="en-US" sz="2400" dirty="0"/>
              <a:t>(sales) / 10;</a:t>
            </a:r>
          </a:p>
          <a:p>
            <a:pPr lvl="1"/>
            <a:r>
              <a:rPr lang="en-US" sz="2400" dirty="0" err="1" smtClean="0"/>
              <a:t>cout</a:t>
            </a:r>
            <a:r>
              <a:rPr lang="en-US" sz="2400" dirty="0" smtClean="0"/>
              <a:t> </a:t>
            </a:r>
            <a:r>
              <a:rPr lang="en-US" sz="2400" dirty="0"/>
              <a:t>&lt;&lt; “The side of a square with area “ &lt;&lt; area</a:t>
            </a:r>
            <a:br>
              <a:rPr lang="en-US" sz="2400" dirty="0"/>
            </a:br>
            <a:r>
              <a:rPr lang="en-US" sz="2400" dirty="0"/>
              <a:t>         &lt;&lt; “ is “ </a:t>
            </a:r>
            <a:br>
              <a:rPr lang="en-US" sz="2400" dirty="0"/>
            </a:br>
            <a:r>
              <a:rPr lang="en-US" sz="2400" dirty="0"/>
              <a:t>         &lt;&lt; </a:t>
            </a:r>
            <a:r>
              <a:rPr lang="en-US" sz="2400" dirty="0" err="1"/>
              <a:t>sqrt</a:t>
            </a:r>
            <a:r>
              <a:rPr lang="en-US" sz="2400" dirty="0"/>
              <a:t>(area);</a:t>
            </a:r>
          </a:p>
        </p:txBody>
      </p:sp>
    </p:spTree>
    <p:extLst>
      <p:ext uri="{BB962C8B-B14F-4D97-AF65-F5344CB8AC3E}">
        <p14:creationId xmlns:p14="http://schemas.microsoft.com/office/powerpoint/2010/main" val="35547289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Call Syntax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Function_name (Argument_List)</a:t>
            </a:r>
          </a:p>
          <a:p>
            <a:pPr lvl="1">
              <a:lnSpc>
                <a:spcPct val="90000"/>
              </a:lnSpc>
            </a:pPr>
            <a:r>
              <a:rPr lang="en-US"/>
              <a:t>Argument_List is a comma separated list: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(Argument_1, Argument_2, … , Argument_Last)	</a:t>
            </a:r>
          </a:p>
          <a:p>
            <a:pPr>
              <a:lnSpc>
                <a:spcPct val="90000"/>
              </a:lnSpc>
            </a:pPr>
            <a:r>
              <a:rPr lang="en-US"/>
              <a:t>Example:</a:t>
            </a:r>
          </a:p>
          <a:p>
            <a:pPr lvl="1">
              <a:lnSpc>
                <a:spcPct val="90000"/>
              </a:lnSpc>
            </a:pPr>
            <a:r>
              <a:rPr lang="en-US"/>
              <a:t>side = sqrt(area);</a:t>
            </a:r>
          </a:p>
          <a:p>
            <a:pPr lvl="1">
              <a:lnSpc>
                <a:spcPct val="90000"/>
              </a:lnSpc>
            </a:pPr>
            <a:r>
              <a:rPr lang="en-US"/>
              <a:t>cout &lt;&lt; “2.5 to the power 3.0 is “</a:t>
            </a:r>
            <a:br>
              <a:rPr lang="en-US"/>
            </a:br>
            <a:r>
              <a:rPr lang="en-US"/>
              <a:t>         &lt;&lt; pow(2.5, 3.0); </a:t>
            </a:r>
          </a:p>
        </p:txBody>
      </p:sp>
    </p:spTree>
    <p:extLst>
      <p:ext uri="{BB962C8B-B14F-4D97-AF65-F5344CB8AC3E}">
        <p14:creationId xmlns:p14="http://schemas.microsoft.com/office/powerpoint/2010/main" val="2351947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Libraries       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Predefined functions are found in libraries</a:t>
            </a:r>
          </a:p>
          <a:p>
            <a:r>
              <a:rPr lang="en-US" sz="2400"/>
              <a:t>The library must be “included” in  a program</a:t>
            </a:r>
            <a:br>
              <a:rPr lang="en-US" sz="2400"/>
            </a:br>
            <a:r>
              <a:rPr lang="en-US" sz="2400"/>
              <a:t>to make the functions available</a:t>
            </a:r>
          </a:p>
          <a:p>
            <a:r>
              <a:rPr lang="en-US" sz="2400"/>
              <a:t>An include directive tells the compiler which </a:t>
            </a:r>
            <a:br>
              <a:rPr lang="en-US" sz="2400"/>
            </a:br>
            <a:r>
              <a:rPr lang="en-US" sz="2400"/>
              <a:t>library header file  to include.</a:t>
            </a:r>
          </a:p>
          <a:p>
            <a:r>
              <a:rPr lang="en-US" sz="2400"/>
              <a:t>To include the math library containing sqrt():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>  			#include &lt;cmath&gt;</a:t>
            </a:r>
          </a:p>
          <a:p>
            <a:r>
              <a:rPr lang="en-US" sz="2400"/>
              <a:t>Newer standard libraries, such as cmath, also require</a:t>
            </a:r>
            <a:br>
              <a:rPr lang="en-US" sz="2400"/>
            </a:br>
            <a:r>
              <a:rPr lang="en-US" sz="2400"/>
              <a:t>the directive</a:t>
            </a:r>
            <a:br>
              <a:rPr lang="en-US" sz="2400"/>
            </a:br>
            <a:r>
              <a:rPr lang="en-US" sz="2400"/>
              <a:t>                       using namespace std;</a:t>
            </a:r>
          </a:p>
        </p:txBody>
      </p:sp>
    </p:spTree>
    <p:extLst>
      <p:ext uri="{BB962C8B-B14F-4D97-AF65-F5344CB8AC3E}">
        <p14:creationId xmlns:p14="http://schemas.microsoft.com/office/powerpoint/2010/main" val="12022402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Predefined Functions</a:t>
            </a:r>
          </a:p>
        </p:txBody>
      </p:sp>
      <p:sp>
        <p:nvSpPr>
          <p:cNvPr id="5222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543800" cy="4525963"/>
          </a:xfrm>
        </p:spPr>
        <p:txBody>
          <a:bodyPr/>
          <a:lstStyle/>
          <a:p>
            <a:r>
              <a:rPr lang="en-US" sz="2400" dirty="0"/>
              <a:t>abs(x) 	---  </a:t>
            </a:r>
            <a:r>
              <a:rPr lang="en-US" sz="2400" dirty="0" err="1"/>
              <a:t>int</a:t>
            </a:r>
            <a:r>
              <a:rPr lang="en-US" sz="2400" dirty="0"/>
              <a:t> value = abs(-8);</a:t>
            </a:r>
          </a:p>
          <a:p>
            <a:pPr lvl="1"/>
            <a:r>
              <a:rPr lang="en-US" sz="2400" dirty="0"/>
              <a:t>Returns absolute value of argument x</a:t>
            </a:r>
          </a:p>
          <a:p>
            <a:pPr lvl="1"/>
            <a:r>
              <a:rPr lang="en-US" sz="2400" dirty="0"/>
              <a:t>Return value is of type </a:t>
            </a:r>
            <a:r>
              <a:rPr lang="en-US" sz="2400" dirty="0" err="1"/>
              <a:t>int</a:t>
            </a:r>
            <a:endParaRPr lang="en-US" sz="2400" dirty="0"/>
          </a:p>
          <a:p>
            <a:pPr lvl="1"/>
            <a:r>
              <a:rPr lang="en-US" sz="2400" dirty="0"/>
              <a:t>Argument is of type x</a:t>
            </a:r>
          </a:p>
          <a:p>
            <a:pPr lvl="1"/>
            <a:r>
              <a:rPr lang="en-US" sz="2400" dirty="0"/>
              <a:t>Found in the library </a:t>
            </a:r>
            <a:r>
              <a:rPr lang="en-US" sz="2400" dirty="0" err="1"/>
              <a:t>cstdlib</a:t>
            </a:r>
            <a:endParaRPr lang="en-US" sz="2400" dirty="0"/>
          </a:p>
          <a:p>
            <a:r>
              <a:rPr lang="en-US" sz="2400" dirty="0" err="1"/>
              <a:t>fabs</a:t>
            </a:r>
            <a:r>
              <a:rPr lang="en-US" sz="2400" dirty="0"/>
              <a:t>(x)     ---  double value = </a:t>
            </a:r>
            <a:r>
              <a:rPr lang="en-US" sz="2400" dirty="0" err="1"/>
              <a:t>fabs</a:t>
            </a:r>
            <a:r>
              <a:rPr lang="en-US" sz="2400" dirty="0"/>
              <a:t>(-8.0);</a:t>
            </a:r>
          </a:p>
          <a:p>
            <a:pPr lvl="1"/>
            <a:r>
              <a:rPr lang="en-US" sz="2400" dirty="0"/>
              <a:t>Returns the absolute value of argument x</a:t>
            </a:r>
          </a:p>
          <a:p>
            <a:pPr lvl="1"/>
            <a:r>
              <a:rPr lang="en-US" sz="2400" dirty="0"/>
              <a:t>Return value is of type double</a:t>
            </a:r>
          </a:p>
          <a:p>
            <a:pPr lvl="1"/>
            <a:r>
              <a:rPr lang="en-US" sz="2400" dirty="0"/>
              <a:t>Argument is of type double</a:t>
            </a:r>
          </a:p>
          <a:p>
            <a:pPr lvl="1"/>
            <a:r>
              <a:rPr lang="en-US" sz="2400" dirty="0"/>
              <a:t>Found in the library </a:t>
            </a:r>
            <a:r>
              <a:rPr lang="en-US" sz="2400" dirty="0" err="1"/>
              <a:t>cmath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02164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468" name="Picture 4" descr="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11300"/>
            <a:ext cx="7056438" cy="5003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8396605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do-while loop</a:t>
            </a:r>
          </a:p>
        </p:txBody>
      </p:sp>
      <p:sp>
        <p:nvSpPr>
          <p:cNvPr id="57549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A variation of the while loop.</a:t>
            </a:r>
          </a:p>
          <a:p>
            <a:r>
              <a:rPr lang="en-US" sz="2400" dirty="0"/>
              <a:t>A do-while loop is always executed at least once</a:t>
            </a:r>
          </a:p>
          <a:p>
            <a:pPr lvl="1"/>
            <a:r>
              <a:rPr lang="en-US" sz="2400" dirty="0"/>
              <a:t>The body of the loop is first executed</a:t>
            </a:r>
          </a:p>
          <a:p>
            <a:pPr lvl="1"/>
            <a:r>
              <a:rPr lang="en-US" sz="2400" dirty="0"/>
              <a:t>The </a:t>
            </a:r>
            <a:r>
              <a:rPr lang="en-US" sz="2400" dirty="0" err="1"/>
              <a:t>boolean</a:t>
            </a:r>
            <a:r>
              <a:rPr lang="en-US" sz="2400" dirty="0"/>
              <a:t> expression is checked after the body</a:t>
            </a:r>
            <a:br>
              <a:rPr lang="en-US" sz="2400" dirty="0"/>
            </a:br>
            <a:r>
              <a:rPr lang="en-US" sz="2400" dirty="0"/>
              <a:t>has been executed</a:t>
            </a:r>
          </a:p>
          <a:p>
            <a:r>
              <a:rPr lang="en-US" sz="2400" dirty="0"/>
              <a:t>Syntax:         </a:t>
            </a:r>
            <a:endParaRPr lang="en-US" sz="2400" dirty="0" smtClean="0"/>
          </a:p>
          <a:p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statements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to repeat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while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boolean_expression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068" name="Picture 4" descr="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8356600" cy="4860925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Increment/Decrement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Unary operators require only one operand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+  in front of a number such as  +5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-   in front of a number such as -5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++    </a:t>
            </a:r>
            <a:r>
              <a:rPr lang="en-US" sz="2400" dirty="0"/>
              <a:t>increment operator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Adds </a:t>
            </a:r>
            <a:r>
              <a:rPr lang="en-US" sz="2400" dirty="0" smtClean="0"/>
              <a:t>1 </a:t>
            </a:r>
            <a:r>
              <a:rPr lang="en-US" sz="2400" dirty="0"/>
              <a:t>to the value of a variable</a:t>
            </a:r>
            <a:br>
              <a:rPr lang="en-US" sz="2400" dirty="0"/>
            </a:br>
            <a:r>
              <a:rPr lang="en-US" sz="2400" dirty="0"/>
              <a:t>                              x ++;         </a:t>
            </a:r>
            <a:br>
              <a:rPr lang="en-US" sz="2400" dirty="0"/>
            </a:br>
            <a:r>
              <a:rPr lang="en-US" sz="2400" dirty="0"/>
              <a:t>is equivalent to      x = x + 1;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--     decrement operator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Subtracts 1 from the value of a variable</a:t>
            </a:r>
            <a:br>
              <a:rPr lang="en-US" sz="2400" dirty="0"/>
            </a:br>
            <a:r>
              <a:rPr lang="en-US" sz="2400" dirty="0"/>
              <a:t>                               x --;</a:t>
            </a:r>
            <a:br>
              <a:rPr lang="en-US" sz="2400" dirty="0"/>
            </a:br>
            <a:r>
              <a:rPr lang="en-US" sz="2400" dirty="0"/>
              <a:t>is equivalent to       x = x – 1;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Infinite Loops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Loops that never stop are infinite loops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loop body should contain a line that will</a:t>
            </a:r>
            <a:br>
              <a:rPr lang="en-US" sz="2400" dirty="0"/>
            </a:br>
            <a:r>
              <a:rPr lang="en-US" sz="2400" dirty="0"/>
              <a:t>eventually cause the </a:t>
            </a:r>
            <a:r>
              <a:rPr lang="en-US" sz="2400" dirty="0" err="1"/>
              <a:t>boolean</a:t>
            </a:r>
            <a:r>
              <a:rPr lang="en-US" sz="2400" dirty="0"/>
              <a:t> expression to </a:t>
            </a:r>
            <a:br>
              <a:rPr lang="en-US" sz="2400" dirty="0"/>
            </a:br>
            <a:r>
              <a:rPr lang="en-US" sz="2400" dirty="0"/>
              <a:t>become false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Example:  Print the odd numbers less than 12</a:t>
            </a:r>
            <a:br>
              <a:rPr lang="en-US" sz="2400" dirty="0"/>
            </a:br>
            <a:r>
              <a:rPr lang="en-US" sz="2400" dirty="0"/>
              <a:t>     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x = 1;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while (x != 12)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{ 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&lt;&lt; x &lt;&lt;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x = x + 2;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Better to use  this comparison:  while ( x &lt; 12)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Short-Circuit Evaluation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Some boolean expressions do not need to be</a:t>
            </a:r>
            <a:br>
              <a:rPr lang="en-US" sz="2400"/>
            </a:br>
            <a:r>
              <a:rPr lang="en-US" sz="2400"/>
              <a:t>completely evaluated</a:t>
            </a:r>
          </a:p>
          <a:p>
            <a:pPr lvl="1"/>
            <a:r>
              <a:rPr lang="en-US" sz="2400"/>
              <a:t>if x is negative, the value of the expression  </a:t>
            </a:r>
            <a:br>
              <a:rPr lang="en-US" sz="2400"/>
            </a:br>
            <a:r>
              <a:rPr lang="en-US" sz="2400"/>
              <a:t> 		(x &gt;= 0)  &amp;&amp; ( y &gt; 1)</a:t>
            </a:r>
            <a:br>
              <a:rPr lang="en-US" sz="2400"/>
            </a:br>
            <a:r>
              <a:rPr lang="en-US" sz="2400"/>
              <a:t>can be determined by evaluating only (x &gt;= 0)</a:t>
            </a:r>
          </a:p>
          <a:p>
            <a:r>
              <a:rPr lang="en-US" sz="2400"/>
              <a:t>C++ uses short-circuit evaluation</a:t>
            </a:r>
          </a:p>
          <a:p>
            <a:pPr lvl="1"/>
            <a:r>
              <a:rPr lang="en-US" sz="2400"/>
              <a:t> If the value of the leftmost sub-expression </a:t>
            </a:r>
            <a:br>
              <a:rPr lang="en-US" sz="2400"/>
            </a:br>
            <a:r>
              <a:rPr lang="en-US" sz="2400"/>
              <a:t>determines the final value of the expression, the rest </a:t>
            </a:r>
            <a:br>
              <a:rPr lang="en-US" sz="2400"/>
            </a:br>
            <a:r>
              <a:rPr lang="en-US" sz="2400"/>
              <a:t>of the expression is not evaluated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Short-Circuit Evaluation</a:t>
            </a:r>
          </a:p>
        </p:txBody>
      </p:sp>
      <p:sp>
        <p:nvSpPr>
          <p:cNvPr id="615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Short-circuit evaluation can be used to prevent</a:t>
            </a:r>
            <a:br>
              <a:rPr lang="en-US" sz="2400"/>
            </a:br>
            <a:r>
              <a:rPr lang="en-US" sz="2400"/>
              <a:t>run time errors</a:t>
            </a:r>
          </a:p>
          <a:p>
            <a:pPr lvl="1"/>
            <a:r>
              <a:rPr lang="en-US" sz="2400"/>
              <a:t>Consider this if-statement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> 	if ((kids != 0) &amp;&amp; (pieces / kids &gt;= 2) )</a:t>
            </a:r>
            <a:br>
              <a:rPr lang="en-US" sz="2400"/>
            </a:br>
            <a:r>
              <a:rPr lang="en-US" sz="2400"/>
              <a:t>    cout &lt;&lt; "Each child may have two pieces!";</a:t>
            </a:r>
            <a:br>
              <a:rPr lang="en-US" sz="2400"/>
            </a:br>
            <a:endParaRPr lang="en-US" sz="2400"/>
          </a:p>
          <a:p>
            <a:pPr lvl="1"/>
            <a:r>
              <a:rPr lang="en-US" sz="2400"/>
              <a:t>If the value of kids is zero, short-circuit evaluation</a:t>
            </a:r>
            <a:br>
              <a:rPr lang="en-US" sz="2400"/>
            </a:br>
            <a:r>
              <a:rPr lang="en-US" sz="2400"/>
              <a:t>prevents evaluation of (pieces / 0 &gt;= 2) </a:t>
            </a:r>
          </a:p>
          <a:p>
            <a:pPr lvl="2"/>
            <a:r>
              <a:rPr lang="en-US" sz="2000"/>
              <a:t>Division by zero causes a run-time error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Multiway Branches</a:t>
            </a:r>
          </a:p>
        </p:txBody>
      </p:sp>
      <p:sp>
        <p:nvSpPr>
          <p:cNvPr id="62669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branching mechanism selects one out of a </a:t>
            </a:r>
            <a:r>
              <a:rPr lang="en-US" dirty="0" smtClean="0"/>
              <a:t>number </a:t>
            </a:r>
            <a:r>
              <a:rPr lang="en-US" dirty="0"/>
              <a:t>of alternative actions</a:t>
            </a:r>
          </a:p>
          <a:p>
            <a:pPr lvl="1"/>
            <a:r>
              <a:rPr lang="en-US" dirty="0"/>
              <a:t>The if-else-statement is a branching mechanism</a:t>
            </a:r>
          </a:p>
          <a:p>
            <a:r>
              <a:rPr lang="en-US" dirty="0"/>
              <a:t>Branching mechanisms can be a subpart of </a:t>
            </a:r>
            <a:r>
              <a:rPr lang="en-US" dirty="0" smtClean="0"/>
              <a:t>another </a:t>
            </a:r>
            <a:r>
              <a:rPr lang="en-US" dirty="0"/>
              <a:t>branching mechanism</a:t>
            </a:r>
          </a:p>
          <a:p>
            <a:pPr lvl="1"/>
            <a:r>
              <a:rPr lang="en-US" dirty="0"/>
              <a:t>An if-else-statement can include another</a:t>
            </a:r>
            <a:br>
              <a:rPr lang="en-US" dirty="0"/>
            </a:br>
            <a:r>
              <a:rPr lang="en-US" dirty="0"/>
              <a:t>if-else-statement as a subpart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2598</TotalTime>
  <Words>479</Words>
  <Application>Microsoft Office PowerPoint</Application>
  <PresentationFormat>Letter Paper (8.5x11 in)</PresentationFormat>
  <Paragraphs>147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- Decisions and Loops - Introduction to pre-defined  functions</vt:lpstr>
      <vt:lpstr>Learning Outcomes</vt:lpstr>
      <vt:lpstr>do-while loop</vt:lpstr>
      <vt:lpstr>PowerPoint Presentation</vt:lpstr>
      <vt:lpstr>Increment/Decrement</vt:lpstr>
      <vt:lpstr>Infinite Loops</vt:lpstr>
      <vt:lpstr>Short-Circuit Evaluation</vt:lpstr>
      <vt:lpstr>Using Short-Circuit Evaluation</vt:lpstr>
      <vt:lpstr>Multiway Branches</vt:lpstr>
      <vt:lpstr>Nested Statements</vt:lpstr>
      <vt:lpstr>Nested if-else Statements</vt:lpstr>
      <vt:lpstr>Braces and Nested Statements</vt:lpstr>
      <vt:lpstr>Multi-way if-else-statements</vt:lpstr>
      <vt:lpstr>Nested if-else Syntax</vt:lpstr>
      <vt:lpstr>The switch-statement</vt:lpstr>
      <vt:lpstr>switch-statement Syntax</vt:lpstr>
      <vt:lpstr>The Controlling Statement</vt:lpstr>
      <vt:lpstr>The break Statement</vt:lpstr>
      <vt:lpstr>The default Statement</vt:lpstr>
      <vt:lpstr>More About  C++ Loop Statements</vt:lpstr>
      <vt:lpstr>Class Exercise</vt:lpstr>
      <vt:lpstr>Designing Loops</vt:lpstr>
      <vt:lpstr>Pre-defined functions</vt:lpstr>
      <vt:lpstr>Predefined Functions</vt:lpstr>
      <vt:lpstr>Function Calls</vt:lpstr>
      <vt:lpstr>Function Call Syntax</vt:lpstr>
      <vt:lpstr>Function Libraries       </vt:lpstr>
      <vt:lpstr>Other Predefined Functions</vt:lpstr>
      <vt:lpstr>PowerPoint Presentation</vt:lpstr>
    </vt:vector>
  </TitlesOfParts>
  <Company>Addison Wesley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IST</cp:lastModifiedBy>
  <cp:revision>100</cp:revision>
  <cp:lastPrinted>2001-11-04T00:51:13Z</cp:lastPrinted>
  <dcterms:created xsi:type="dcterms:W3CDTF">2005-02-25T19:46:41Z</dcterms:created>
  <dcterms:modified xsi:type="dcterms:W3CDTF">2014-09-15T05:56:05Z</dcterms:modified>
</cp:coreProperties>
</file>