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8" r:id="rId3"/>
    <p:sldId id="290" r:id="rId4"/>
    <p:sldId id="289" r:id="rId5"/>
    <p:sldId id="259" r:id="rId6"/>
    <p:sldId id="260" r:id="rId7"/>
    <p:sldId id="261" r:id="rId8"/>
    <p:sldId id="262" r:id="rId9"/>
    <p:sldId id="263" r:id="rId10"/>
    <p:sldId id="264" r:id="rId11"/>
    <p:sldId id="265" r:id="rId12"/>
    <p:sldId id="268" r:id="rId13"/>
    <p:sldId id="298" r:id="rId14"/>
    <p:sldId id="299" r:id="rId15"/>
    <p:sldId id="269" r:id="rId16"/>
    <p:sldId id="297" r:id="rId17"/>
    <p:sldId id="274" r:id="rId18"/>
    <p:sldId id="275" r:id="rId19"/>
    <p:sldId id="277" r:id="rId20"/>
    <p:sldId id="278" r:id="rId21"/>
    <p:sldId id="279" r:id="rId22"/>
    <p:sldId id="280" r:id="rId23"/>
    <p:sldId id="276" r:id="rId24"/>
    <p:sldId id="295" r:id="rId25"/>
    <p:sldId id="305" r:id="rId26"/>
    <p:sldId id="306" r:id="rId27"/>
    <p:sldId id="284" r:id="rId28"/>
    <p:sldId id="292" r:id="rId29"/>
    <p:sldId id="285" r:id="rId30"/>
    <p:sldId id="286" r:id="rId31"/>
    <p:sldId id="287" r:id="rId32"/>
    <p:sldId id="302" r:id="rId33"/>
    <p:sldId id="304" r:id="rId34"/>
    <p:sldId id="303"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69" d="100"/>
          <a:sy n="69" d="100"/>
        </p:scale>
        <p:origin x="-141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A4A41E58-0F17-41B0-B020-60F869040585}" type="slidenum">
              <a:rPr lang="en-US"/>
              <a:pPr>
                <a:defRPr/>
              </a:pPr>
              <a:t>‹#›</a:t>
            </a:fld>
            <a:endParaRPr lang="en-US"/>
          </a:p>
        </p:txBody>
      </p:sp>
    </p:spTree>
    <p:extLst>
      <p:ext uri="{BB962C8B-B14F-4D97-AF65-F5344CB8AC3E}">
        <p14:creationId xmlns:p14="http://schemas.microsoft.com/office/powerpoint/2010/main" val="17141473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F18F4E6-78D1-4C18-BFE2-23C56F958237}" type="slidenum">
              <a:rPr lang="en-US" smtClean="0">
                <a:latin typeface="Times New Roman" charset="0"/>
              </a:rPr>
              <a:pPr/>
              <a:t>1</a:t>
            </a:fld>
            <a:endParaRPr lang="en-US" smtClean="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4A41E58-0F17-41B0-B020-60F869040585}" type="slidenum">
              <a:rPr lang="en-US" smtClean="0"/>
              <a:pPr>
                <a:defRPr/>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6" name="Rectangle 6"/>
          <p:cNvSpPr>
            <a:spLocks noGrp="1" noChangeArrowheads="1"/>
          </p:cNvSpPr>
          <p:nvPr>
            <p:ph type="sldNum" sz="quarter" idx="12"/>
          </p:nvPr>
        </p:nvSpPr>
        <p:spPr>
          <a:ln/>
        </p:spPr>
        <p:txBody>
          <a:bodyPr/>
          <a:lstStyle>
            <a:lvl1pPr>
              <a:defRPr/>
            </a:lvl1pPr>
          </a:lstStyle>
          <a:p>
            <a:pPr>
              <a:defRPr/>
            </a:pPr>
            <a:fld id="{28D83F19-4E65-4633-9E28-3294BC08B12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6" name="Rectangle 6"/>
          <p:cNvSpPr>
            <a:spLocks noGrp="1" noChangeArrowheads="1"/>
          </p:cNvSpPr>
          <p:nvPr>
            <p:ph type="sldNum" sz="quarter" idx="12"/>
          </p:nvPr>
        </p:nvSpPr>
        <p:spPr>
          <a:ln/>
        </p:spPr>
        <p:txBody>
          <a:bodyPr/>
          <a:lstStyle>
            <a:lvl1pPr>
              <a:defRPr/>
            </a:lvl1pPr>
          </a:lstStyle>
          <a:p>
            <a:pPr>
              <a:defRPr/>
            </a:pPr>
            <a:fld id="{9027BEA1-46F7-4046-AB32-A5D1C8FC76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6" name="Rectangle 6"/>
          <p:cNvSpPr>
            <a:spLocks noGrp="1" noChangeArrowheads="1"/>
          </p:cNvSpPr>
          <p:nvPr>
            <p:ph type="sldNum" sz="quarter" idx="12"/>
          </p:nvPr>
        </p:nvSpPr>
        <p:spPr>
          <a:ln/>
        </p:spPr>
        <p:txBody>
          <a:bodyPr/>
          <a:lstStyle>
            <a:lvl1pPr>
              <a:defRPr/>
            </a:lvl1pPr>
          </a:lstStyle>
          <a:p>
            <a:pPr>
              <a:defRPr/>
            </a:pPr>
            <a:fld id="{1B09F95F-43F4-4935-8E1D-33633F1525C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6" name="Rectangle 6"/>
          <p:cNvSpPr>
            <a:spLocks noGrp="1" noChangeArrowheads="1"/>
          </p:cNvSpPr>
          <p:nvPr>
            <p:ph type="sldNum" sz="quarter" idx="12"/>
          </p:nvPr>
        </p:nvSpPr>
        <p:spPr>
          <a:ln/>
        </p:spPr>
        <p:txBody>
          <a:bodyPr/>
          <a:lstStyle>
            <a:lvl1pPr>
              <a:defRPr/>
            </a:lvl1pPr>
          </a:lstStyle>
          <a:p>
            <a:pPr>
              <a:defRPr/>
            </a:pPr>
            <a:fld id="{76BF1884-80EF-44CB-AF17-B4A4AD93D04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
          <p:cNvSpPr>
            <a:spLocks noGrp="1" noChangeArrowheads="1"/>
          </p:cNvSpPr>
          <p:nvPr>
            <p:ph type="sldNum" sz="quarter" idx="12"/>
          </p:nvPr>
        </p:nvSpPr>
        <p:spPr>
          <a:ln/>
        </p:spPr>
        <p:txBody>
          <a:bodyPr/>
          <a:lstStyle>
            <a:lvl1pPr>
              <a:defRPr/>
            </a:lvl1pPr>
          </a:lstStyle>
          <a:p>
            <a:pPr>
              <a:defRPr/>
            </a:pPr>
            <a:fld id="{98737A3C-D854-4F26-B939-57B6C8BC6A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9" name="Rectangle 6"/>
          <p:cNvSpPr>
            <a:spLocks noGrp="1" noChangeArrowheads="1"/>
          </p:cNvSpPr>
          <p:nvPr>
            <p:ph type="sldNum" sz="quarter" idx="12"/>
          </p:nvPr>
        </p:nvSpPr>
        <p:spPr>
          <a:ln/>
        </p:spPr>
        <p:txBody>
          <a:bodyPr/>
          <a:lstStyle>
            <a:lvl1pPr>
              <a:defRPr/>
            </a:lvl1pPr>
          </a:lstStyle>
          <a:p>
            <a:pPr>
              <a:defRPr/>
            </a:pPr>
            <a:fld id="{603CAB03-E460-4CCF-AA31-9CCB91FC783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5" name="Rectangle 6"/>
          <p:cNvSpPr>
            <a:spLocks noGrp="1" noChangeArrowheads="1"/>
          </p:cNvSpPr>
          <p:nvPr>
            <p:ph type="sldNum" sz="quarter" idx="12"/>
          </p:nvPr>
        </p:nvSpPr>
        <p:spPr>
          <a:ln/>
        </p:spPr>
        <p:txBody>
          <a:bodyPr/>
          <a:lstStyle>
            <a:lvl1pPr>
              <a:defRPr/>
            </a:lvl1pPr>
          </a:lstStyle>
          <a:p>
            <a:pPr>
              <a:defRPr/>
            </a:pPr>
            <a:fld id="{16130B75-7F95-452F-8479-6B8FE2C2B5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4" name="Rectangle 6"/>
          <p:cNvSpPr>
            <a:spLocks noGrp="1" noChangeArrowheads="1"/>
          </p:cNvSpPr>
          <p:nvPr>
            <p:ph type="sldNum" sz="quarter" idx="12"/>
          </p:nvPr>
        </p:nvSpPr>
        <p:spPr>
          <a:ln/>
        </p:spPr>
        <p:txBody>
          <a:bodyPr/>
          <a:lstStyle>
            <a:lvl1pPr>
              <a:defRPr/>
            </a:lvl1pPr>
          </a:lstStyle>
          <a:p>
            <a:pPr>
              <a:defRPr/>
            </a:pPr>
            <a:fld id="{43DBDB99-E58A-433C-9306-50081544BB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
          <p:cNvSpPr>
            <a:spLocks noGrp="1" noChangeArrowheads="1"/>
          </p:cNvSpPr>
          <p:nvPr>
            <p:ph type="sldNum" sz="quarter" idx="12"/>
          </p:nvPr>
        </p:nvSpPr>
        <p:spPr>
          <a:ln/>
        </p:spPr>
        <p:txBody>
          <a:bodyPr/>
          <a:lstStyle>
            <a:lvl1pPr>
              <a:defRPr/>
            </a:lvl1pPr>
          </a:lstStyle>
          <a:p>
            <a:pPr>
              <a:defRPr/>
            </a:pPr>
            <a:fld id="{F0811E1C-CB03-4791-9D06-FECD790168E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Session 1</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
          <p:cNvSpPr>
            <a:spLocks noGrp="1" noChangeArrowheads="1"/>
          </p:cNvSpPr>
          <p:nvPr>
            <p:ph type="sldNum" sz="quarter" idx="12"/>
          </p:nvPr>
        </p:nvSpPr>
        <p:spPr>
          <a:ln/>
        </p:spPr>
        <p:txBody>
          <a:bodyPr/>
          <a:lstStyle>
            <a:lvl1pPr>
              <a:defRPr/>
            </a:lvl1pPr>
          </a:lstStyle>
          <a:p>
            <a:pPr>
              <a:defRPr/>
            </a:pPr>
            <a:fld id="{5FA00B17-83F0-4051-963C-A88A61AEF22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r>
              <a:rPr lang="en-US"/>
              <a:t>Session 1</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r>
              <a:rPr lang="en-US"/>
              <a:t>Object-Oriented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FC09C44D-55DB-45EA-BE5C-31C3E7949DA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Introduction to Programming</a:t>
            </a:r>
            <a:br>
              <a:rPr lang="en-US" dirty="0" smtClean="0"/>
            </a:br>
            <a:r>
              <a:rPr lang="en-US" dirty="0" smtClean="0"/>
              <a:t>CS 200</a:t>
            </a:r>
            <a:br>
              <a:rPr lang="en-US" dirty="0" smtClean="0"/>
            </a:br>
            <a:endParaRPr lang="en-US" dirty="0" smtClean="0"/>
          </a:p>
        </p:txBody>
      </p:sp>
      <p:sp>
        <p:nvSpPr>
          <p:cNvPr id="2051" name="Rectangle 3"/>
          <p:cNvSpPr>
            <a:spLocks noGrp="1" noChangeArrowheads="1"/>
          </p:cNvSpPr>
          <p:nvPr>
            <p:ph type="subTitle" idx="1"/>
          </p:nvPr>
        </p:nvSpPr>
        <p:spPr/>
        <p:txBody>
          <a:bodyPr/>
          <a:lstStyle/>
          <a:p>
            <a:pPr eaLnBrk="1" hangingPunct="1"/>
            <a:r>
              <a:rPr lang="en-US" dirty="0" smtClean="0"/>
              <a:t>Session 1</a:t>
            </a:r>
          </a:p>
          <a:p>
            <a:pPr eaLnBrk="1" hangingPunct="1"/>
            <a:r>
              <a:rPr lang="en-US" dirty="0" smtClean="0"/>
              <a:t>Title: What is going on?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4340" name="Slide Number Placeholder 5"/>
          <p:cNvSpPr>
            <a:spLocks noGrp="1"/>
          </p:cNvSpPr>
          <p:nvPr>
            <p:ph type="sldNum" sz="quarter" idx="4294967295"/>
          </p:nvPr>
        </p:nvSpPr>
        <p:spPr>
          <a:xfrm>
            <a:off x="6553200" y="6248400"/>
            <a:ext cx="1905000" cy="457200"/>
          </a:xfrm>
          <a:noFill/>
        </p:spPr>
        <p:txBody>
          <a:bodyPr/>
          <a:lstStyle/>
          <a:p>
            <a:fld id="{2A2EFC1E-794C-4A71-8F9B-E92B11A305A4}" type="slidenum">
              <a:rPr lang="en-US" smtClean="0">
                <a:latin typeface="Times New Roman" charset="0"/>
              </a:rPr>
              <a:pPr/>
              <a:t>10</a:t>
            </a:fld>
            <a:endParaRPr lang="en-US" smtClean="0">
              <a:latin typeface="Times New Roman" charset="0"/>
            </a:endParaRPr>
          </a:p>
        </p:txBody>
      </p:sp>
      <p:sp>
        <p:nvSpPr>
          <p:cNvPr id="14341" name="Rectangle 2"/>
          <p:cNvSpPr>
            <a:spLocks noGrp="1" noChangeArrowheads="1"/>
          </p:cNvSpPr>
          <p:nvPr>
            <p:ph type="title"/>
          </p:nvPr>
        </p:nvSpPr>
        <p:spPr/>
        <p:txBody>
          <a:bodyPr/>
          <a:lstStyle/>
          <a:p>
            <a:pPr eaLnBrk="1" hangingPunct="1"/>
            <a:r>
              <a:rPr lang="en-US" smtClean="0"/>
              <a:t>What is Programming?</a:t>
            </a:r>
          </a:p>
        </p:txBody>
      </p:sp>
      <p:sp>
        <p:nvSpPr>
          <p:cNvPr id="14342" name="Rectangle 3"/>
          <p:cNvSpPr>
            <a:spLocks noGrp="1" noChangeArrowheads="1"/>
          </p:cNvSpPr>
          <p:nvPr>
            <p:ph type="body" idx="1"/>
          </p:nvPr>
        </p:nvSpPr>
        <p:spPr/>
        <p:txBody>
          <a:bodyPr/>
          <a:lstStyle/>
          <a:p>
            <a:pPr eaLnBrk="1" hangingPunct="1"/>
            <a:r>
              <a:rPr lang="en-US" smtClean="0"/>
              <a:t>When we say “programming” we are actually referring to the science of transforming our intentions in a high-level programming language.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5364" name="Slide Number Placeholder 5"/>
          <p:cNvSpPr>
            <a:spLocks noGrp="1"/>
          </p:cNvSpPr>
          <p:nvPr>
            <p:ph type="sldNum" sz="quarter" idx="4294967295"/>
          </p:nvPr>
        </p:nvSpPr>
        <p:spPr>
          <a:xfrm>
            <a:off x="6553200" y="6248400"/>
            <a:ext cx="1905000" cy="457200"/>
          </a:xfrm>
          <a:noFill/>
        </p:spPr>
        <p:txBody>
          <a:bodyPr/>
          <a:lstStyle/>
          <a:p>
            <a:fld id="{BE7AFDD8-F798-41D6-B324-5075BD1DCEC6}" type="slidenum">
              <a:rPr lang="en-US" smtClean="0">
                <a:latin typeface="Times New Roman" charset="0"/>
              </a:rPr>
              <a:pPr/>
              <a:t>11</a:t>
            </a:fld>
            <a:endParaRPr lang="en-US" smtClean="0">
              <a:latin typeface="Times New Roman" charset="0"/>
            </a:endParaRPr>
          </a:p>
        </p:txBody>
      </p:sp>
      <p:sp>
        <p:nvSpPr>
          <p:cNvPr id="15365" name="Rectangle 2"/>
          <p:cNvSpPr>
            <a:spLocks noGrp="1" noChangeArrowheads="1"/>
          </p:cNvSpPr>
          <p:nvPr>
            <p:ph type="title"/>
          </p:nvPr>
        </p:nvSpPr>
        <p:spPr/>
        <p:txBody>
          <a:bodyPr/>
          <a:lstStyle/>
          <a:p>
            <a:pPr eaLnBrk="1" hangingPunct="1"/>
            <a:r>
              <a:rPr lang="en-US" smtClean="0"/>
              <a:t>Many Aspects of Programming</a:t>
            </a:r>
          </a:p>
        </p:txBody>
      </p:sp>
      <p:sp>
        <p:nvSpPr>
          <p:cNvPr id="15366" name="Rectangle 3"/>
          <p:cNvSpPr>
            <a:spLocks noGrp="1" noChangeArrowheads="1"/>
          </p:cNvSpPr>
          <p:nvPr>
            <p:ph type="body" idx="1"/>
          </p:nvPr>
        </p:nvSpPr>
        <p:spPr>
          <a:xfrm>
            <a:off x="685800" y="1676400"/>
            <a:ext cx="7772400" cy="4114800"/>
          </a:xfrm>
        </p:spPr>
        <p:txBody>
          <a:bodyPr/>
          <a:lstStyle/>
          <a:p>
            <a:pPr eaLnBrk="1" hangingPunct="1">
              <a:lnSpc>
                <a:spcPct val="97000"/>
              </a:lnSpc>
            </a:pPr>
            <a:r>
              <a:rPr lang="en-GB" sz="1600" dirty="0" smtClean="0"/>
              <a:t>Programming is </a:t>
            </a:r>
            <a:r>
              <a:rPr lang="en-GB" sz="1600" b="1" dirty="0" smtClean="0"/>
              <a:t>controlling</a:t>
            </a:r>
          </a:p>
          <a:p>
            <a:pPr lvl="1" eaLnBrk="1" hangingPunct="1">
              <a:lnSpc>
                <a:spcPct val="80000"/>
              </a:lnSpc>
            </a:pPr>
            <a:r>
              <a:rPr lang="en-GB" sz="1400" dirty="0" smtClean="0"/>
              <a:t>computer does exactly what you tell it to</a:t>
            </a:r>
          </a:p>
          <a:p>
            <a:pPr lvl="1" eaLnBrk="1" hangingPunct="1">
              <a:lnSpc>
                <a:spcPct val="80000"/>
              </a:lnSpc>
              <a:buFontTx/>
              <a:buNone/>
            </a:pPr>
            <a:endParaRPr lang="en-GB" sz="1000" dirty="0" smtClean="0"/>
          </a:p>
          <a:p>
            <a:pPr eaLnBrk="1" hangingPunct="1">
              <a:lnSpc>
                <a:spcPct val="80000"/>
              </a:lnSpc>
            </a:pPr>
            <a:r>
              <a:rPr lang="en-GB" sz="1600" dirty="0" smtClean="0"/>
              <a:t>Programming is </a:t>
            </a:r>
            <a:r>
              <a:rPr lang="en-GB" sz="1600" b="1" dirty="0" smtClean="0"/>
              <a:t>teaching</a:t>
            </a:r>
          </a:p>
          <a:p>
            <a:pPr lvl="1" eaLnBrk="1" hangingPunct="1">
              <a:lnSpc>
                <a:spcPct val="80000"/>
              </a:lnSpc>
            </a:pPr>
            <a:r>
              <a:rPr lang="en-GB" sz="1400" dirty="0" smtClean="0"/>
              <a:t>computer can only “learn” to do new things if you tell it how</a:t>
            </a:r>
          </a:p>
          <a:p>
            <a:pPr lvl="1" eaLnBrk="1" hangingPunct="1">
              <a:lnSpc>
                <a:spcPct val="80000"/>
              </a:lnSpc>
              <a:buFontTx/>
              <a:buNone/>
            </a:pPr>
            <a:endParaRPr lang="en-GB" sz="1000" dirty="0" smtClean="0"/>
          </a:p>
          <a:p>
            <a:pPr eaLnBrk="1" hangingPunct="1">
              <a:lnSpc>
                <a:spcPct val="80000"/>
              </a:lnSpc>
            </a:pPr>
            <a:r>
              <a:rPr lang="en-GB" sz="1600" dirty="0" smtClean="0"/>
              <a:t>Programming is </a:t>
            </a:r>
            <a:r>
              <a:rPr lang="en-GB" sz="1600" b="1" dirty="0" smtClean="0"/>
              <a:t>problem solving</a:t>
            </a:r>
          </a:p>
          <a:p>
            <a:pPr lvl="1" eaLnBrk="1" hangingPunct="1">
              <a:lnSpc>
                <a:spcPct val="80000"/>
              </a:lnSpc>
            </a:pPr>
            <a:r>
              <a:rPr lang="en-GB" sz="1400" dirty="0" smtClean="0"/>
              <a:t>always trying to make computer do something useful — i.e., finding an optimal travel route</a:t>
            </a:r>
          </a:p>
          <a:p>
            <a:pPr lvl="1" eaLnBrk="1" hangingPunct="1">
              <a:lnSpc>
                <a:spcPct val="80000"/>
              </a:lnSpc>
              <a:buFontTx/>
              <a:buNone/>
            </a:pPr>
            <a:endParaRPr lang="en-GB" sz="1000" dirty="0" smtClean="0"/>
          </a:p>
          <a:p>
            <a:pPr eaLnBrk="1" hangingPunct="1">
              <a:lnSpc>
                <a:spcPct val="80000"/>
              </a:lnSpc>
            </a:pPr>
            <a:r>
              <a:rPr lang="en-GB" sz="1600" dirty="0" smtClean="0"/>
              <a:t>Programming is </a:t>
            </a:r>
            <a:r>
              <a:rPr lang="en-GB" sz="1600" b="1" dirty="0" smtClean="0"/>
              <a:t>creative</a:t>
            </a:r>
          </a:p>
          <a:p>
            <a:pPr lvl="1" eaLnBrk="1" hangingPunct="1">
              <a:lnSpc>
                <a:spcPct val="80000"/>
              </a:lnSpc>
            </a:pPr>
            <a:r>
              <a:rPr lang="en-GB" sz="1400" dirty="0" smtClean="0"/>
              <a:t>must find a good solution out of many possibilities</a:t>
            </a:r>
          </a:p>
          <a:p>
            <a:pPr lvl="1" eaLnBrk="1" hangingPunct="1">
              <a:lnSpc>
                <a:spcPct val="80000"/>
              </a:lnSpc>
              <a:buFontTx/>
              <a:buNone/>
            </a:pPr>
            <a:endParaRPr lang="en-GB" sz="1000" dirty="0" smtClean="0"/>
          </a:p>
          <a:p>
            <a:pPr eaLnBrk="1" hangingPunct="1">
              <a:lnSpc>
                <a:spcPct val="80000"/>
              </a:lnSpc>
            </a:pPr>
            <a:r>
              <a:rPr lang="en-GB" sz="1600" dirty="0" smtClean="0"/>
              <a:t>Programming is </a:t>
            </a:r>
            <a:r>
              <a:rPr lang="en-GB" sz="1600" b="1" dirty="0" smtClean="0"/>
              <a:t>modelling</a:t>
            </a:r>
          </a:p>
          <a:p>
            <a:pPr lvl="1" eaLnBrk="1" hangingPunct="1">
              <a:lnSpc>
                <a:spcPct val="80000"/>
              </a:lnSpc>
            </a:pPr>
            <a:r>
              <a:rPr lang="en-GB" sz="1400" dirty="0" smtClean="0"/>
              <a:t>describe salient (relevant) properties and </a:t>
            </a:r>
            <a:r>
              <a:rPr lang="en-GB" sz="1400" dirty="0" err="1" smtClean="0"/>
              <a:t>behaviors</a:t>
            </a:r>
            <a:r>
              <a:rPr lang="en-GB" sz="1400" dirty="0" smtClean="0"/>
              <a:t> of a system of components (objects)</a:t>
            </a:r>
          </a:p>
          <a:p>
            <a:pPr lvl="1" eaLnBrk="1" hangingPunct="1">
              <a:lnSpc>
                <a:spcPct val="80000"/>
              </a:lnSpc>
              <a:buFontTx/>
              <a:buNone/>
            </a:pPr>
            <a:endParaRPr lang="en-GB" sz="1000" dirty="0" smtClean="0"/>
          </a:p>
          <a:p>
            <a:pPr eaLnBrk="1" hangingPunct="1">
              <a:lnSpc>
                <a:spcPct val="80000"/>
              </a:lnSpc>
            </a:pPr>
            <a:r>
              <a:rPr lang="en-GB" sz="1600" dirty="0" smtClean="0"/>
              <a:t>Programming is </a:t>
            </a:r>
            <a:r>
              <a:rPr lang="en-GB" sz="1600" b="1" dirty="0" smtClean="0"/>
              <a:t>abstraction</a:t>
            </a:r>
          </a:p>
          <a:p>
            <a:pPr lvl="1" eaLnBrk="1" hangingPunct="1">
              <a:lnSpc>
                <a:spcPct val="80000"/>
              </a:lnSpc>
            </a:pPr>
            <a:r>
              <a:rPr lang="en-GB" sz="1400" dirty="0" smtClean="0"/>
              <a:t>identify important features without getting lost in detail</a:t>
            </a:r>
          </a:p>
          <a:p>
            <a:pPr lvl="1" eaLnBrk="1" hangingPunct="1">
              <a:lnSpc>
                <a:spcPct val="80000"/>
              </a:lnSpc>
              <a:buFontTx/>
              <a:buNone/>
            </a:pPr>
            <a:endParaRPr lang="en-GB" sz="1000" dirty="0" smtClean="0"/>
          </a:p>
          <a:p>
            <a:pPr eaLnBrk="1" hangingPunct="1">
              <a:lnSpc>
                <a:spcPct val="80000"/>
              </a:lnSpc>
            </a:pPr>
            <a:r>
              <a:rPr lang="en-GB" sz="1600" dirty="0" smtClean="0"/>
              <a:t>Programming is </a:t>
            </a:r>
            <a:r>
              <a:rPr lang="en-GB" sz="1600" b="1" dirty="0" smtClean="0"/>
              <a:t>concrete</a:t>
            </a:r>
          </a:p>
          <a:p>
            <a:pPr lvl="1" eaLnBrk="1" hangingPunct="1">
              <a:lnSpc>
                <a:spcPct val="80000"/>
              </a:lnSpc>
            </a:pPr>
            <a:r>
              <a:rPr lang="en-GB" sz="1400" dirty="0" smtClean="0"/>
              <a:t>must provide detailed instructions to complete task</a:t>
            </a:r>
          </a:p>
          <a:p>
            <a:pPr eaLnBrk="1" hangingPunct="1">
              <a:lnSpc>
                <a:spcPct val="80000"/>
              </a:lnSpc>
            </a:pPr>
            <a:endParaRPr 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6388" name="Slide Number Placeholder 5"/>
          <p:cNvSpPr>
            <a:spLocks noGrp="1"/>
          </p:cNvSpPr>
          <p:nvPr>
            <p:ph type="sldNum" sz="quarter" idx="4294967295"/>
          </p:nvPr>
        </p:nvSpPr>
        <p:spPr>
          <a:xfrm>
            <a:off x="6553200" y="6248400"/>
            <a:ext cx="1905000" cy="457200"/>
          </a:xfrm>
          <a:noFill/>
        </p:spPr>
        <p:txBody>
          <a:bodyPr/>
          <a:lstStyle/>
          <a:p>
            <a:fld id="{E693BB0B-1744-4208-9F35-00430A05B1B4}" type="slidenum">
              <a:rPr lang="en-US" smtClean="0">
                <a:latin typeface="Times New Roman" charset="0"/>
              </a:rPr>
              <a:pPr/>
              <a:t>12</a:t>
            </a:fld>
            <a:endParaRPr lang="en-US" smtClean="0">
              <a:latin typeface="Times New Roman" charset="0"/>
            </a:endParaRPr>
          </a:p>
        </p:txBody>
      </p:sp>
      <p:sp>
        <p:nvSpPr>
          <p:cNvPr id="16389" name="Rectangle 2"/>
          <p:cNvSpPr>
            <a:spLocks noGrp="1" noChangeArrowheads="1"/>
          </p:cNvSpPr>
          <p:nvPr>
            <p:ph type="title"/>
          </p:nvPr>
        </p:nvSpPr>
        <p:spPr/>
        <p:txBody>
          <a:bodyPr/>
          <a:lstStyle/>
          <a:p>
            <a:pPr eaLnBrk="1" hangingPunct="1"/>
            <a:r>
              <a:rPr lang="en-US" sz="4000" smtClean="0"/>
              <a:t>What are we doing in this course?</a:t>
            </a:r>
          </a:p>
        </p:txBody>
      </p:sp>
      <p:sp>
        <p:nvSpPr>
          <p:cNvPr id="16390" name="Rectangle 3"/>
          <p:cNvSpPr>
            <a:spLocks noGrp="1" noChangeArrowheads="1"/>
          </p:cNvSpPr>
          <p:nvPr>
            <p:ph type="body" idx="1"/>
          </p:nvPr>
        </p:nvSpPr>
        <p:spPr/>
        <p:txBody>
          <a:bodyPr/>
          <a:lstStyle/>
          <a:p>
            <a:pPr eaLnBrk="1" hangingPunct="1">
              <a:lnSpc>
                <a:spcPct val="80000"/>
              </a:lnSpc>
            </a:pPr>
            <a:r>
              <a:rPr lang="en-US" sz="2800" dirty="0" smtClean="0"/>
              <a:t>Learn programming in a high-level programming language.</a:t>
            </a:r>
          </a:p>
          <a:p>
            <a:pPr eaLnBrk="1" hangingPunct="1">
              <a:lnSpc>
                <a:spcPct val="80000"/>
              </a:lnSpc>
            </a:pPr>
            <a:r>
              <a:rPr lang="en-US" sz="2800" dirty="0" smtClean="0"/>
              <a:t>Programming has many paradigms </a:t>
            </a:r>
          </a:p>
          <a:p>
            <a:pPr lvl="1" eaLnBrk="1" hangingPunct="1">
              <a:lnSpc>
                <a:spcPct val="80000"/>
              </a:lnSpc>
            </a:pPr>
            <a:r>
              <a:rPr lang="en-US" sz="2400" dirty="0" smtClean="0"/>
              <a:t>Procedural</a:t>
            </a:r>
          </a:p>
          <a:p>
            <a:pPr lvl="1" eaLnBrk="1" hangingPunct="1">
              <a:lnSpc>
                <a:spcPct val="80000"/>
              </a:lnSpc>
            </a:pPr>
            <a:r>
              <a:rPr lang="en-US" sz="2400" dirty="0" smtClean="0"/>
              <a:t>Object-Oriented</a:t>
            </a:r>
          </a:p>
          <a:p>
            <a:pPr lvl="1" eaLnBrk="1" hangingPunct="1">
              <a:lnSpc>
                <a:spcPct val="80000"/>
              </a:lnSpc>
            </a:pPr>
            <a:r>
              <a:rPr lang="en-US" sz="2400" dirty="0" smtClean="0"/>
              <a:t>Functional</a:t>
            </a:r>
          </a:p>
          <a:p>
            <a:pPr lvl="1" eaLnBrk="1" hangingPunct="1">
              <a:lnSpc>
                <a:spcPct val="80000"/>
              </a:lnSpc>
            </a:pPr>
            <a:r>
              <a:rPr lang="en-US" sz="2400" dirty="0" smtClean="0"/>
              <a:t>Logic</a:t>
            </a:r>
          </a:p>
          <a:p>
            <a:pPr eaLnBrk="1" hangingPunct="1">
              <a:lnSpc>
                <a:spcPct val="80000"/>
              </a:lnSpc>
            </a:pPr>
            <a:r>
              <a:rPr lang="en-US" sz="2800" dirty="0" smtClean="0"/>
              <a:t>We will study Programming using ‘C++’, an extremely popular high-level object-oriented programming language.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title"/>
          </p:nvPr>
        </p:nvSpPr>
        <p:spPr/>
        <p:txBody>
          <a:bodyPr/>
          <a:lstStyle/>
          <a:p>
            <a:r>
              <a:rPr lang="en-US"/>
              <a:t>Introduction to C++</a:t>
            </a:r>
          </a:p>
        </p:txBody>
      </p:sp>
      <p:sp>
        <p:nvSpPr>
          <p:cNvPr id="541700" name="Rectangle 4"/>
          <p:cNvSpPr>
            <a:spLocks noGrp="1" noChangeArrowheads="1"/>
          </p:cNvSpPr>
          <p:nvPr>
            <p:ph type="body" idx="1"/>
          </p:nvPr>
        </p:nvSpPr>
        <p:spPr/>
        <p:txBody>
          <a:bodyPr/>
          <a:lstStyle/>
          <a:p>
            <a:r>
              <a:rPr lang="en-US" sz="2400"/>
              <a:t>Where did C++ come from?</a:t>
            </a:r>
          </a:p>
          <a:p>
            <a:pPr lvl="1"/>
            <a:r>
              <a:rPr lang="en-US" sz="2400"/>
              <a:t>Derived from the C language</a:t>
            </a:r>
          </a:p>
          <a:p>
            <a:pPr lvl="1"/>
            <a:r>
              <a:rPr lang="en-US" sz="2400"/>
              <a:t>C was derived from the B language</a:t>
            </a:r>
          </a:p>
          <a:p>
            <a:pPr lvl="1"/>
            <a:r>
              <a:rPr lang="en-US" sz="2400"/>
              <a:t>B was derived from the BCPL language</a:t>
            </a:r>
            <a:br>
              <a:rPr lang="en-US" sz="2400"/>
            </a:br>
            <a:endParaRPr lang="en-US" sz="2400"/>
          </a:p>
          <a:p>
            <a:r>
              <a:rPr lang="en-US" sz="2400"/>
              <a:t>Why the ‘++’?</a:t>
            </a:r>
          </a:p>
          <a:p>
            <a:pPr lvl="1"/>
            <a:r>
              <a:rPr lang="en-US" sz="2400"/>
              <a:t>++ is an operator in C++ and results in a cute pun</a:t>
            </a: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C++ History</a:t>
            </a:r>
          </a:p>
        </p:txBody>
      </p:sp>
      <p:sp>
        <p:nvSpPr>
          <p:cNvPr id="542723" name="Rectangle 3"/>
          <p:cNvSpPr>
            <a:spLocks noGrp="1" noChangeArrowheads="1"/>
          </p:cNvSpPr>
          <p:nvPr>
            <p:ph type="body" idx="1"/>
          </p:nvPr>
        </p:nvSpPr>
        <p:spPr/>
        <p:txBody>
          <a:bodyPr/>
          <a:lstStyle/>
          <a:p>
            <a:r>
              <a:rPr lang="en-US" sz="2400"/>
              <a:t>C developed by Dennis Ritchie at AT&amp;T</a:t>
            </a:r>
            <a:br>
              <a:rPr lang="en-US" sz="2400"/>
            </a:br>
            <a:r>
              <a:rPr lang="en-US" sz="2400"/>
              <a:t>Bell Labs in the 1970s.</a:t>
            </a:r>
          </a:p>
          <a:p>
            <a:pPr lvl="1"/>
            <a:r>
              <a:rPr lang="en-US" sz="2400"/>
              <a:t>Used to maintain UNIX systems</a:t>
            </a:r>
          </a:p>
          <a:p>
            <a:pPr lvl="1"/>
            <a:r>
              <a:rPr lang="en-US" sz="2400"/>
              <a:t>Many commercial applications written in c</a:t>
            </a:r>
          </a:p>
          <a:p>
            <a:r>
              <a:rPr lang="en-US" sz="2400"/>
              <a:t>C++ developed by Bjarne Stroustrup at AT&amp;T</a:t>
            </a:r>
            <a:br>
              <a:rPr lang="en-US" sz="2400"/>
            </a:br>
            <a:r>
              <a:rPr lang="en-US" sz="2400"/>
              <a:t>Bell Labs in the 1980s.</a:t>
            </a:r>
          </a:p>
          <a:p>
            <a:pPr lvl="1"/>
            <a:r>
              <a:rPr lang="en-US" sz="2400"/>
              <a:t>Overcame several shortcomings of C</a:t>
            </a:r>
          </a:p>
          <a:p>
            <a:pPr lvl="1"/>
            <a:r>
              <a:rPr lang="en-US" sz="2400"/>
              <a:t>Incorporated object oriented programming</a:t>
            </a:r>
          </a:p>
          <a:p>
            <a:pPr lvl="1"/>
            <a:r>
              <a:rPr lang="en-US" sz="2400"/>
              <a:t>C remains a subset of C++</a:t>
            </a: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8436" name="Slide Number Placeholder 5"/>
          <p:cNvSpPr>
            <a:spLocks noGrp="1"/>
          </p:cNvSpPr>
          <p:nvPr>
            <p:ph type="sldNum" sz="quarter" idx="4294967295"/>
          </p:nvPr>
        </p:nvSpPr>
        <p:spPr>
          <a:xfrm>
            <a:off x="6553200" y="6248400"/>
            <a:ext cx="1905000" cy="457200"/>
          </a:xfrm>
          <a:noFill/>
        </p:spPr>
        <p:txBody>
          <a:bodyPr/>
          <a:lstStyle/>
          <a:p>
            <a:fld id="{2A8E61BF-0B82-46B7-8EF6-1F50A8BA3314}" type="slidenum">
              <a:rPr lang="en-US" smtClean="0">
                <a:latin typeface="Times New Roman" charset="0"/>
              </a:rPr>
              <a:pPr/>
              <a:t>15</a:t>
            </a:fld>
            <a:endParaRPr lang="en-US" smtClean="0">
              <a:latin typeface="Times New Roman" charset="0"/>
            </a:endParaRPr>
          </a:p>
        </p:txBody>
      </p:sp>
      <p:sp>
        <p:nvSpPr>
          <p:cNvPr id="18437" name="Rectangle 2"/>
          <p:cNvSpPr>
            <a:spLocks noGrp="1" noChangeArrowheads="1"/>
          </p:cNvSpPr>
          <p:nvPr>
            <p:ph type="title"/>
          </p:nvPr>
        </p:nvSpPr>
        <p:spPr/>
        <p:txBody>
          <a:bodyPr/>
          <a:lstStyle/>
          <a:p>
            <a:pPr eaLnBrk="1" hangingPunct="1"/>
            <a:r>
              <a:rPr lang="en-US" smtClean="0"/>
              <a:t>Object-Oriented Programming</a:t>
            </a:r>
          </a:p>
        </p:txBody>
      </p:sp>
      <p:sp>
        <p:nvSpPr>
          <p:cNvPr id="18438" name="Rectangle 3"/>
          <p:cNvSpPr>
            <a:spLocks noGrp="1" noChangeArrowheads="1"/>
          </p:cNvSpPr>
          <p:nvPr>
            <p:ph type="body" idx="1"/>
          </p:nvPr>
        </p:nvSpPr>
        <p:spPr/>
        <p:txBody>
          <a:bodyPr/>
          <a:lstStyle/>
          <a:p>
            <a:pPr eaLnBrk="1" hangingPunct="1">
              <a:lnSpc>
                <a:spcPct val="97000"/>
              </a:lnSpc>
            </a:pPr>
            <a:r>
              <a:rPr lang="en-GB" sz="2200" smtClean="0"/>
              <a:t>OOP: Now the dominant way to program, yet it is almost 40 years old! (Simula ’67 and Smalltalk ’72 were the first OOPLs)</a:t>
            </a:r>
          </a:p>
          <a:p>
            <a:pPr lvl="1" eaLnBrk="1" hangingPunct="1">
              <a:lnSpc>
                <a:spcPct val="97000"/>
              </a:lnSpc>
            </a:pPr>
            <a:r>
              <a:rPr lang="en-US" sz="1800" smtClean="0"/>
              <a:t>Dr. Alan Kay received ACM's Turing Award, the "Nobel Prize of Computing,“ in 2003 for Smalltalk, the first complete dynamic OOPL</a:t>
            </a:r>
            <a:endParaRPr lang="en-GB" sz="1800" smtClean="0"/>
          </a:p>
          <a:p>
            <a:pPr eaLnBrk="1" hangingPunct="1">
              <a:lnSpc>
                <a:spcPct val="80000"/>
              </a:lnSpc>
              <a:buFontTx/>
              <a:buNone/>
            </a:pPr>
            <a:endParaRPr lang="en-GB" sz="1700" smtClean="0"/>
          </a:p>
          <a:p>
            <a:pPr eaLnBrk="1" hangingPunct="1">
              <a:lnSpc>
                <a:spcPct val="80000"/>
              </a:lnSpc>
            </a:pPr>
            <a:r>
              <a:rPr lang="en-GB" sz="2200" smtClean="0"/>
              <a:t>It was slow to catch on, but since the mid-90’s everybody’s been doing it!</a:t>
            </a:r>
          </a:p>
          <a:p>
            <a:pPr eaLnBrk="1" hangingPunct="1">
              <a:lnSpc>
                <a:spcPct val="80000"/>
              </a:lnSpc>
              <a:buFontTx/>
              <a:buNone/>
            </a:pPr>
            <a:endParaRPr lang="en-GB" sz="2300" smtClean="0"/>
          </a:p>
          <a:p>
            <a:pPr eaLnBrk="1" hangingPunct="1">
              <a:lnSpc>
                <a:spcPct val="80000"/>
              </a:lnSpc>
            </a:pPr>
            <a:r>
              <a:rPr lang="en-GB" sz="2200" smtClean="0"/>
              <a:t>OOP emphasizes objects, which often reflect real-life objects</a:t>
            </a:r>
          </a:p>
          <a:p>
            <a:pPr lvl="1" eaLnBrk="1" hangingPunct="1">
              <a:lnSpc>
                <a:spcPct val="80000"/>
              </a:lnSpc>
            </a:pPr>
            <a:r>
              <a:rPr lang="en-GB" sz="1600" smtClean="0"/>
              <a:t>have both properties and capabilities</a:t>
            </a:r>
          </a:p>
          <a:p>
            <a:pPr lvl="1" eaLnBrk="1" hangingPunct="1">
              <a:lnSpc>
                <a:spcPct val="80000"/>
              </a:lnSpc>
            </a:pPr>
            <a:r>
              <a:rPr lang="en-GB" sz="1600" smtClean="0"/>
              <a:t>i.e., they can perform tasks: “they know how to...”</a:t>
            </a:r>
          </a:p>
          <a:p>
            <a:pPr lvl="1" eaLnBrk="1" hangingPunct="1">
              <a:lnSpc>
                <a:spcPct val="80000"/>
              </a:lnSpc>
              <a:buFontTx/>
              <a:buNone/>
            </a:pPr>
            <a:endParaRPr lang="en-GB" sz="1900" smtClean="0"/>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304800"/>
            <a:ext cx="7772400" cy="1143000"/>
          </a:xfrm>
        </p:spPr>
        <p:txBody>
          <a:bodyPr/>
          <a:lstStyle/>
          <a:p>
            <a:r>
              <a:rPr lang="en-US" smtClean="0"/>
              <a:t>The Computer Onion</a:t>
            </a:r>
          </a:p>
        </p:txBody>
      </p:sp>
      <p:sp>
        <p:nvSpPr>
          <p:cNvPr id="20483"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20485" name="Slide Number Placeholder 5"/>
          <p:cNvSpPr>
            <a:spLocks noGrp="1"/>
          </p:cNvSpPr>
          <p:nvPr>
            <p:ph type="sldNum" sz="quarter" idx="4294967295"/>
          </p:nvPr>
        </p:nvSpPr>
        <p:spPr>
          <a:xfrm>
            <a:off x="6553200" y="6248400"/>
            <a:ext cx="1905000" cy="457200"/>
          </a:xfrm>
          <a:noFill/>
        </p:spPr>
        <p:txBody>
          <a:bodyPr/>
          <a:lstStyle/>
          <a:p>
            <a:fld id="{9FBAB48F-6165-4EEB-AE9C-7B661C40A523}" type="slidenum">
              <a:rPr lang="en-US" smtClean="0">
                <a:latin typeface="Times New Roman" charset="0"/>
              </a:rPr>
              <a:pPr/>
              <a:t>16</a:t>
            </a:fld>
            <a:endParaRPr lang="en-US" smtClean="0">
              <a:latin typeface="Times New Roman" charset="0"/>
            </a:endParaRPr>
          </a:p>
        </p:txBody>
      </p:sp>
      <p:grpSp>
        <p:nvGrpSpPr>
          <p:cNvPr id="3" name="Group 20"/>
          <p:cNvGrpSpPr>
            <a:grpSpLocks/>
          </p:cNvGrpSpPr>
          <p:nvPr/>
        </p:nvGrpSpPr>
        <p:grpSpPr bwMode="auto">
          <a:xfrm>
            <a:off x="2209800" y="1752600"/>
            <a:ext cx="4478338" cy="4038600"/>
            <a:chOff x="720" y="1872"/>
            <a:chExt cx="2821" cy="2544"/>
          </a:xfrm>
        </p:grpSpPr>
        <p:sp>
          <p:nvSpPr>
            <p:cNvPr id="20497" name="Oval 3"/>
            <p:cNvSpPr>
              <a:spLocks noChangeArrowheads="1"/>
            </p:cNvSpPr>
            <p:nvPr/>
          </p:nvSpPr>
          <p:spPr bwMode="auto">
            <a:xfrm>
              <a:off x="720" y="1872"/>
              <a:ext cx="2821" cy="2544"/>
            </a:xfrm>
            <a:prstGeom prst="ellipse">
              <a:avLst/>
            </a:prstGeom>
            <a:solidFill>
              <a:srgbClr val="4662EC">
                <a:alpha val="74901"/>
              </a:srgbClr>
            </a:solidFill>
            <a:ln w="38160">
              <a:solidFill>
                <a:srgbClr val="000000"/>
              </a:solidFill>
              <a:round/>
              <a:headEnd/>
              <a:tailEnd/>
            </a:ln>
          </p:spPr>
          <p:txBody>
            <a:bodyPr wrap="none" anchor="ctr"/>
            <a:lstStyle/>
            <a:p>
              <a:endParaRPr lang="en-US"/>
            </a:p>
          </p:txBody>
        </p:sp>
        <p:sp>
          <p:nvSpPr>
            <p:cNvPr id="20498" name="Text Box 13"/>
            <p:cNvSpPr txBox="1">
              <a:spLocks noChangeArrowheads="1"/>
            </p:cNvSpPr>
            <p:nvPr/>
          </p:nvSpPr>
          <p:spPr bwMode="auto">
            <a:xfrm>
              <a:off x="1392" y="4032"/>
              <a:ext cx="1536" cy="224"/>
            </a:xfrm>
            <a:prstGeom prst="rect">
              <a:avLst/>
            </a:prstGeom>
            <a:solidFill>
              <a:srgbClr val="4662EC">
                <a:alpha val="0"/>
              </a:srgbClr>
            </a:solidFill>
            <a:ln w="9525">
              <a:noFill/>
              <a:miter lim="800000"/>
              <a:headEnd/>
              <a:tailEnd/>
            </a:ln>
          </p:spPr>
          <p:txBody>
            <a:bodyPr lIns="90000" tIns="46800" rIns="90000" bIns="46800">
              <a:spAutoFit/>
            </a:bodyPr>
            <a:lstStyle/>
            <a:p>
              <a:pPr algn="ctr">
                <a:lnSpc>
                  <a:spcPct val="94000"/>
                </a:lnSpc>
                <a:spcBef>
                  <a:spcPts val="1113"/>
                </a:spcBef>
                <a:buClr>
                  <a:srgbClr val="FFFFFF"/>
                </a:buClr>
                <a:buSzPct val="75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t>your </a:t>
              </a:r>
              <a:r>
                <a:rPr lang="en-GB" sz="1800" b="1" dirty="0" smtClean="0"/>
                <a:t>C++ Program</a:t>
              </a:r>
              <a:endParaRPr lang="en-GB" sz="1800" b="1" dirty="0"/>
            </a:p>
          </p:txBody>
        </p:sp>
      </p:grpSp>
      <p:grpSp>
        <p:nvGrpSpPr>
          <p:cNvPr id="7" name="Group 16"/>
          <p:cNvGrpSpPr>
            <a:grpSpLocks/>
          </p:cNvGrpSpPr>
          <p:nvPr/>
        </p:nvGrpSpPr>
        <p:grpSpPr bwMode="auto">
          <a:xfrm>
            <a:off x="2743200" y="2209800"/>
            <a:ext cx="3505200" cy="2895600"/>
            <a:chOff x="1056" y="2544"/>
            <a:chExt cx="2208" cy="1824"/>
          </a:xfrm>
        </p:grpSpPr>
        <p:sp>
          <p:nvSpPr>
            <p:cNvPr id="20495" name="Oval 5"/>
            <p:cNvSpPr>
              <a:spLocks noChangeArrowheads="1"/>
            </p:cNvSpPr>
            <p:nvPr/>
          </p:nvSpPr>
          <p:spPr bwMode="auto">
            <a:xfrm>
              <a:off x="1056" y="2544"/>
              <a:ext cx="2208" cy="1824"/>
            </a:xfrm>
            <a:prstGeom prst="ellipse">
              <a:avLst/>
            </a:prstGeom>
            <a:solidFill>
              <a:srgbClr val="3EB7F4"/>
            </a:solidFill>
            <a:ln w="38160">
              <a:solidFill>
                <a:srgbClr val="000000"/>
              </a:solidFill>
              <a:round/>
              <a:headEnd/>
              <a:tailEnd/>
            </a:ln>
          </p:spPr>
          <p:txBody>
            <a:bodyPr wrap="none" anchor="ctr"/>
            <a:lstStyle/>
            <a:p>
              <a:endParaRPr lang="en-US"/>
            </a:p>
          </p:txBody>
        </p:sp>
        <p:sp>
          <p:nvSpPr>
            <p:cNvPr id="20496" name="Text Box 11"/>
            <p:cNvSpPr txBox="1">
              <a:spLocks noChangeArrowheads="1"/>
            </p:cNvSpPr>
            <p:nvPr/>
          </p:nvSpPr>
          <p:spPr bwMode="auto">
            <a:xfrm>
              <a:off x="1728" y="4032"/>
              <a:ext cx="912" cy="169"/>
            </a:xfrm>
            <a:prstGeom prst="rect">
              <a:avLst/>
            </a:prstGeom>
            <a:solidFill>
              <a:srgbClr val="3EB7F4"/>
            </a:solidFill>
            <a:ln w="9525">
              <a:noFill/>
              <a:miter lim="800000"/>
              <a:headEnd/>
              <a:tailEnd/>
            </a:ln>
          </p:spPr>
          <p:txBody>
            <a:bodyPr lIns="90000" tIns="46800" rIns="90000" bIns="46800">
              <a:spAutoFit/>
            </a:bodyPr>
            <a:lstStyle/>
            <a:p>
              <a:pPr algn="ctr">
                <a:lnSpc>
                  <a:spcPct val="94000"/>
                </a:lnSpc>
                <a:spcBef>
                  <a:spcPts val="1113"/>
                </a:spcBef>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t>Redhat/Windows</a:t>
              </a:r>
            </a:p>
          </p:txBody>
        </p:sp>
      </p:grpSp>
      <p:grpSp>
        <p:nvGrpSpPr>
          <p:cNvPr id="10" name="Group 15"/>
          <p:cNvGrpSpPr>
            <a:grpSpLocks/>
          </p:cNvGrpSpPr>
          <p:nvPr/>
        </p:nvGrpSpPr>
        <p:grpSpPr bwMode="auto">
          <a:xfrm>
            <a:off x="3200400" y="2667000"/>
            <a:ext cx="2514600" cy="1905000"/>
            <a:chOff x="1344" y="2832"/>
            <a:chExt cx="1584" cy="1200"/>
          </a:xfrm>
        </p:grpSpPr>
        <p:sp>
          <p:nvSpPr>
            <p:cNvPr id="20493" name="Oval 6"/>
            <p:cNvSpPr>
              <a:spLocks noChangeArrowheads="1"/>
            </p:cNvSpPr>
            <p:nvPr/>
          </p:nvSpPr>
          <p:spPr bwMode="auto">
            <a:xfrm>
              <a:off x="1344" y="2832"/>
              <a:ext cx="1584" cy="1200"/>
            </a:xfrm>
            <a:prstGeom prst="ellipse">
              <a:avLst/>
            </a:prstGeom>
            <a:solidFill>
              <a:srgbClr val="22DDF6"/>
            </a:solidFill>
            <a:ln w="38160">
              <a:solidFill>
                <a:srgbClr val="000000"/>
              </a:solidFill>
              <a:round/>
              <a:headEnd/>
              <a:tailEnd/>
            </a:ln>
          </p:spPr>
          <p:txBody>
            <a:bodyPr wrap="none" anchor="ctr"/>
            <a:lstStyle/>
            <a:p>
              <a:endParaRPr lang="en-US"/>
            </a:p>
          </p:txBody>
        </p:sp>
        <p:sp>
          <p:nvSpPr>
            <p:cNvPr id="20494" name="Text Box 10"/>
            <p:cNvSpPr txBox="1">
              <a:spLocks noChangeArrowheads="1"/>
            </p:cNvSpPr>
            <p:nvPr/>
          </p:nvSpPr>
          <p:spPr bwMode="auto">
            <a:xfrm>
              <a:off x="1776" y="3744"/>
              <a:ext cx="720" cy="187"/>
            </a:xfrm>
            <a:prstGeom prst="rect">
              <a:avLst/>
            </a:prstGeom>
            <a:solidFill>
              <a:srgbClr val="22DDF6"/>
            </a:solidFill>
            <a:ln w="9525">
              <a:noFill/>
              <a:miter lim="800000"/>
              <a:headEnd/>
              <a:tailEnd/>
            </a:ln>
          </p:spPr>
          <p:txBody>
            <a:bodyPr lIns="90000" tIns="46800" rIns="90000" bIns="46800">
              <a:spAutoFit/>
            </a:bodyPr>
            <a:lstStyle/>
            <a:p>
              <a:pPr algn="ctr">
                <a:lnSpc>
                  <a:spcPct val="94000"/>
                </a:lnSpc>
                <a:spcBef>
                  <a:spcPts val="1113"/>
                </a:spcBef>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t>Linux/DOS</a:t>
              </a:r>
            </a:p>
          </p:txBody>
        </p:sp>
      </p:grpSp>
      <p:grpSp>
        <p:nvGrpSpPr>
          <p:cNvPr id="13" name="Group 7"/>
          <p:cNvGrpSpPr>
            <a:grpSpLocks/>
          </p:cNvGrpSpPr>
          <p:nvPr/>
        </p:nvGrpSpPr>
        <p:grpSpPr bwMode="auto">
          <a:xfrm>
            <a:off x="3733800" y="3124200"/>
            <a:ext cx="1447800" cy="990600"/>
            <a:chOff x="1680" y="3120"/>
            <a:chExt cx="912" cy="624"/>
          </a:xfrm>
        </p:grpSpPr>
        <p:sp>
          <p:nvSpPr>
            <p:cNvPr id="20491" name="Oval 8"/>
            <p:cNvSpPr>
              <a:spLocks noChangeArrowheads="1"/>
            </p:cNvSpPr>
            <p:nvPr/>
          </p:nvSpPr>
          <p:spPr bwMode="auto">
            <a:xfrm>
              <a:off x="1680" y="3120"/>
              <a:ext cx="912" cy="624"/>
            </a:xfrm>
            <a:prstGeom prst="ellipse">
              <a:avLst/>
            </a:prstGeom>
            <a:solidFill>
              <a:srgbClr val="8EF0FA"/>
            </a:solidFill>
            <a:ln w="38160">
              <a:solidFill>
                <a:srgbClr val="000000"/>
              </a:solidFill>
              <a:round/>
              <a:headEnd/>
              <a:tailEnd/>
            </a:ln>
          </p:spPr>
          <p:txBody>
            <a:bodyPr wrap="none" anchor="ctr"/>
            <a:lstStyle/>
            <a:p>
              <a:endParaRPr lang="en-US"/>
            </a:p>
          </p:txBody>
        </p:sp>
        <p:sp>
          <p:nvSpPr>
            <p:cNvPr id="20492" name="Text Box 9"/>
            <p:cNvSpPr txBox="1">
              <a:spLocks noChangeArrowheads="1"/>
            </p:cNvSpPr>
            <p:nvPr/>
          </p:nvSpPr>
          <p:spPr bwMode="auto">
            <a:xfrm>
              <a:off x="1779" y="3235"/>
              <a:ext cx="714" cy="394"/>
            </a:xfrm>
            <a:prstGeom prst="rect">
              <a:avLst/>
            </a:prstGeom>
            <a:solidFill>
              <a:srgbClr val="B6F5FC">
                <a:alpha val="0"/>
              </a:srgbClr>
            </a:solidFill>
            <a:ln w="9525">
              <a:noFill/>
              <a:miter lim="800000"/>
              <a:headEnd/>
              <a:tailEnd/>
            </a:ln>
          </p:spPr>
          <p:txBody>
            <a:bodyPr wrap="none" lIns="90000" tIns="46800" rIns="90000" bIns="46800" anchor="ctr">
              <a:spAutoFit/>
            </a:bodyPr>
            <a:lstStyle/>
            <a:p>
              <a:pPr algn="ctr">
                <a:lnSpc>
                  <a:spcPct val="94000"/>
                </a:lnSpc>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t>hardware</a:t>
              </a:r>
            </a:p>
            <a:p>
              <a:pPr algn="ctr">
                <a:buClr>
                  <a:srgbClr val="000000"/>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t>(PC)</a:t>
              </a:r>
            </a:p>
          </p:txBody>
        </p:sp>
      </p:grpSp>
      <p:sp>
        <p:nvSpPr>
          <p:cNvPr id="20490" name="Text Box 24"/>
          <p:cNvSpPr txBox="1">
            <a:spLocks noChangeArrowheads="1"/>
          </p:cNvSpPr>
          <p:nvPr/>
        </p:nvSpPr>
        <p:spPr bwMode="auto">
          <a:xfrm>
            <a:off x="4114800" y="6172200"/>
            <a:ext cx="1752600" cy="457200"/>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ppt_w+.3"/>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strVal val="#ppt_w+.3"/>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strVal val="#ppt_w+.3"/>
                                          </p:val>
                                        </p:tav>
                                        <p:tav tm="100000">
                                          <p:val>
                                            <p:strVal val="#ppt_w"/>
                                          </p:val>
                                        </p:tav>
                                      </p:tavLst>
                                    </p:anim>
                                    <p:anim calcmode="lin" valueType="num">
                                      <p:cBhvr>
                                        <p:cTn id="22" dur="500" fill="hold"/>
                                        <p:tgtEl>
                                          <p:spTgt spid="7"/>
                                        </p:tgtEl>
                                        <p:attrNameLst>
                                          <p:attrName>ppt_h</p:attrName>
                                        </p:attrNameLst>
                                      </p:cBhvr>
                                      <p:tavLst>
                                        <p:tav tm="0">
                                          <p:val>
                                            <p:strVal val="#ppt_h"/>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strVal val="#ppt_w+.3"/>
                                          </p:val>
                                        </p:tav>
                                        <p:tav tm="100000">
                                          <p:val>
                                            <p:strVal val="#ppt_w"/>
                                          </p:val>
                                        </p:tav>
                                      </p:tavLst>
                                    </p:anim>
                                    <p:anim calcmode="lin" valueType="num">
                                      <p:cBhvr>
                                        <p:cTn id="29" dur="500" fill="hold"/>
                                        <p:tgtEl>
                                          <p:spTgt spid="3"/>
                                        </p:tgtEl>
                                        <p:attrNameLst>
                                          <p:attrName>ppt_h</p:attrName>
                                        </p:attrNameLst>
                                      </p:cBhvr>
                                      <p:tavLst>
                                        <p:tav tm="0">
                                          <p:val>
                                            <p:strVal val="#ppt_h"/>
                                          </p:val>
                                        </p:tav>
                                        <p:tav tm="100000">
                                          <p:val>
                                            <p:strVal val="#ppt_h"/>
                                          </p:val>
                                        </p:tav>
                                      </p:tavLst>
                                    </p:anim>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26628" name="Slide Number Placeholder 5"/>
          <p:cNvSpPr>
            <a:spLocks noGrp="1"/>
          </p:cNvSpPr>
          <p:nvPr>
            <p:ph type="sldNum" sz="quarter" idx="4294967295"/>
          </p:nvPr>
        </p:nvSpPr>
        <p:spPr>
          <a:xfrm>
            <a:off x="6553200" y="6248400"/>
            <a:ext cx="1905000" cy="457200"/>
          </a:xfrm>
          <a:noFill/>
        </p:spPr>
        <p:txBody>
          <a:bodyPr/>
          <a:lstStyle/>
          <a:p>
            <a:fld id="{1F3BB20C-6FCC-4687-98C4-4F5987361D63}" type="slidenum">
              <a:rPr lang="en-US" smtClean="0">
                <a:latin typeface="Times New Roman" charset="0"/>
              </a:rPr>
              <a:pPr/>
              <a:t>17</a:t>
            </a:fld>
            <a:endParaRPr lang="en-US" smtClean="0">
              <a:latin typeface="Times New Roman" charset="0"/>
            </a:endParaRPr>
          </a:p>
        </p:txBody>
      </p:sp>
      <p:sp>
        <p:nvSpPr>
          <p:cNvPr id="26629" name="Rectangle 2"/>
          <p:cNvSpPr>
            <a:spLocks noGrp="1" noChangeArrowheads="1"/>
          </p:cNvSpPr>
          <p:nvPr>
            <p:ph type="title"/>
          </p:nvPr>
        </p:nvSpPr>
        <p:spPr/>
        <p:txBody>
          <a:bodyPr/>
          <a:lstStyle/>
          <a:p>
            <a:pPr eaLnBrk="1" hangingPunct="1"/>
            <a:r>
              <a:rPr lang="en-US" smtClean="0"/>
              <a:t>Programming Tools</a:t>
            </a:r>
          </a:p>
        </p:txBody>
      </p:sp>
      <p:sp>
        <p:nvSpPr>
          <p:cNvPr id="22534" name="Rectangle 3"/>
          <p:cNvSpPr>
            <a:spLocks noGrp="1" noChangeArrowheads="1"/>
          </p:cNvSpPr>
          <p:nvPr>
            <p:ph type="body" idx="1"/>
          </p:nvPr>
        </p:nvSpPr>
        <p:spPr>
          <a:xfrm>
            <a:off x="685800" y="1905000"/>
            <a:ext cx="7772400" cy="4267200"/>
          </a:xfrm>
        </p:spPr>
        <p:txBody>
          <a:bodyPr/>
          <a:lstStyle/>
          <a:p>
            <a:pPr eaLnBrk="1" hangingPunct="1">
              <a:lnSpc>
                <a:spcPct val="90000"/>
              </a:lnSpc>
            </a:pPr>
            <a:r>
              <a:rPr lang="en-US" sz="2000" dirty="0" smtClean="0"/>
              <a:t>Key Tools for Programming</a:t>
            </a:r>
          </a:p>
          <a:p>
            <a:pPr lvl="1" eaLnBrk="1" hangingPunct="1">
              <a:lnSpc>
                <a:spcPct val="90000"/>
              </a:lnSpc>
            </a:pPr>
            <a:r>
              <a:rPr lang="en-US" sz="1800" b="1" dirty="0" smtClean="0"/>
              <a:t>Editors</a:t>
            </a:r>
            <a:r>
              <a:rPr lang="en-US" sz="1800" dirty="0" smtClean="0"/>
              <a:t>: Allows user to enter the program. Notepad, </a:t>
            </a:r>
            <a:r>
              <a:rPr lang="en-US" sz="1800" dirty="0" err="1" smtClean="0"/>
              <a:t>Emacs</a:t>
            </a:r>
            <a:r>
              <a:rPr lang="en-US" sz="1800" dirty="0" smtClean="0"/>
              <a:t>, etc are all editors.  </a:t>
            </a:r>
          </a:p>
          <a:p>
            <a:pPr lvl="1" eaLnBrk="1" hangingPunct="1">
              <a:lnSpc>
                <a:spcPct val="90000"/>
              </a:lnSpc>
            </a:pPr>
            <a:r>
              <a:rPr lang="en-US" sz="1800" b="1" dirty="0" smtClean="0"/>
              <a:t>Compilers</a:t>
            </a:r>
            <a:r>
              <a:rPr lang="en-US" sz="1800" dirty="0" smtClean="0"/>
              <a:t>: Translates the program into target code (in machine language).</a:t>
            </a:r>
          </a:p>
          <a:p>
            <a:pPr lvl="1" eaLnBrk="1" hangingPunct="1">
              <a:lnSpc>
                <a:spcPct val="90000"/>
              </a:lnSpc>
            </a:pPr>
            <a:r>
              <a:rPr lang="en-US" sz="1800" b="1" dirty="0" smtClean="0"/>
              <a:t>Debuggers</a:t>
            </a:r>
            <a:r>
              <a:rPr lang="en-US" sz="1800" dirty="0" smtClean="0"/>
              <a:t>: Allows a programmer to run the program to see the execution of the program and correct any errors. </a:t>
            </a:r>
          </a:p>
          <a:p>
            <a:pPr lvl="1" eaLnBrk="1" hangingPunct="1">
              <a:lnSpc>
                <a:spcPct val="90000"/>
              </a:lnSpc>
            </a:pPr>
            <a:r>
              <a:rPr lang="en-US" sz="1800" b="1" dirty="0" smtClean="0"/>
              <a:t>Profilers</a:t>
            </a:r>
            <a:r>
              <a:rPr lang="en-US" sz="1800" dirty="0" smtClean="0"/>
              <a:t>: Used to evaluate program’s performance. </a:t>
            </a:r>
          </a:p>
          <a:p>
            <a:pPr lvl="1" eaLnBrk="1" hangingPunct="1">
              <a:lnSpc>
                <a:spcPct val="90000"/>
              </a:lnSpc>
            </a:pPr>
            <a:r>
              <a:rPr lang="en-US" sz="1800" b="1" dirty="0" smtClean="0"/>
              <a:t>Integrated Development Environment</a:t>
            </a:r>
            <a:r>
              <a:rPr lang="en-US" sz="1800" dirty="0" smtClean="0"/>
              <a:t> </a:t>
            </a:r>
            <a:r>
              <a:rPr lang="en-US" sz="1800" b="1" dirty="0" smtClean="0"/>
              <a:t>(IDE):</a:t>
            </a:r>
            <a:r>
              <a:rPr lang="en-US" sz="1800" dirty="0" smtClean="0"/>
              <a:t> Combines editor, compiler, debugger and profiler or a subset into one tool. </a:t>
            </a:r>
          </a:p>
          <a:p>
            <a:pPr eaLnBrk="1" hangingPunct="1">
              <a:lnSpc>
                <a:spcPct val="90000"/>
              </a:lnSpc>
            </a:pPr>
            <a:r>
              <a:rPr lang="en-US" sz="2000" smtClean="0"/>
              <a:t>Common C++ </a:t>
            </a:r>
            <a:r>
              <a:rPr lang="en-US" sz="2000" dirty="0" smtClean="0"/>
              <a:t>IDEs are Visual Studio, Dev C++, Turbo C++, and many more.</a:t>
            </a:r>
          </a:p>
          <a:p>
            <a:pPr eaLnBrk="1" hangingPunct="1">
              <a:lnSpc>
                <a:spcPct val="90000"/>
              </a:lnSpc>
            </a:pPr>
            <a:r>
              <a:rPr lang="en-US" sz="2000" dirty="0" smtClean="0"/>
              <a:t>We will use Dev C++ IDE for the labs in this course.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27652" name="Slide Number Placeholder 5"/>
          <p:cNvSpPr>
            <a:spLocks noGrp="1"/>
          </p:cNvSpPr>
          <p:nvPr>
            <p:ph type="sldNum" sz="quarter" idx="4294967295"/>
          </p:nvPr>
        </p:nvSpPr>
        <p:spPr>
          <a:xfrm>
            <a:off x="6553200" y="6248400"/>
            <a:ext cx="1905000" cy="457200"/>
          </a:xfrm>
          <a:noFill/>
        </p:spPr>
        <p:txBody>
          <a:bodyPr/>
          <a:lstStyle/>
          <a:p>
            <a:fld id="{F014335B-BA56-4205-9518-51FE1B7B63E4}" type="slidenum">
              <a:rPr lang="en-US" smtClean="0">
                <a:latin typeface="Times New Roman" charset="0"/>
              </a:rPr>
              <a:pPr/>
              <a:t>18</a:t>
            </a:fld>
            <a:endParaRPr lang="en-US" smtClean="0">
              <a:latin typeface="Times New Roman" charset="0"/>
            </a:endParaRPr>
          </a:p>
        </p:txBody>
      </p:sp>
      <p:sp>
        <p:nvSpPr>
          <p:cNvPr id="27653" name="Rectangle 2"/>
          <p:cNvSpPr>
            <a:spLocks noGrp="1" noChangeArrowheads="1"/>
          </p:cNvSpPr>
          <p:nvPr>
            <p:ph type="title"/>
          </p:nvPr>
        </p:nvSpPr>
        <p:spPr/>
        <p:txBody>
          <a:bodyPr/>
          <a:lstStyle/>
          <a:p>
            <a:pPr eaLnBrk="1" hangingPunct="1"/>
            <a:r>
              <a:rPr lang="en-US" smtClean="0"/>
              <a:t>A Word of Caution</a:t>
            </a:r>
          </a:p>
        </p:txBody>
      </p:sp>
      <p:sp>
        <p:nvSpPr>
          <p:cNvPr id="27654" name="Rectangle 3"/>
          <p:cNvSpPr>
            <a:spLocks noGrp="1" noChangeArrowheads="1"/>
          </p:cNvSpPr>
          <p:nvPr>
            <p:ph type="body" idx="1"/>
          </p:nvPr>
        </p:nvSpPr>
        <p:spPr/>
        <p:txBody>
          <a:bodyPr/>
          <a:lstStyle/>
          <a:p>
            <a:pPr eaLnBrk="1" hangingPunct="1">
              <a:lnSpc>
                <a:spcPct val="90000"/>
              </a:lnSpc>
            </a:pPr>
            <a:r>
              <a:rPr lang="en-US" smtClean="0"/>
              <a:t>IDEs, editors, debuggers, and other programming tools do not write program themselves. They merely provide some help in writing a program. </a:t>
            </a:r>
          </a:p>
          <a:p>
            <a:pPr eaLnBrk="1" hangingPunct="1">
              <a:lnSpc>
                <a:spcPct val="90000"/>
              </a:lnSpc>
            </a:pPr>
            <a:r>
              <a:rPr lang="en-US" smtClean="0"/>
              <a:t>Therefore, </a:t>
            </a:r>
          </a:p>
          <a:p>
            <a:pPr algn="ctr" eaLnBrk="1" hangingPunct="1">
              <a:lnSpc>
                <a:spcPct val="90000"/>
              </a:lnSpc>
              <a:buFontTx/>
              <a:buNone/>
            </a:pPr>
            <a:r>
              <a:rPr lang="en-US" b="1" smtClean="0"/>
              <a:t>THERE IS NO SHORTCUT TO PROGRAMMING SKILLS AND EXPERIENCE.</a:t>
            </a:r>
            <a:r>
              <a:rPr lang="en-US" smtClean="0"/>
              <a:t>  </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28676" name="Slide Number Placeholder 5"/>
          <p:cNvSpPr>
            <a:spLocks noGrp="1"/>
          </p:cNvSpPr>
          <p:nvPr>
            <p:ph type="sldNum" sz="quarter" idx="4294967295"/>
          </p:nvPr>
        </p:nvSpPr>
        <p:spPr>
          <a:xfrm>
            <a:off x="6553200" y="6248400"/>
            <a:ext cx="1905000" cy="457200"/>
          </a:xfrm>
          <a:noFill/>
        </p:spPr>
        <p:txBody>
          <a:bodyPr/>
          <a:lstStyle/>
          <a:p>
            <a:fld id="{25F8BC22-19E2-40FF-809B-99C9324617EA}" type="slidenum">
              <a:rPr lang="en-US" smtClean="0">
                <a:latin typeface="Times New Roman" charset="0"/>
              </a:rPr>
              <a:pPr/>
              <a:t>19</a:t>
            </a:fld>
            <a:endParaRPr lang="en-US" smtClean="0">
              <a:latin typeface="Times New Roman" charset="0"/>
            </a:endParaRPr>
          </a:p>
        </p:txBody>
      </p:sp>
      <p:sp>
        <p:nvSpPr>
          <p:cNvPr id="28677" name="Rectangle 2"/>
          <p:cNvSpPr>
            <a:spLocks noGrp="1" noChangeArrowheads="1"/>
          </p:cNvSpPr>
          <p:nvPr>
            <p:ph type="title"/>
          </p:nvPr>
        </p:nvSpPr>
        <p:spPr/>
        <p:txBody>
          <a:bodyPr/>
          <a:lstStyle/>
          <a:p>
            <a:pPr eaLnBrk="1" hangingPunct="1"/>
            <a:r>
              <a:rPr lang="en-US" smtClean="0"/>
              <a:t>How to Learn Programming</a:t>
            </a:r>
          </a:p>
        </p:txBody>
      </p:sp>
      <p:sp>
        <p:nvSpPr>
          <p:cNvPr id="28678" name="Rectangle 3"/>
          <p:cNvSpPr>
            <a:spLocks noGrp="1" noChangeArrowheads="1"/>
          </p:cNvSpPr>
          <p:nvPr>
            <p:ph type="body" idx="1"/>
          </p:nvPr>
        </p:nvSpPr>
        <p:spPr>
          <a:xfrm>
            <a:off x="685800" y="1828800"/>
            <a:ext cx="7772400" cy="4267200"/>
          </a:xfrm>
        </p:spPr>
        <p:txBody>
          <a:bodyPr/>
          <a:lstStyle/>
          <a:p>
            <a:pPr eaLnBrk="1" hangingPunct="1"/>
            <a:r>
              <a:rPr lang="en-US" dirty="0" smtClean="0"/>
              <a:t>Everybody learns programming at their own pace. </a:t>
            </a:r>
          </a:p>
          <a:p>
            <a:pPr eaLnBrk="1" hangingPunct="1"/>
            <a:r>
              <a:rPr lang="en-US" dirty="0" smtClean="0"/>
              <a:t>So do not be impressed by the person sitting next to you because he coded a given program in 20 minutes and you are taking more than an hour. </a:t>
            </a:r>
          </a:p>
          <a:p>
            <a:pPr algn="ctr" eaLnBrk="1" hangingPunct="1"/>
            <a:r>
              <a:rPr lang="en-US" b="1" dirty="0" smtClean="0">
                <a:solidFill>
                  <a:schemeClr val="accent2"/>
                </a:solidFill>
              </a:rPr>
              <a:t>Speed programming does not necessarily mean quality of the final output.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6148" name="Slide Number Placeholder 5"/>
          <p:cNvSpPr>
            <a:spLocks noGrp="1"/>
          </p:cNvSpPr>
          <p:nvPr>
            <p:ph type="sldNum" sz="quarter" idx="4294967295"/>
          </p:nvPr>
        </p:nvSpPr>
        <p:spPr>
          <a:xfrm>
            <a:off x="6553200" y="6248400"/>
            <a:ext cx="1905000" cy="457200"/>
          </a:xfrm>
          <a:noFill/>
        </p:spPr>
        <p:txBody>
          <a:bodyPr/>
          <a:lstStyle/>
          <a:p>
            <a:fld id="{AB70A28C-D178-4DD7-BF07-57FC9937C96B}" type="slidenum">
              <a:rPr lang="en-US" smtClean="0">
                <a:latin typeface="Times New Roman" charset="0"/>
              </a:rPr>
              <a:pPr/>
              <a:t>2</a:t>
            </a:fld>
            <a:endParaRPr lang="en-US" smtClean="0">
              <a:latin typeface="Times New Roman" charset="0"/>
            </a:endParaRPr>
          </a:p>
        </p:txBody>
      </p:sp>
      <p:sp>
        <p:nvSpPr>
          <p:cNvPr id="6149" name="Rectangle 2"/>
          <p:cNvSpPr>
            <a:spLocks noGrp="1" noChangeArrowheads="1"/>
          </p:cNvSpPr>
          <p:nvPr>
            <p:ph type="title"/>
          </p:nvPr>
        </p:nvSpPr>
        <p:spPr/>
        <p:txBody>
          <a:bodyPr/>
          <a:lstStyle/>
          <a:p>
            <a:pPr eaLnBrk="1" hangingPunct="1"/>
            <a:r>
              <a:rPr lang="en-US" smtClean="0"/>
              <a:t>The Ideal Way to Do Computing</a:t>
            </a:r>
          </a:p>
        </p:txBody>
      </p:sp>
      <p:sp>
        <p:nvSpPr>
          <p:cNvPr id="6150" name="Rectangle 3"/>
          <p:cNvSpPr>
            <a:spLocks noGrp="1" noChangeArrowheads="1"/>
          </p:cNvSpPr>
          <p:nvPr>
            <p:ph type="body" idx="1"/>
          </p:nvPr>
        </p:nvSpPr>
        <p:spPr/>
        <p:txBody>
          <a:bodyPr/>
          <a:lstStyle/>
          <a:p>
            <a:pPr eaLnBrk="1" hangingPunct="1"/>
            <a:r>
              <a:rPr lang="en-US" sz="2800" smtClean="0"/>
              <a:t>The ideal way to ask computer to do something is to order it in a natural language e.g.</a:t>
            </a:r>
          </a:p>
          <a:p>
            <a:pPr lvl="1" eaLnBrk="1" hangingPunct="1"/>
            <a:r>
              <a:rPr lang="en-US" sz="2400" smtClean="0"/>
              <a:t>I want to view this webpage</a:t>
            </a:r>
          </a:p>
          <a:p>
            <a:pPr lvl="1" eaLnBrk="1" hangingPunct="1"/>
            <a:r>
              <a:rPr lang="en-US" sz="2400" smtClean="0"/>
              <a:t>Calculate my annual tax</a:t>
            </a:r>
          </a:p>
          <a:p>
            <a:pPr lvl="1" eaLnBrk="1" hangingPunct="1"/>
            <a:r>
              <a:rPr lang="en-US" sz="2400" smtClean="0"/>
              <a:t>etc. </a:t>
            </a:r>
          </a:p>
          <a:p>
            <a:pPr eaLnBrk="1" hangingPunct="1"/>
            <a:r>
              <a:rPr lang="en-US" sz="2800" smtClean="0"/>
              <a:t>However, today’s computer’s are not intelligent enough to understand our orders in natural language.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29700" name="Slide Number Placeholder 5"/>
          <p:cNvSpPr>
            <a:spLocks noGrp="1"/>
          </p:cNvSpPr>
          <p:nvPr>
            <p:ph type="sldNum" sz="quarter" idx="4294967295"/>
          </p:nvPr>
        </p:nvSpPr>
        <p:spPr>
          <a:xfrm>
            <a:off x="6553200" y="6248400"/>
            <a:ext cx="1905000" cy="457200"/>
          </a:xfrm>
          <a:noFill/>
        </p:spPr>
        <p:txBody>
          <a:bodyPr/>
          <a:lstStyle/>
          <a:p>
            <a:fld id="{17CC0C63-1FF9-4955-AEC8-E91525D3BE67}" type="slidenum">
              <a:rPr lang="en-US" smtClean="0">
                <a:latin typeface="Times New Roman" charset="0"/>
              </a:rPr>
              <a:pPr/>
              <a:t>20</a:t>
            </a:fld>
            <a:endParaRPr lang="en-US" smtClean="0">
              <a:latin typeface="Times New Roman" charset="0"/>
            </a:endParaRPr>
          </a:p>
        </p:txBody>
      </p:sp>
      <p:sp>
        <p:nvSpPr>
          <p:cNvPr id="29701" name="Rectangle 2"/>
          <p:cNvSpPr>
            <a:spLocks noGrp="1" noChangeArrowheads="1"/>
          </p:cNvSpPr>
          <p:nvPr>
            <p:ph type="title"/>
          </p:nvPr>
        </p:nvSpPr>
        <p:spPr>
          <a:xfrm>
            <a:off x="685800" y="304800"/>
            <a:ext cx="7772400" cy="1143000"/>
          </a:xfrm>
        </p:spPr>
        <p:txBody>
          <a:bodyPr/>
          <a:lstStyle/>
          <a:p>
            <a:pPr eaLnBrk="1" hangingPunct="1"/>
            <a:r>
              <a:rPr lang="en-US" sz="4000" smtClean="0"/>
              <a:t>How to Learn Programming (cont’d)</a:t>
            </a:r>
          </a:p>
        </p:txBody>
      </p:sp>
      <p:sp>
        <p:nvSpPr>
          <p:cNvPr id="29702" name="Rectangle 3"/>
          <p:cNvSpPr>
            <a:spLocks noGrp="1" noChangeArrowheads="1"/>
          </p:cNvSpPr>
          <p:nvPr>
            <p:ph type="body" idx="1"/>
          </p:nvPr>
        </p:nvSpPr>
        <p:spPr>
          <a:xfrm>
            <a:off x="304800" y="1981200"/>
            <a:ext cx="8458200" cy="3200400"/>
          </a:xfrm>
        </p:spPr>
        <p:txBody>
          <a:bodyPr/>
          <a:lstStyle/>
          <a:p>
            <a:pPr marL="609600" indent="-609600" eaLnBrk="1" hangingPunct="1"/>
            <a:r>
              <a:rPr lang="en-US" sz="2800" smtClean="0"/>
              <a:t>In a Nutshell</a:t>
            </a:r>
          </a:p>
          <a:p>
            <a:pPr marL="990600" lvl="1" indent="-533400" eaLnBrk="1" hangingPunct="1">
              <a:buFontTx/>
              <a:buAutoNum type="arabicPeriod"/>
            </a:pPr>
            <a:r>
              <a:rPr lang="en-US" sz="2400" smtClean="0"/>
              <a:t>Writing a good description of the problem.</a:t>
            </a:r>
          </a:p>
          <a:p>
            <a:pPr marL="990600" lvl="1" indent="-533400" eaLnBrk="1" hangingPunct="1">
              <a:buFontTx/>
              <a:buAutoNum type="arabicPeriod"/>
            </a:pPr>
            <a:r>
              <a:rPr lang="en-US" sz="2400" smtClean="0"/>
              <a:t>Breaking down the given problem into small pieces. </a:t>
            </a:r>
          </a:p>
          <a:p>
            <a:pPr marL="990600" lvl="1" indent="-533400" eaLnBrk="1" hangingPunct="1">
              <a:buFontTx/>
              <a:buAutoNum type="arabicPeriod"/>
            </a:pPr>
            <a:r>
              <a:rPr lang="en-US" sz="2400" smtClean="0"/>
              <a:t>Turning small pieces into pseudo-code. </a:t>
            </a:r>
          </a:p>
          <a:p>
            <a:pPr marL="990600" lvl="1" indent="-533400" eaLnBrk="1" hangingPunct="1">
              <a:buFontTx/>
              <a:buAutoNum type="arabicPeriod"/>
            </a:pPr>
            <a:r>
              <a:rPr lang="en-US" sz="2400" smtClean="0"/>
              <a:t>Deciding the integration mechanism of the pieces.</a:t>
            </a:r>
          </a:p>
          <a:p>
            <a:pPr marL="990600" lvl="1" indent="-533400" eaLnBrk="1" hangingPunct="1">
              <a:buFontTx/>
              <a:buAutoNum type="arabicPeriod"/>
            </a:pPr>
            <a:r>
              <a:rPr lang="en-US" sz="2400" smtClean="0"/>
              <a:t>Writing the program for each piece.</a:t>
            </a:r>
          </a:p>
          <a:p>
            <a:pPr marL="990600" lvl="1" indent="-533400" eaLnBrk="1" hangingPunct="1">
              <a:buFontTx/>
              <a:buAutoNum type="arabicPeriod"/>
            </a:pPr>
            <a:r>
              <a:rPr lang="en-US" sz="2400" smtClean="0"/>
              <a:t>Integrating all the pieces together. </a:t>
            </a:r>
          </a:p>
          <a:p>
            <a:pPr marL="609600" indent="-609600" eaLnBrk="1" hangingPunct="1"/>
            <a:endParaRPr lang="en-U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30724" name="Slide Number Placeholder 5"/>
          <p:cNvSpPr>
            <a:spLocks noGrp="1"/>
          </p:cNvSpPr>
          <p:nvPr>
            <p:ph type="sldNum" sz="quarter" idx="4294967295"/>
          </p:nvPr>
        </p:nvSpPr>
        <p:spPr>
          <a:xfrm>
            <a:off x="6553200" y="6248400"/>
            <a:ext cx="1905000" cy="457200"/>
          </a:xfrm>
          <a:noFill/>
        </p:spPr>
        <p:txBody>
          <a:bodyPr/>
          <a:lstStyle/>
          <a:p>
            <a:fld id="{0F51A061-A83C-400E-BBBE-5D7AD43F2C51}" type="slidenum">
              <a:rPr lang="en-US" smtClean="0">
                <a:latin typeface="Times New Roman" charset="0"/>
              </a:rPr>
              <a:pPr/>
              <a:t>21</a:t>
            </a:fld>
            <a:endParaRPr lang="en-US" smtClean="0">
              <a:latin typeface="Times New Roman" charset="0"/>
            </a:endParaRPr>
          </a:p>
        </p:txBody>
      </p:sp>
      <p:sp>
        <p:nvSpPr>
          <p:cNvPr id="30725" name="Rectangle 2"/>
          <p:cNvSpPr>
            <a:spLocks noGrp="1" noChangeArrowheads="1"/>
          </p:cNvSpPr>
          <p:nvPr>
            <p:ph type="title"/>
          </p:nvPr>
        </p:nvSpPr>
        <p:spPr>
          <a:xfrm>
            <a:off x="685800" y="228600"/>
            <a:ext cx="7772400" cy="1143000"/>
          </a:xfrm>
        </p:spPr>
        <p:txBody>
          <a:bodyPr/>
          <a:lstStyle/>
          <a:p>
            <a:pPr eaLnBrk="1" hangingPunct="1"/>
            <a:r>
              <a:rPr lang="en-US" smtClean="0"/>
              <a:t>Scare of Programming?</a:t>
            </a:r>
          </a:p>
        </p:txBody>
      </p:sp>
      <p:sp>
        <p:nvSpPr>
          <p:cNvPr id="30726" name="Rectangle 3"/>
          <p:cNvSpPr>
            <a:spLocks noGrp="1" noChangeArrowheads="1"/>
          </p:cNvSpPr>
          <p:nvPr>
            <p:ph type="body" idx="1"/>
          </p:nvPr>
        </p:nvSpPr>
        <p:spPr>
          <a:xfrm>
            <a:off x="609600" y="1600200"/>
            <a:ext cx="7772400" cy="4114800"/>
          </a:xfrm>
        </p:spPr>
        <p:txBody>
          <a:bodyPr/>
          <a:lstStyle/>
          <a:p>
            <a:pPr eaLnBrk="1" hangingPunct="1"/>
            <a:r>
              <a:rPr lang="en-US" sz="2800" smtClean="0"/>
              <a:t>Why most students are afraid of programming</a:t>
            </a:r>
          </a:p>
          <a:p>
            <a:pPr lvl="1" eaLnBrk="1" hangingPunct="1"/>
            <a:r>
              <a:rPr lang="en-US" sz="2400" smtClean="0"/>
              <a:t>Paradigm Change</a:t>
            </a:r>
          </a:p>
          <a:p>
            <a:pPr lvl="2" eaLnBrk="1" hangingPunct="1"/>
            <a:r>
              <a:rPr lang="en-US" sz="2000" smtClean="0"/>
              <a:t>Programming is totally different paradigm. You are working on something and you cannot even touch the final output you can only feel it. It is different then other subjects like Physics, Chemistry, Biology, etc. </a:t>
            </a:r>
          </a:p>
          <a:p>
            <a:pPr lvl="1" eaLnBrk="1" hangingPunct="1"/>
            <a:r>
              <a:rPr lang="en-US" sz="2400" smtClean="0"/>
              <a:t>Peer Pressure</a:t>
            </a:r>
          </a:p>
          <a:p>
            <a:pPr lvl="2" eaLnBrk="1" hangingPunct="1"/>
            <a:r>
              <a:rPr lang="en-US" sz="2000" smtClean="0"/>
              <a:t>Some people are naturally good in programming so others think that this is a natural ability and they cannot learn it. </a:t>
            </a:r>
          </a:p>
          <a:p>
            <a:pPr lvl="1" eaLnBrk="1" hangingPunct="1"/>
            <a:endParaRPr 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31748" name="Slide Number Placeholder 5"/>
          <p:cNvSpPr>
            <a:spLocks noGrp="1"/>
          </p:cNvSpPr>
          <p:nvPr>
            <p:ph type="sldNum" sz="quarter" idx="4294967295"/>
          </p:nvPr>
        </p:nvSpPr>
        <p:spPr>
          <a:xfrm>
            <a:off x="6553200" y="6248400"/>
            <a:ext cx="1905000" cy="457200"/>
          </a:xfrm>
          <a:noFill/>
        </p:spPr>
        <p:txBody>
          <a:bodyPr/>
          <a:lstStyle/>
          <a:p>
            <a:fld id="{E64C2B46-473E-4C92-9501-E20467B2CAD7}" type="slidenum">
              <a:rPr lang="en-US" smtClean="0">
                <a:latin typeface="Times New Roman" charset="0"/>
              </a:rPr>
              <a:pPr/>
              <a:t>22</a:t>
            </a:fld>
            <a:endParaRPr lang="en-US" smtClean="0">
              <a:latin typeface="Times New Roman" charset="0"/>
            </a:endParaRPr>
          </a:p>
        </p:txBody>
      </p:sp>
      <p:sp>
        <p:nvSpPr>
          <p:cNvPr id="31749" name="Rectangle 2"/>
          <p:cNvSpPr>
            <a:spLocks noGrp="1" noChangeArrowheads="1"/>
          </p:cNvSpPr>
          <p:nvPr>
            <p:ph type="title"/>
          </p:nvPr>
        </p:nvSpPr>
        <p:spPr/>
        <p:txBody>
          <a:bodyPr/>
          <a:lstStyle/>
          <a:p>
            <a:pPr eaLnBrk="1" hangingPunct="1"/>
            <a:r>
              <a:rPr lang="en-US" smtClean="0"/>
              <a:t>Scare of Programming? (cont’d)</a:t>
            </a:r>
          </a:p>
        </p:txBody>
      </p:sp>
      <p:sp>
        <p:nvSpPr>
          <p:cNvPr id="31750" name="Rectangle 3"/>
          <p:cNvSpPr>
            <a:spLocks noGrp="1" noChangeArrowheads="1"/>
          </p:cNvSpPr>
          <p:nvPr>
            <p:ph type="body" idx="1"/>
          </p:nvPr>
        </p:nvSpPr>
        <p:spPr/>
        <p:txBody>
          <a:bodyPr/>
          <a:lstStyle/>
          <a:p>
            <a:pPr lvl="1" eaLnBrk="1" hangingPunct="1"/>
            <a:r>
              <a:rPr lang="en-US" sz="2400" dirty="0" smtClean="0"/>
              <a:t>Lack of Understanding in Fundamental Concepts</a:t>
            </a:r>
          </a:p>
          <a:p>
            <a:pPr lvl="2" eaLnBrk="1" hangingPunct="1"/>
            <a:r>
              <a:rPr lang="en-US" sz="2000" dirty="0" smtClean="0"/>
              <a:t>Some people start programming without a clue of what is going on behind the scene in the computer. As a result they have a flawed understanding from day one of their programming experience</a:t>
            </a:r>
          </a:p>
          <a:p>
            <a:pPr lvl="1" eaLnBrk="1" hangingPunct="1"/>
            <a:r>
              <a:rPr lang="en-US" sz="2400" dirty="0" smtClean="0"/>
              <a:t>Time Factor: Programming takes a lot of time</a:t>
            </a:r>
          </a:p>
          <a:p>
            <a:pPr lvl="2" eaLnBrk="1" hangingPunct="1"/>
            <a:r>
              <a:rPr lang="en-US" sz="2000" dirty="0" smtClean="0"/>
              <a:t>Programming may take a lot of time at the start but once a person is comfortable with the concepts and has mastered the basic skills it is just like any other profession. </a:t>
            </a:r>
          </a:p>
          <a:p>
            <a:pPr lvl="2" eaLnBrk="1" hangingPunct="1"/>
            <a:endParaRPr lang="en-US" sz="2000" dirty="0" smtClean="0"/>
          </a:p>
          <a:p>
            <a:pPr lvl="1" eaLnBrk="1" hangingPunct="1"/>
            <a:endParaRPr lang="en-US" sz="2400" dirty="0" smtClean="0"/>
          </a:p>
          <a:p>
            <a:pPr lvl="1" eaLnBrk="1" hangingPunct="1"/>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32772" name="Slide Number Placeholder 5"/>
          <p:cNvSpPr>
            <a:spLocks noGrp="1"/>
          </p:cNvSpPr>
          <p:nvPr>
            <p:ph type="sldNum" sz="quarter" idx="4294967295"/>
          </p:nvPr>
        </p:nvSpPr>
        <p:spPr>
          <a:xfrm>
            <a:off x="6553200" y="6248400"/>
            <a:ext cx="1905000" cy="457200"/>
          </a:xfrm>
          <a:noFill/>
        </p:spPr>
        <p:txBody>
          <a:bodyPr/>
          <a:lstStyle/>
          <a:p>
            <a:fld id="{372530F8-9E10-4E30-B022-BD02968DCD1F}" type="slidenum">
              <a:rPr lang="en-US" smtClean="0">
                <a:latin typeface="Times New Roman" charset="0"/>
              </a:rPr>
              <a:pPr/>
              <a:t>23</a:t>
            </a:fld>
            <a:endParaRPr lang="en-US" smtClean="0">
              <a:latin typeface="Times New Roman" charset="0"/>
            </a:endParaRPr>
          </a:p>
        </p:txBody>
      </p:sp>
      <p:sp>
        <p:nvSpPr>
          <p:cNvPr id="32773" name="Rectangle 2"/>
          <p:cNvSpPr>
            <a:spLocks noGrp="1" noChangeArrowheads="1"/>
          </p:cNvSpPr>
          <p:nvPr>
            <p:ph type="title"/>
          </p:nvPr>
        </p:nvSpPr>
        <p:spPr/>
        <p:txBody>
          <a:bodyPr/>
          <a:lstStyle/>
          <a:p>
            <a:pPr eaLnBrk="1" hangingPunct="1"/>
            <a:r>
              <a:rPr lang="en-US" smtClean="0"/>
              <a:t>A Word of Advice</a:t>
            </a:r>
          </a:p>
        </p:txBody>
      </p:sp>
      <p:sp>
        <p:nvSpPr>
          <p:cNvPr id="32774" name="Rectangle 3"/>
          <p:cNvSpPr>
            <a:spLocks noGrp="1" noChangeArrowheads="1"/>
          </p:cNvSpPr>
          <p:nvPr>
            <p:ph type="body" idx="1"/>
          </p:nvPr>
        </p:nvSpPr>
        <p:spPr/>
        <p:txBody>
          <a:bodyPr/>
          <a:lstStyle/>
          <a:p>
            <a:pPr eaLnBrk="1" hangingPunct="1"/>
            <a:r>
              <a:rPr lang="en-US" smtClean="0"/>
              <a:t>Without good command on programming any qualification in Computer Science, Computer Engineering, Information Technology and Software Engineering is </a:t>
            </a:r>
            <a:r>
              <a:rPr lang="en-US" b="1" i="1" smtClean="0"/>
              <a:t>“worthless”</a:t>
            </a:r>
            <a:r>
              <a:rPr lang="en-US" i="1" smtClean="0"/>
              <a:t>.</a:t>
            </a:r>
          </a:p>
          <a:p>
            <a:pPr eaLnBrk="1" hangingPunct="1"/>
            <a:r>
              <a:rPr lang="en-US" smtClean="0"/>
              <a:t>There is an acute shortage of programmers in the global software market and with time this shortage is increasing.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CS 200 - Who is it for?</a:t>
            </a:r>
          </a:p>
        </p:txBody>
      </p:sp>
      <p:sp>
        <p:nvSpPr>
          <p:cNvPr id="33795" name="Content Placeholder 2"/>
          <p:cNvSpPr>
            <a:spLocks noGrp="1"/>
          </p:cNvSpPr>
          <p:nvPr>
            <p:ph idx="1"/>
          </p:nvPr>
        </p:nvSpPr>
        <p:spPr/>
        <p:txBody>
          <a:bodyPr/>
          <a:lstStyle/>
          <a:p>
            <a:r>
              <a:rPr lang="en-US" dirty="0" smtClean="0"/>
              <a:t>Students who want to learn and polish their programming skills</a:t>
            </a:r>
          </a:p>
          <a:p>
            <a:r>
              <a:rPr lang="en-US" dirty="0" smtClean="0"/>
              <a:t>Core for Computer Science and Electrical Engineering students </a:t>
            </a:r>
          </a:p>
          <a:p>
            <a:r>
              <a:rPr lang="en-US" dirty="0" smtClean="0"/>
              <a:t>Open to any other student on space available basis as there is no pre-requisite for this course</a:t>
            </a:r>
          </a:p>
        </p:txBody>
      </p:sp>
      <p:sp>
        <p:nvSpPr>
          <p:cNvPr id="33796"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33798" name="Slide Number Placeholder 5"/>
          <p:cNvSpPr>
            <a:spLocks noGrp="1"/>
          </p:cNvSpPr>
          <p:nvPr>
            <p:ph type="sldNum" sz="quarter" idx="4294967295"/>
          </p:nvPr>
        </p:nvSpPr>
        <p:spPr>
          <a:xfrm>
            <a:off x="6553200" y="6248400"/>
            <a:ext cx="1905000" cy="457200"/>
          </a:xfrm>
          <a:noFill/>
        </p:spPr>
        <p:txBody>
          <a:bodyPr/>
          <a:lstStyle/>
          <a:p>
            <a:fld id="{8492AA49-FE6B-45DC-8C8D-9A4EAE536ECB}" type="slidenum">
              <a:rPr lang="en-US" smtClean="0">
                <a:latin typeface="Times New Roman" charset="0"/>
              </a:rPr>
              <a:pPr/>
              <a:t>24</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r>
              <a:rPr lang="en-US" sz="2400" b="1" dirty="0" smtClean="0"/>
              <a:t>Enabling Knowledge:</a:t>
            </a:r>
            <a:r>
              <a:rPr lang="en-US" sz="2400" dirty="0" smtClean="0"/>
              <a:t> The process of designing algorithmic solutions to computable problems; the syntax and control structures of a programming language i.e. C++, which enable you to code these algorithmic solutions using standard coding conventions</a:t>
            </a:r>
          </a:p>
          <a:p>
            <a:endParaRPr lang="en-US" sz="2400" b="1" dirty="0" smtClean="0"/>
          </a:p>
          <a:p>
            <a:r>
              <a:rPr lang="en-US" sz="2400" b="1" dirty="0" smtClean="0"/>
              <a:t>Critical Thinking and Analysis:</a:t>
            </a:r>
            <a:r>
              <a:rPr lang="en-US" sz="2400" dirty="0" smtClean="0"/>
              <a:t> Ability to analyze the requirements for solving simple algorithmic problems.</a:t>
            </a:r>
            <a:br>
              <a:rPr lang="en-US" sz="2400" dirty="0" smtClean="0"/>
            </a:b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 (cont’d)</a:t>
            </a:r>
            <a:endParaRPr lang="en-US" dirty="0"/>
          </a:p>
        </p:txBody>
      </p:sp>
      <p:sp>
        <p:nvSpPr>
          <p:cNvPr id="3" name="Content Placeholder 2"/>
          <p:cNvSpPr>
            <a:spLocks noGrp="1"/>
          </p:cNvSpPr>
          <p:nvPr>
            <p:ph idx="1"/>
          </p:nvPr>
        </p:nvSpPr>
        <p:spPr/>
        <p:txBody>
          <a:bodyPr/>
          <a:lstStyle/>
          <a:p>
            <a:r>
              <a:rPr lang="en-US" sz="2400" b="1" dirty="0" smtClean="0"/>
              <a:t>Problem Solving</a:t>
            </a:r>
            <a:r>
              <a:rPr lang="en-US" sz="2400" dirty="0" smtClean="0"/>
              <a:t>: Ability to design and implement programs to solve simple algorithmic computing problems, based on analysis of the requirements.</a:t>
            </a:r>
          </a:p>
          <a:p>
            <a:endParaRPr lang="en-US" sz="2400" dirty="0" smtClean="0"/>
          </a:p>
          <a:p>
            <a:r>
              <a:rPr lang="en-US" sz="2400" b="1" dirty="0" smtClean="0"/>
              <a:t>Communication:</a:t>
            </a:r>
            <a:r>
              <a:rPr lang="en-US" sz="2400" dirty="0" smtClean="0"/>
              <a:t> Ability to explain key concepts of algorithmic design, in written form, to IT specialists.</a:t>
            </a:r>
          </a:p>
          <a:p>
            <a:endParaRPr lang="en-US" sz="2400" dirty="0" smtClean="0"/>
          </a:p>
          <a:p>
            <a:r>
              <a:rPr lang="en-US" sz="2400" b="1" dirty="0" smtClean="0"/>
              <a:t>Responsibility:</a:t>
            </a:r>
            <a:r>
              <a:rPr lang="en-US" sz="2400" dirty="0" smtClean="0"/>
              <a:t> Ability to apply relevant standards and ethical considerations to writing computer programs. Developing an awareness of the role and responsibility the individual has with regard to their own learning.</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85800" y="152400"/>
            <a:ext cx="7772400" cy="1143000"/>
          </a:xfrm>
        </p:spPr>
        <p:txBody>
          <a:bodyPr/>
          <a:lstStyle/>
          <a:p>
            <a:pPr eaLnBrk="1" hangingPunct="1"/>
            <a:r>
              <a:rPr lang="en-US" dirty="0" smtClean="0"/>
              <a:t>Administrative Stuff</a:t>
            </a:r>
          </a:p>
        </p:txBody>
      </p:sp>
      <p:sp>
        <p:nvSpPr>
          <p:cNvPr id="34819" name="Content Placeholder 2"/>
          <p:cNvSpPr>
            <a:spLocks noGrp="1"/>
          </p:cNvSpPr>
          <p:nvPr>
            <p:ph idx="1"/>
          </p:nvPr>
        </p:nvSpPr>
        <p:spPr>
          <a:xfrm>
            <a:off x="685800" y="1143000"/>
            <a:ext cx="7772400" cy="4114800"/>
          </a:xfrm>
        </p:spPr>
        <p:txBody>
          <a:bodyPr/>
          <a:lstStyle/>
          <a:p>
            <a:pPr eaLnBrk="1" hangingPunct="1"/>
            <a:r>
              <a:rPr lang="en-US" sz="2800" dirty="0" smtClean="0"/>
              <a:t>Class Timings</a:t>
            </a:r>
          </a:p>
          <a:p>
            <a:pPr lvl="1" eaLnBrk="1" hangingPunct="1"/>
            <a:r>
              <a:rPr lang="en-US" sz="2400" dirty="0" smtClean="0"/>
              <a:t>Lectures  MW 9:30 AM – 11:20AM  (75mins class)</a:t>
            </a:r>
          </a:p>
          <a:p>
            <a:pPr lvl="1" eaLnBrk="1" hangingPunct="1"/>
            <a:r>
              <a:rPr lang="en-US" sz="2400" dirty="0" smtClean="0"/>
              <a:t>Recitation  W 5:00 PM – 6:50 PM</a:t>
            </a:r>
          </a:p>
          <a:p>
            <a:pPr lvl="1" eaLnBrk="1" hangingPunct="1"/>
            <a:r>
              <a:rPr lang="en-US" sz="2400" dirty="0" smtClean="0"/>
              <a:t>Lab 1 – R 8:00 AM – 10:50AM</a:t>
            </a:r>
          </a:p>
          <a:p>
            <a:pPr lvl="1" eaLnBrk="1" hangingPunct="1"/>
            <a:r>
              <a:rPr lang="en-US" sz="2400" dirty="0" smtClean="0"/>
              <a:t>Lab 2 – F 2:00 PM – 4:50 PM</a:t>
            </a:r>
          </a:p>
          <a:p>
            <a:pPr lvl="1" eaLnBrk="1" hangingPunct="1"/>
            <a:r>
              <a:rPr lang="en-US" sz="2400" dirty="0" smtClean="0"/>
              <a:t>Lab Enrollment Issue</a:t>
            </a:r>
          </a:p>
          <a:p>
            <a:pPr eaLnBrk="1" hangingPunct="1"/>
            <a:r>
              <a:rPr lang="en-US" sz="2800" dirty="0" smtClean="0"/>
              <a:t>Course Website</a:t>
            </a:r>
          </a:p>
          <a:p>
            <a:pPr lvl="1" eaLnBrk="1" hangingPunct="1"/>
            <a:r>
              <a:rPr lang="en-US" sz="2400" dirty="0" smtClean="0"/>
              <a:t>http://lms.lums.edu.pk</a:t>
            </a:r>
          </a:p>
          <a:p>
            <a:pPr eaLnBrk="1" hangingPunct="1"/>
            <a:r>
              <a:rPr lang="en-US" sz="3200" dirty="0" smtClean="0"/>
              <a:t>Teaching Fellow</a:t>
            </a:r>
          </a:p>
          <a:p>
            <a:pPr lvl="1" eaLnBrk="1" hangingPunct="1"/>
            <a:r>
              <a:rPr lang="en-US" sz="2400" dirty="0" smtClean="0"/>
              <a:t>Kamran </a:t>
            </a:r>
            <a:r>
              <a:rPr lang="en-US" sz="2400" dirty="0" err="1" smtClean="0"/>
              <a:t>Nishat</a:t>
            </a:r>
            <a:endParaRPr lang="en-US" sz="2400" dirty="0" smtClean="0"/>
          </a:p>
          <a:p>
            <a:pPr eaLnBrk="1" hangingPunct="1"/>
            <a:r>
              <a:rPr lang="en-US" dirty="0" smtClean="0"/>
              <a:t>Teaching Assistants</a:t>
            </a:r>
          </a:p>
        </p:txBody>
      </p:sp>
      <p:sp>
        <p:nvSpPr>
          <p:cNvPr id="34822" name="Slide Number Placeholder 5"/>
          <p:cNvSpPr>
            <a:spLocks noGrp="1"/>
          </p:cNvSpPr>
          <p:nvPr>
            <p:ph type="sldNum" sz="quarter" idx="4294967295"/>
          </p:nvPr>
        </p:nvSpPr>
        <p:spPr>
          <a:xfrm>
            <a:off x="6553200" y="6248400"/>
            <a:ext cx="1905000" cy="457200"/>
          </a:xfrm>
          <a:noFill/>
        </p:spPr>
        <p:txBody>
          <a:bodyPr/>
          <a:lstStyle/>
          <a:p>
            <a:fld id="{1AC6A899-5650-457E-A127-CFD93C20A5E7}" type="slidenum">
              <a:rPr lang="en-US" smtClean="0">
                <a:latin typeface="Times New Roman" charset="0"/>
              </a:rPr>
              <a:pPr/>
              <a:t>27</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Office Hours</a:t>
            </a:r>
          </a:p>
        </p:txBody>
      </p:sp>
      <p:sp>
        <p:nvSpPr>
          <p:cNvPr id="35843" name="Content Placeholder 2"/>
          <p:cNvSpPr>
            <a:spLocks noGrp="1"/>
          </p:cNvSpPr>
          <p:nvPr>
            <p:ph idx="1"/>
          </p:nvPr>
        </p:nvSpPr>
        <p:spPr/>
        <p:txBody>
          <a:bodyPr/>
          <a:lstStyle/>
          <a:p>
            <a:pPr eaLnBrk="1" hangingPunct="1"/>
            <a:r>
              <a:rPr lang="en-US" dirty="0" smtClean="0"/>
              <a:t>Mondays and Wednesdays</a:t>
            </a:r>
          </a:p>
          <a:p>
            <a:pPr lvl="1" eaLnBrk="1" hangingPunct="1"/>
            <a:r>
              <a:rPr lang="en-US" dirty="0" smtClean="0"/>
              <a:t>11:00 AM – 12:30 PM</a:t>
            </a:r>
            <a:endParaRPr lang="en-US" sz="2400" dirty="0" smtClean="0">
              <a:solidFill>
                <a:schemeClr val="accent2"/>
              </a:solidFill>
            </a:endParaRPr>
          </a:p>
          <a:p>
            <a:pPr lvl="1" eaLnBrk="1" hangingPunct="1"/>
            <a:r>
              <a:rPr lang="en-US" dirty="0" smtClean="0"/>
              <a:t>Take an appointment if this time does not suit you. </a:t>
            </a:r>
          </a:p>
          <a:p>
            <a:pPr eaLnBrk="1" hangingPunct="1"/>
            <a:r>
              <a:rPr lang="en-US" dirty="0" smtClean="0"/>
              <a:t>TF/TA office hours will be posted on the website as soon as they finalize their class schedule.</a:t>
            </a:r>
          </a:p>
        </p:txBody>
      </p:sp>
      <p:sp>
        <p:nvSpPr>
          <p:cNvPr id="35844"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35846" name="Slide Number Placeholder 5"/>
          <p:cNvSpPr>
            <a:spLocks noGrp="1"/>
          </p:cNvSpPr>
          <p:nvPr>
            <p:ph type="sldNum" sz="quarter" idx="4294967295"/>
          </p:nvPr>
        </p:nvSpPr>
        <p:spPr>
          <a:xfrm>
            <a:off x="6553200" y="6248400"/>
            <a:ext cx="1905000" cy="457200"/>
          </a:xfrm>
          <a:noFill/>
        </p:spPr>
        <p:txBody>
          <a:bodyPr/>
          <a:lstStyle/>
          <a:p>
            <a:fld id="{F1AC836E-FCEC-40E1-A559-214A8C35A650}" type="slidenum">
              <a:rPr lang="en-US" smtClean="0">
                <a:latin typeface="Times New Roman" charset="0"/>
              </a:rPr>
              <a:pPr/>
              <a:t>28</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Reading Material</a:t>
            </a:r>
          </a:p>
        </p:txBody>
      </p:sp>
      <p:sp>
        <p:nvSpPr>
          <p:cNvPr id="36867" name="Content Placeholder 2"/>
          <p:cNvSpPr>
            <a:spLocks noGrp="1"/>
          </p:cNvSpPr>
          <p:nvPr>
            <p:ph idx="1"/>
          </p:nvPr>
        </p:nvSpPr>
        <p:spPr>
          <a:xfrm>
            <a:off x="685800" y="1676400"/>
            <a:ext cx="7772400" cy="4114800"/>
          </a:xfrm>
        </p:spPr>
        <p:txBody>
          <a:bodyPr/>
          <a:lstStyle/>
          <a:p>
            <a:r>
              <a:rPr lang="en-US" dirty="0" smtClean="0">
                <a:solidFill>
                  <a:schemeClr val="tx1"/>
                </a:solidFill>
                <a:latin typeface="+mn-lt"/>
                <a:ea typeface="+mn-ea"/>
                <a:cs typeface="+mn-cs"/>
              </a:rPr>
              <a:t>Textbook</a:t>
            </a:r>
          </a:p>
          <a:p>
            <a:pPr lvl="1"/>
            <a:r>
              <a:rPr lang="en-US" dirty="0" smtClean="0">
                <a:solidFill>
                  <a:schemeClr val="tx1"/>
                </a:solidFill>
                <a:latin typeface="+mn-lt"/>
                <a:ea typeface="+mn-ea"/>
                <a:cs typeface="+mn-cs"/>
              </a:rPr>
              <a:t>Problem Solving with C++, (6th or 7th Edition) 	Walter </a:t>
            </a:r>
            <a:r>
              <a:rPr lang="en-US" dirty="0" err="1" smtClean="0">
                <a:solidFill>
                  <a:schemeClr val="tx1"/>
                </a:solidFill>
                <a:latin typeface="+mn-lt"/>
                <a:ea typeface="+mn-ea"/>
                <a:cs typeface="+mn-cs"/>
              </a:rPr>
              <a:t>Savitch</a:t>
            </a:r>
            <a:r>
              <a:rPr lang="en-US" dirty="0" smtClean="0">
                <a:solidFill>
                  <a:schemeClr val="tx1"/>
                </a:solidFill>
                <a:latin typeface="+mn-lt"/>
                <a:ea typeface="+mn-ea"/>
                <a:cs typeface="+mn-cs"/>
              </a:rPr>
              <a:t>, Addison-Wesley ISBN    	321531345. ©2009.</a:t>
            </a:r>
          </a:p>
          <a:p>
            <a:r>
              <a:rPr lang="en-US" dirty="0" smtClean="0"/>
              <a:t>Reference Material</a:t>
            </a:r>
          </a:p>
          <a:p>
            <a:pPr lvl="1"/>
            <a:r>
              <a:rPr lang="en-US" dirty="0" smtClean="0">
                <a:ea typeface="+mn-ea"/>
                <a:cs typeface="+mn-cs"/>
              </a:rPr>
              <a:t>http://www.cplusplus.com</a:t>
            </a:r>
            <a:endParaRPr lang="en-US" dirty="0" smtClean="0">
              <a:solidFill>
                <a:schemeClr val="tx1"/>
              </a:solidFill>
              <a:latin typeface="+mn-lt"/>
              <a:ea typeface="+mn-ea"/>
              <a:cs typeface="+mn-cs"/>
            </a:endParaRPr>
          </a:p>
        </p:txBody>
      </p:sp>
      <p:sp>
        <p:nvSpPr>
          <p:cNvPr id="36868"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36870" name="Slide Number Placeholder 5"/>
          <p:cNvSpPr>
            <a:spLocks noGrp="1"/>
          </p:cNvSpPr>
          <p:nvPr>
            <p:ph type="sldNum" sz="quarter" idx="4294967295"/>
          </p:nvPr>
        </p:nvSpPr>
        <p:spPr>
          <a:xfrm>
            <a:off x="6553200" y="6248400"/>
            <a:ext cx="1905000" cy="457200"/>
          </a:xfrm>
          <a:noFill/>
        </p:spPr>
        <p:txBody>
          <a:bodyPr/>
          <a:lstStyle/>
          <a:p>
            <a:fld id="{7D0BD47E-7F78-4DF7-BF19-33C4FEDB4CA6}" type="slidenum">
              <a:rPr lang="en-US" smtClean="0">
                <a:latin typeface="Times New Roman" charset="0"/>
              </a:rPr>
              <a:pPr/>
              <a:t>29</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Ambiguity</a:t>
            </a:r>
          </a:p>
        </p:txBody>
      </p:sp>
      <p:sp>
        <p:nvSpPr>
          <p:cNvPr id="3" name="Content Placeholder 2"/>
          <p:cNvSpPr>
            <a:spLocks noGrp="1"/>
          </p:cNvSpPr>
          <p:nvPr>
            <p:ph idx="1"/>
          </p:nvPr>
        </p:nvSpPr>
        <p:spPr/>
        <p:txBody>
          <a:bodyPr/>
          <a:lstStyle/>
          <a:p>
            <a:pPr eaLnBrk="1" hangingPunct="1">
              <a:defRPr/>
            </a:pPr>
            <a:r>
              <a:rPr lang="en-US" dirty="0" smtClean="0"/>
              <a:t>The tourist saw the astronomer with the telescope</a:t>
            </a:r>
          </a:p>
          <a:p>
            <a:pPr lvl="1" eaLnBrk="1" hangingPunct="1">
              <a:defRPr/>
            </a:pPr>
            <a:r>
              <a:rPr lang="en-US" dirty="0" smtClean="0">
                <a:ea typeface="+mn-ea"/>
                <a:cs typeface="+mn-cs"/>
              </a:rPr>
              <a:t>The tourist used the telescope to see the astronomer.</a:t>
            </a:r>
          </a:p>
          <a:p>
            <a:pPr lvl="1" eaLnBrk="1" hangingPunct="1">
              <a:defRPr/>
            </a:pPr>
            <a:r>
              <a:rPr lang="en-US" dirty="0" smtClean="0">
                <a:ea typeface="+mn-ea"/>
                <a:cs typeface="+mn-cs"/>
              </a:rPr>
              <a:t>The astronomer that the tourist saw had a telescope.</a:t>
            </a:r>
          </a:p>
          <a:p>
            <a:pPr lvl="1" eaLnBrk="1" hangingPunct="1">
              <a:defRPr/>
            </a:pPr>
            <a:endParaRPr lang="en-US" dirty="0" smtClean="0"/>
          </a:p>
        </p:txBody>
      </p:sp>
      <p:sp>
        <p:nvSpPr>
          <p:cNvPr id="7172"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7174" name="Slide Number Placeholder 5"/>
          <p:cNvSpPr>
            <a:spLocks noGrp="1"/>
          </p:cNvSpPr>
          <p:nvPr>
            <p:ph type="sldNum" sz="quarter" idx="4294967295"/>
          </p:nvPr>
        </p:nvSpPr>
        <p:spPr>
          <a:xfrm>
            <a:off x="6553200" y="6248400"/>
            <a:ext cx="1905000" cy="457200"/>
          </a:xfrm>
          <a:noFill/>
        </p:spPr>
        <p:txBody>
          <a:bodyPr/>
          <a:lstStyle/>
          <a:p>
            <a:fld id="{7D1C2126-B417-4CAA-BB05-2C4E012E2D93}" type="slidenum">
              <a:rPr lang="en-US" smtClean="0">
                <a:latin typeface="Times New Roman" charset="0"/>
              </a:rPr>
              <a:pPr/>
              <a:t>3</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Grading</a:t>
            </a:r>
          </a:p>
        </p:txBody>
      </p:sp>
      <p:sp>
        <p:nvSpPr>
          <p:cNvPr id="37891" name="Content Placeholder 2"/>
          <p:cNvSpPr>
            <a:spLocks noGrp="1"/>
          </p:cNvSpPr>
          <p:nvPr>
            <p:ph idx="1"/>
          </p:nvPr>
        </p:nvSpPr>
        <p:spPr/>
        <p:txBody>
          <a:bodyPr/>
          <a:lstStyle/>
          <a:p>
            <a:r>
              <a:rPr lang="en-US" dirty="0" smtClean="0"/>
              <a:t>Laboratory Sessions: 		20%</a:t>
            </a:r>
          </a:p>
          <a:p>
            <a:r>
              <a:rPr lang="en-US" dirty="0" smtClean="0"/>
              <a:t>Homework Assignments:		20%</a:t>
            </a:r>
          </a:p>
          <a:p>
            <a:r>
              <a:rPr lang="en-US" dirty="0" smtClean="0"/>
              <a:t>Quizzes:					10%</a:t>
            </a:r>
          </a:p>
          <a:p>
            <a:r>
              <a:rPr lang="en-US" dirty="0" smtClean="0"/>
              <a:t>Midterm:				20%</a:t>
            </a:r>
          </a:p>
          <a:p>
            <a:r>
              <a:rPr lang="en-US" dirty="0" smtClean="0"/>
              <a:t>Final Exam:				30%</a:t>
            </a:r>
            <a:endParaRPr lang="en-US" dirty="0"/>
          </a:p>
        </p:txBody>
      </p:sp>
      <p:sp>
        <p:nvSpPr>
          <p:cNvPr id="37892"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37894" name="Slide Number Placeholder 5"/>
          <p:cNvSpPr>
            <a:spLocks noGrp="1"/>
          </p:cNvSpPr>
          <p:nvPr>
            <p:ph type="sldNum" sz="quarter" idx="4294967295"/>
          </p:nvPr>
        </p:nvSpPr>
        <p:spPr>
          <a:xfrm>
            <a:off x="6553200" y="6248400"/>
            <a:ext cx="1905000" cy="457200"/>
          </a:xfrm>
          <a:noFill/>
        </p:spPr>
        <p:txBody>
          <a:bodyPr/>
          <a:lstStyle/>
          <a:p>
            <a:fld id="{836C052A-223F-404D-B1C3-EB3007A63A7C}" type="slidenum">
              <a:rPr lang="en-US" smtClean="0">
                <a:latin typeface="Times New Roman" charset="0"/>
              </a:rPr>
              <a:pPr/>
              <a:t>30</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solidFill>
                  <a:schemeClr val="tx1"/>
                </a:solidFill>
                <a:cs typeface="Times New Roman" charset="0"/>
              </a:rPr>
              <a:t>Schedule</a:t>
            </a:r>
            <a:endParaRPr lang="en-US" smtClean="0"/>
          </a:p>
        </p:txBody>
      </p:sp>
      <p:sp>
        <p:nvSpPr>
          <p:cNvPr id="38915" name="Date Placeholder 3"/>
          <p:cNvSpPr>
            <a:spLocks noGrp="1"/>
          </p:cNvSpPr>
          <p:nvPr>
            <p:ph type="dt" sz="quarter" idx="4294967295"/>
          </p:nvPr>
        </p:nvSpPr>
        <p:spPr>
          <a:xfrm>
            <a:off x="685800" y="6400800"/>
            <a:ext cx="1905000" cy="457200"/>
          </a:xfrm>
          <a:noFill/>
        </p:spPr>
        <p:txBody>
          <a:bodyPr/>
          <a:lstStyle/>
          <a:p>
            <a:r>
              <a:rPr lang="en-US" dirty="0" smtClean="0">
                <a:latin typeface="Times New Roman" charset="0"/>
              </a:rPr>
              <a:t>Session 1</a:t>
            </a:r>
          </a:p>
        </p:txBody>
      </p:sp>
      <p:sp>
        <p:nvSpPr>
          <p:cNvPr id="38917" name="Slide Number Placeholder 5"/>
          <p:cNvSpPr>
            <a:spLocks noGrp="1"/>
          </p:cNvSpPr>
          <p:nvPr>
            <p:ph type="sldNum" sz="quarter" idx="4294967295"/>
          </p:nvPr>
        </p:nvSpPr>
        <p:spPr>
          <a:xfrm>
            <a:off x="6553200" y="6248400"/>
            <a:ext cx="1905000" cy="457200"/>
          </a:xfrm>
          <a:noFill/>
        </p:spPr>
        <p:txBody>
          <a:bodyPr/>
          <a:lstStyle/>
          <a:p>
            <a:fld id="{84AF7C2F-C5A0-4EB6-B5B5-E7932BB7A35B}" type="slidenum">
              <a:rPr lang="en-US" smtClean="0">
                <a:latin typeface="Times New Roman" charset="0"/>
              </a:rPr>
              <a:pPr/>
              <a:t>31</a:t>
            </a:fld>
            <a:endParaRPr lang="en-US" smtClean="0">
              <a:latin typeface="Times New Roman" charset="0"/>
            </a:endParaRPr>
          </a:p>
        </p:txBody>
      </p:sp>
      <p:graphicFrame>
        <p:nvGraphicFramePr>
          <p:cNvPr id="8" name="Table 7"/>
          <p:cNvGraphicFramePr>
            <a:graphicFrameLocks noGrp="1"/>
          </p:cNvGraphicFramePr>
          <p:nvPr/>
        </p:nvGraphicFramePr>
        <p:xfrm>
          <a:off x="990600" y="1600200"/>
          <a:ext cx="7162800" cy="4761301"/>
        </p:xfrm>
        <a:graphic>
          <a:graphicData uri="http://schemas.openxmlformats.org/drawingml/2006/table">
            <a:tbl>
              <a:tblPr/>
              <a:tblGrid>
                <a:gridCol w="677961"/>
                <a:gridCol w="3021346"/>
                <a:gridCol w="3463493"/>
              </a:tblGrid>
              <a:tr h="240632">
                <a:tc>
                  <a:txBody>
                    <a:bodyPr/>
                    <a:lstStyle/>
                    <a:p>
                      <a:pPr marL="0" marR="0">
                        <a:spcBef>
                          <a:spcPts val="0"/>
                        </a:spcBef>
                        <a:spcAft>
                          <a:spcPts val="0"/>
                        </a:spcAft>
                      </a:pPr>
                      <a:r>
                        <a:rPr lang="en-US" sz="1600" b="1" dirty="0">
                          <a:latin typeface="Calibri"/>
                          <a:ea typeface="Times New Roman"/>
                          <a:cs typeface="Arial"/>
                        </a:rPr>
                        <a:t>Week</a:t>
                      </a:r>
                      <a:endParaRPr lang="en-US" sz="1600"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b="1">
                          <a:latin typeface="Calibri"/>
                          <a:ea typeface="Times New Roman"/>
                          <a:cs typeface="Arial"/>
                        </a:rPr>
                        <a:t>Topic </a:t>
                      </a:r>
                      <a:endParaRPr lang="en-US" sz="160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60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1895">
                <a:tc>
                  <a:txBody>
                    <a:bodyPr/>
                    <a:lstStyle/>
                    <a:p>
                      <a:pPr marL="0" marR="0">
                        <a:spcBef>
                          <a:spcPts val="0"/>
                        </a:spcBef>
                        <a:spcAft>
                          <a:spcPts val="0"/>
                        </a:spcAft>
                      </a:pPr>
                      <a:r>
                        <a:rPr lang="en-US" sz="1400" b="1">
                          <a:latin typeface="Calibri"/>
                          <a:ea typeface="Times New Roman"/>
                          <a:cs typeface="Times New Roman"/>
                        </a:rPr>
                        <a:t>1</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Abstract Model of a Computer and</a:t>
                      </a:r>
                      <a:endParaRPr lang="en-US" sz="1400" b="1">
                        <a:latin typeface="Times New Roman"/>
                        <a:ea typeface="Times New Roman"/>
                        <a:cs typeface="Arial"/>
                      </a:endParaRPr>
                    </a:p>
                    <a:p>
                      <a:pPr marL="228600" marR="0">
                        <a:spcBef>
                          <a:spcPts val="0"/>
                        </a:spcBef>
                        <a:spcAft>
                          <a:spcPts val="0"/>
                        </a:spcAft>
                      </a:pPr>
                      <a:r>
                        <a:rPr lang="en-US" sz="1400" b="1">
                          <a:latin typeface="Calibri"/>
                          <a:ea typeface="Times New Roman"/>
                          <a:cs typeface="Times New Roman"/>
                        </a:rPr>
                        <a:t>Basics of C++</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 and 2</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2</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Flow of Control</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3</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3</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Functions and APIs</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4 and 5</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4</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Streams and File I/O</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6</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5</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Arrays and Vectors</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7 and 8</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6</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Pointers</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9 </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7</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Namespaces, Pointers and Linked Lists</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12 and 13</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263">
                <a:tc>
                  <a:txBody>
                    <a:bodyPr/>
                    <a:lstStyle/>
                    <a:p>
                      <a:pPr marL="0" marR="0">
                        <a:spcBef>
                          <a:spcPts val="0"/>
                        </a:spcBef>
                        <a:spcAft>
                          <a:spcPts val="0"/>
                        </a:spcAft>
                      </a:pPr>
                      <a:r>
                        <a:rPr lang="en-US" sz="1400" b="1">
                          <a:latin typeface="Calibri"/>
                          <a:ea typeface="Times New Roman"/>
                          <a:cs typeface="Times New Roman"/>
                        </a:rPr>
                        <a:t>8</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Classes and Objects</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10</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9</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Friends and Overloaded Operators</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11</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10</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Inheritance</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15</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263">
                <a:tc>
                  <a:txBody>
                    <a:bodyPr/>
                    <a:lstStyle/>
                    <a:p>
                      <a:pPr marL="0" marR="0">
                        <a:spcBef>
                          <a:spcPts val="0"/>
                        </a:spcBef>
                        <a:spcAft>
                          <a:spcPts val="0"/>
                        </a:spcAft>
                      </a:pPr>
                      <a:r>
                        <a:rPr lang="en-US" sz="1400" b="1">
                          <a:latin typeface="Calibri"/>
                          <a:ea typeface="Times New Roman"/>
                          <a:cs typeface="Times New Roman"/>
                        </a:rPr>
                        <a:t>11</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Exception Handling</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16</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12</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Recursion</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14</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2">
                <a:tc>
                  <a:txBody>
                    <a:bodyPr/>
                    <a:lstStyle/>
                    <a:p>
                      <a:pPr marL="0" marR="0">
                        <a:spcBef>
                          <a:spcPts val="0"/>
                        </a:spcBef>
                        <a:spcAft>
                          <a:spcPts val="0"/>
                        </a:spcAft>
                      </a:pPr>
                      <a:r>
                        <a:rPr lang="en-US" sz="1400" b="1">
                          <a:latin typeface="Calibri"/>
                          <a:ea typeface="Times New Roman"/>
                          <a:cs typeface="Times New Roman"/>
                        </a:rPr>
                        <a:t>13</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Templates</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a:latin typeface="Calibri"/>
                          <a:ea typeface="Times New Roman"/>
                          <a:cs typeface="Times New Roman"/>
                        </a:rPr>
                        <a:t>Chapter 17</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632">
                <a:tc>
                  <a:txBody>
                    <a:bodyPr/>
                    <a:lstStyle/>
                    <a:p>
                      <a:pPr marL="0" marR="0">
                        <a:spcBef>
                          <a:spcPts val="0"/>
                        </a:spcBef>
                        <a:spcAft>
                          <a:spcPts val="0"/>
                        </a:spcAft>
                      </a:pPr>
                      <a:r>
                        <a:rPr lang="en-US" sz="1400" b="1">
                          <a:latin typeface="Calibri"/>
                          <a:ea typeface="Times New Roman"/>
                          <a:cs typeface="Times New Roman"/>
                        </a:rPr>
                        <a:t>14</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spcBef>
                          <a:spcPts val="0"/>
                        </a:spcBef>
                        <a:spcAft>
                          <a:spcPts val="0"/>
                        </a:spcAft>
                      </a:pPr>
                      <a:r>
                        <a:rPr lang="en-US" sz="1400" b="1">
                          <a:latin typeface="Calibri"/>
                          <a:ea typeface="Times New Roman"/>
                          <a:cs typeface="Times New Roman"/>
                        </a:rPr>
                        <a:t>Standard Template Library</a:t>
                      </a:r>
                      <a:endParaRPr lang="en-US" sz="1400" b="1">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Calibri"/>
                          <a:ea typeface="Times New Roman"/>
                          <a:cs typeface="Times New Roman"/>
                        </a:rPr>
                        <a:t>Chapter 18</a:t>
                      </a:r>
                      <a:endParaRPr lang="en-US" sz="1400" b="1" dirty="0">
                        <a:latin typeface="Times New Roman"/>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1"/>
          <p:cNvPicPr>
            <a:picLocks noChangeAspect="1" noChangeArrowheads="1"/>
          </p:cNvPicPr>
          <p:nvPr/>
        </p:nvPicPr>
        <p:blipFill>
          <a:blip r:embed="rId2" cstate="print"/>
          <a:srcRect/>
          <a:stretch>
            <a:fillRect/>
          </a:stretch>
        </p:blipFill>
        <p:spPr bwMode="auto">
          <a:xfrm>
            <a:off x="2514600" y="762000"/>
            <a:ext cx="3938587" cy="492283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Session 1</a:t>
            </a:r>
            <a:endParaRPr lang="en-US"/>
          </a:p>
        </p:txBody>
      </p:sp>
      <p:sp>
        <p:nvSpPr>
          <p:cNvPr id="4" name="Slide Number Placeholder 3"/>
          <p:cNvSpPr>
            <a:spLocks noGrp="1"/>
          </p:cNvSpPr>
          <p:nvPr>
            <p:ph type="sldNum" sz="quarter" idx="12"/>
          </p:nvPr>
        </p:nvSpPr>
        <p:spPr/>
        <p:txBody>
          <a:bodyPr/>
          <a:lstStyle/>
          <a:p>
            <a:pPr>
              <a:defRPr/>
            </a:pPr>
            <a:fld id="{43DBDB99-E58A-433C-9306-50081544BBCF}" type="slidenum">
              <a:rPr lang="en-US" smtClean="0"/>
              <a:pPr>
                <a:defRPr/>
              </a:pPr>
              <a:t>33</a:t>
            </a:fld>
            <a:endParaRPr lang="en-US"/>
          </a:p>
        </p:txBody>
      </p:sp>
      <p:pic>
        <p:nvPicPr>
          <p:cNvPr id="5" name="Picture 4" descr="01"/>
          <p:cNvPicPr>
            <a:picLocks noChangeAspect="1" noChangeArrowheads="1"/>
          </p:cNvPicPr>
          <p:nvPr/>
        </p:nvPicPr>
        <p:blipFill>
          <a:blip r:embed="rId2" cstate="print"/>
          <a:srcRect/>
          <a:stretch>
            <a:fillRect/>
          </a:stretch>
        </p:blipFill>
        <p:spPr bwMode="auto">
          <a:xfrm>
            <a:off x="2667000" y="762000"/>
            <a:ext cx="3609975" cy="500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Session 1</a:t>
            </a:r>
            <a:endParaRPr lang="en-US"/>
          </a:p>
        </p:txBody>
      </p:sp>
      <p:sp>
        <p:nvSpPr>
          <p:cNvPr id="5" name="Slide Number Placeholder 4"/>
          <p:cNvSpPr>
            <a:spLocks noGrp="1"/>
          </p:cNvSpPr>
          <p:nvPr>
            <p:ph type="sldNum" sz="quarter" idx="12"/>
          </p:nvPr>
        </p:nvSpPr>
        <p:spPr/>
        <p:txBody>
          <a:bodyPr/>
          <a:lstStyle/>
          <a:p>
            <a:pPr>
              <a:defRPr/>
            </a:pPr>
            <a:fld id="{16130B75-7F95-452F-8479-6B8FE2C2B521}" type="slidenum">
              <a:rPr lang="en-US" smtClean="0"/>
              <a:pPr>
                <a:defRPr/>
              </a:pPr>
              <a:t>34</a:t>
            </a:fld>
            <a:endParaRPr lang="en-US"/>
          </a:p>
        </p:txBody>
      </p:sp>
      <p:pic>
        <p:nvPicPr>
          <p:cNvPr id="6" name="Picture 4" descr="01"/>
          <p:cNvPicPr>
            <a:picLocks noChangeAspect="1" noChangeArrowheads="1"/>
          </p:cNvPicPr>
          <p:nvPr/>
        </p:nvPicPr>
        <p:blipFill>
          <a:blip r:embed="rId3" cstate="print"/>
          <a:srcRect/>
          <a:stretch>
            <a:fillRect/>
          </a:stretch>
        </p:blipFill>
        <p:spPr bwMode="auto">
          <a:xfrm>
            <a:off x="1447800" y="838200"/>
            <a:ext cx="5083175" cy="5024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Ambiguity</a:t>
            </a:r>
          </a:p>
        </p:txBody>
      </p:sp>
      <p:sp>
        <p:nvSpPr>
          <p:cNvPr id="3" name="Content Placeholder 2"/>
          <p:cNvSpPr>
            <a:spLocks noGrp="1"/>
          </p:cNvSpPr>
          <p:nvPr>
            <p:ph idx="1"/>
          </p:nvPr>
        </p:nvSpPr>
        <p:spPr/>
        <p:txBody>
          <a:bodyPr/>
          <a:lstStyle/>
          <a:p>
            <a:pPr eaLnBrk="1" hangingPunct="1"/>
            <a:r>
              <a:rPr lang="en-US" smtClean="0"/>
              <a:t>Put the box on the table by the window in the kitchen</a:t>
            </a:r>
          </a:p>
          <a:p>
            <a:pPr lvl="1" eaLnBrk="1" hangingPunct="1"/>
            <a:r>
              <a:rPr lang="en-US" smtClean="0"/>
              <a:t>Put the box onto the table that is by the window in the kitchen. </a:t>
            </a:r>
          </a:p>
          <a:p>
            <a:pPr lvl="1" eaLnBrk="1" hangingPunct="1"/>
            <a:r>
              <a:rPr lang="en-US" smtClean="0"/>
              <a:t>Take the box that is on the table and put it by the window in the kitchen. </a:t>
            </a:r>
          </a:p>
          <a:p>
            <a:pPr lvl="1" eaLnBrk="1" hangingPunct="1"/>
            <a:r>
              <a:rPr lang="en-US" smtClean="0"/>
              <a:t>Take the box off the table that is by the window and put it in the kitchen. </a:t>
            </a:r>
          </a:p>
          <a:p>
            <a:pPr lvl="1" eaLnBrk="1" hangingPunct="1"/>
            <a:endParaRPr lang="en-US" smtClean="0"/>
          </a:p>
        </p:txBody>
      </p:sp>
      <p:sp>
        <p:nvSpPr>
          <p:cNvPr id="8196"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8198" name="Slide Number Placeholder 5"/>
          <p:cNvSpPr>
            <a:spLocks noGrp="1"/>
          </p:cNvSpPr>
          <p:nvPr>
            <p:ph type="sldNum" sz="quarter" idx="4294967295"/>
          </p:nvPr>
        </p:nvSpPr>
        <p:spPr>
          <a:xfrm>
            <a:off x="6553200" y="6248400"/>
            <a:ext cx="1905000" cy="457200"/>
          </a:xfrm>
          <a:noFill/>
        </p:spPr>
        <p:txBody>
          <a:bodyPr/>
          <a:lstStyle/>
          <a:p>
            <a:fld id="{210CF609-2A9F-4CF8-B86B-7FE717783D7E}" type="slidenum">
              <a:rPr lang="en-US" smtClean="0">
                <a:latin typeface="Times New Roman" charset="0"/>
              </a:rPr>
              <a:pPr/>
              <a:t>4</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2000"/>
                                        <p:tgtEl>
                                          <p:spTgt spid="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amond(in)">
                                      <p:cBhvr>
                                        <p:cTn id="1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9220" name="Slide Number Placeholder 5"/>
          <p:cNvSpPr>
            <a:spLocks noGrp="1"/>
          </p:cNvSpPr>
          <p:nvPr>
            <p:ph type="sldNum" sz="quarter" idx="4294967295"/>
          </p:nvPr>
        </p:nvSpPr>
        <p:spPr>
          <a:xfrm>
            <a:off x="6553200" y="6248400"/>
            <a:ext cx="1905000" cy="457200"/>
          </a:xfrm>
          <a:noFill/>
        </p:spPr>
        <p:txBody>
          <a:bodyPr/>
          <a:lstStyle/>
          <a:p>
            <a:fld id="{8018C056-5EAF-45D4-B8B9-DF2646B4358B}" type="slidenum">
              <a:rPr lang="en-US" smtClean="0">
                <a:latin typeface="Times New Roman" charset="0"/>
              </a:rPr>
              <a:pPr/>
              <a:t>5</a:t>
            </a:fld>
            <a:endParaRPr lang="en-US" smtClean="0">
              <a:latin typeface="Times New Roman" charset="0"/>
            </a:endParaRPr>
          </a:p>
        </p:txBody>
      </p:sp>
      <p:sp>
        <p:nvSpPr>
          <p:cNvPr id="9221" name="Rectangle 2"/>
          <p:cNvSpPr>
            <a:spLocks noGrp="1" noChangeArrowheads="1"/>
          </p:cNvSpPr>
          <p:nvPr>
            <p:ph type="title"/>
          </p:nvPr>
        </p:nvSpPr>
        <p:spPr/>
        <p:txBody>
          <a:bodyPr/>
          <a:lstStyle/>
          <a:p>
            <a:pPr eaLnBrk="1" hangingPunct="1"/>
            <a:r>
              <a:rPr lang="en-US" smtClean="0"/>
              <a:t>Where We Are in Computers? </a:t>
            </a:r>
          </a:p>
        </p:txBody>
      </p:sp>
      <p:sp>
        <p:nvSpPr>
          <p:cNvPr id="9222" name="Rectangle 3"/>
          <p:cNvSpPr>
            <a:spLocks noGrp="1" noChangeArrowheads="1"/>
          </p:cNvSpPr>
          <p:nvPr>
            <p:ph type="body" idx="1"/>
          </p:nvPr>
        </p:nvSpPr>
        <p:spPr/>
        <p:txBody>
          <a:bodyPr/>
          <a:lstStyle/>
          <a:p>
            <a:pPr eaLnBrk="1" hangingPunct="1">
              <a:lnSpc>
                <a:spcPct val="90000"/>
              </a:lnSpc>
            </a:pPr>
            <a:r>
              <a:rPr lang="en-US" sz="2800" smtClean="0"/>
              <a:t>At the very basic level computers use the concept of an electrical pulse. </a:t>
            </a:r>
          </a:p>
          <a:p>
            <a:pPr lvl="1" eaLnBrk="1" hangingPunct="1">
              <a:lnSpc>
                <a:spcPct val="90000"/>
              </a:lnSpc>
            </a:pPr>
            <a:r>
              <a:rPr lang="en-US" sz="2400" smtClean="0"/>
              <a:t>Low voltage is represented as 0</a:t>
            </a:r>
          </a:p>
          <a:p>
            <a:pPr lvl="1" eaLnBrk="1" hangingPunct="1">
              <a:lnSpc>
                <a:spcPct val="90000"/>
              </a:lnSpc>
            </a:pPr>
            <a:r>
              <a:rPr lang="en-US" sz="2400" smtClean="0"/>
              <a:t>High voltage is represented as 1</a:t>
            </a:r>
          </a:p>
          <a:p>
            <a:pPr eaLnBrk="1" hangingPunct="1">
              <a:lnSpc>
                <a:spcPct val="90000"/>
              </a:lnSpc>
            </a:pPr>
            <a:r>
              <a:rPr lang="en-US" sz="2800" smtClean="0"/>
              <a:t>To instruct a computer we need ask the computer in the language of 0s and 1s commonly known as </a:t>
            </a:r>
            <a:r>
              <a:rPr lang="en-US" sz="2800" b="1" i="1" smtClean="0"/>
              <a:t>machine language</a:t>
            </a:r>
            <a:r>
              <a:rPr lang="en-US" sz="2800" smtClean="0"/>
              <a:t>. </a:t>
            </a:r>
          </a:p>
          <a:p>
            <a:pPr eaLnBrk="1" hangingPunct="1">
              <a:lnSpc>
                <a:spcPct val="90000"/>
              </a:lnSpc>
            </a:pPr>
            <a:r>
              <a:rPr lang="en-US" sz="2800" smtClean="0"/>
              <a:t>For instance 73 in a number in natural language in the language of 0s and 1s, it becomes 1001001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0244" name="Slide Number Placeholder 5"/>
          <p:cNvSpPr>
            <a:spLocks noGrp="1"/>
          </p:cNvSpPr>
          <p:nvPr>
            <p:ph type="sldNum" sz="quarter" idx="4294967295"/>
          </p:nvPr>
        </p:nvSpPr>
        <p:spPr>
          <a:xfrm>
            <a:off x="6553200" y="6248400"/>
            <a:ext cx="1905000" cy="457200"/>
          </a:xfrm>
          <a:noFill/>
        </p:spPr>
        <p:txBody>
          <a:bodyPr/>
          <a:lstStyle/>
          <a:p>
            <a:fld id="{97CD270C-0998-425A-B5E7-C1F8FEDDBA21}" type="slidenum">
              <a:rPr lang="en-US" smtClean="0">
                <a:latin typeface="Times New Roman" charset="0"/>
              </a:rPr>
              <a:pPr/>
              <a:t>6</a:t>
            </a:fld>
            <a:endParaRPr lang="en-US" smtClean="0">
              <a:latin typeface="Times New Roman" charset="0"/>
            </a:endParaRPr>
          </a:p>
        </p:txBody>
      </p:sp>
      <p:sp>
        <p:nvSpPr>
          <p:cNvPr id="10245" name="Rectangle 2"/>
          <p:cNvSpPr>
            <a:spLocks noGrp="1" noChangeArrowheads="1"/>
          </p:cNvSpPr>
          <p:nvPr>
            <p:ph type="title"/>
          </p:nvPr>
        </p:nvSpPr>
        <p:spPr/>
        <p:txBody>
          <a:bodyPr/>
          <a:lstStyle/>
          <a:p>
            <a:pPr eaLnBrk="1" hangingPunct="1"/>
            <a:r>
              <a:rPr lang="en-US" sz="4000" smtClean="0"/>
              <a:t>Machine Language: Our First Interaction with the Computer</a:t>
            </a:r>
          </a:p>
        </p:txBody>
      </p:sp>
      <p:sp>
        <p:nvSpPr>
          <p:cNvPr id="10246" name="Rectangle 3"/>
          <p:cNvSpPr>
            <a:spLocks noGrp="1" noChangeArrowheads="1"/>
          </p:cNvSpPr>
          <p:nvPr>
            <p:ph type="body" idx="1"/>
          </p:nvPr>
        </p:nvSpPr>
        <p:spPr/>
        <p:txBody>
          <a:bodyPr/>
          <a:lstStyle/>
          <a:p>
            <a:pPr eaLnBrk="1" hangingPunct="1"/>
            <a:r>
              <a:rPr lang="en-US" sz="2800" i="1" smtClean="0"/>
              <a:t>machine language</a:t>
            </a:r>
            <a:r>
              <a:rPr lang="en-US" smtClean="0"/>
              <a:t>.</a:t>
            </a:r>
          </a:p>
          <a:p>
            <a:pPr lvl="2" eaLnBrk="1" hangingPunct="1">
              <a:buFontTx/>
              <a:buNone/>
            </a:pPr>
            <a:r>
              <a:rPr lang="en-US" sz="1800" smtClean="0"/>
              <a:t>10110011   00011001</a:t>
            </a:r>
          </a:p>
          <a:p>
            <a:pPr lvl="2" eaLnBrk="1" hangingPunct="1">
              <a:buFontTx/>
              <a:buNone/>
            </a:pPr>
            <a:r>
              <a:rPr lang="en-US" sz="1800" smtClean="0"/>
              <a:t>01111010   11010001  10010100</a:t>
            </a:r>
          </a:p>
          <a:p>
            <a:pPr lvl="2" eaLnBrk="1" hangingPunct="1">
              <a:buFontTx/>
              <a:buNone/>
            </a:pPr>
            <a:r>
              <a:rPr lang="en-US" sz="1800" smtClean="0"/>
              <a:t>10011111   00011001</a:t>
            </a:r>
          </a:p>
          <a:p>
            <a:pPr lvl="2" eaLnBrk="1" hangingPunct="1">
              <a:buFontTx/>
              <a:buNone/>
            </a:pPr>
            <a:r>
              <a:rPr lang="en-US" sz="1800" smtClean="0"/>
              <a:t>01011100   11010001  10010000</a:t>
            </a:r>
          </a:p>
          <a:p>
            <a:pPr lvl="2" eaLnBrk="1" hangingPunct="1">
              <a:buFontTx/>
              <a:buNone/>
            </a:pPr>
            <a:r>
              <a:rPr lang="en-US" sz="1800" smtClean="0"/>
              <a:t>10111011   11010001  10010110</a:t>
            </a:r>
            <a:endParaRPr lang="en-US" smtClean="0"/>
          </a:p>
          <a:p>
            <a:pPr lvl="1" eaLnBrk="1" hangingPunct="1"/>
            <a:r>
              <a:rPr lang="en-US" sz="2000" smtClean="0"/>
              <a:t>Finding an average of two numbers</a:t>
            </a:r>
          </a:p>
          <a:p>
            <a:pPr eaLnBrk="1" hangingPunct="1"/>
            <a:r>
              <a:rPr lang="en-US" sz="2400" smtClean="0"/>
              <a:t>Not very intuitive way of working</a:t>
            </a:r>
          </a:p>
          <a:p>
            <a:pPr eaLnBrk="1" hangingPunct="1"/>
            <a:r>
              <a:rPr lang="en-US" sz="2400" smtClean="0"/>
              <a:t>Not possible for humans to achieve a lot using machine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1268" name="Slide Number Placeholder 5"/>
          <p:cNvSpPr>
            <a:spLocks noGrp="1"/>
          </p:cNvSpPr>
          <p:nvPr>
            <p:ph type="sldNum" sz="quarter" idx="4294967295"/>
          </p:nvPr>
        </p:nvSpPr>
        <p:spPr>
          <a:xfrm>
            <a:off x="6553200" y="6248400"/>
            <a:ext cx="1905000" cy="457200"/>
          </a:xfrm>
          <a:noFill/>
        </p:spPr>
        <p:txBody>
          <a:bodyPr/>
          <a:lstStyle/>
          <a:p>
            <a:fld id="{D677735F-68EB-407A-83DC-54F957CF817B}" type="slidenum">
              <a:rPr lang="en-US" smtClean="0">
                <a:latin typeface="Times New Roman" charset="0"/>
              </a:rPr>
              <a:pPr/>
              <a:t>7</a:t>
            </a:fld>
            <a:endParaRPr lang="en-US" smtClean="0">
              <a:latin typeface="Times New Roman" charset="0"/>
            </a:endParaRPr>
          </a:p>
        </p:txBody>
      </p:sp>
      <p:sp>
        <p:nvSpPr>
          <p:cNvPr id="11269" name="Rectangle 2"/>
          <p:cNvSpPr>
            <a:spLocks noGrp="1" noChangeArrowheads="1"/>
          </p:cNvSpPr>
          <p:nvPr>
            <p:ph type="title"/>
          </p:nvPr>
        </p:nvSpPr>
        <p:spPr>
          <a:xfrm>
            <a:off x="228600" y="609600"/>
            <a:ext cx="8763000" cy="1143000"/>
          </a:xfrm>
        </p:spPr>
        <p:txBody>
          <a:bodyPr/>
          <a:lstStyle/>
          <a:p>
            <a:pPr eaLnBrk="1" hangingPunct="1"/>
            <a:r>
              <a:rPr lang="en-US" sz="4000" smtClean="0"/>
              <a:t>One Step Beyond – Assembly Language</a:t>
            </a:r>
          </a:p>
        </p:txBody>
      </p:sp>
      <p:sp>
        <p:nvSpPr>
          <p:cNvPr id="11270" name="Rectangle 3"/>
          <p:cNvSpPr>
            <a:spLocks noGrp="1" noChangeArrowheads="1"/>
          </p:cNvSpPr>
          <p:nvPr>
            <p:ph type="body" idx="1"/>
          </p:nvPr>
        </p:nvSpPr>
        <p:spPr/>
        <p:txBody>
          <a:bodyPr/>
          <a:lstStyle/>
          <a:p>
            <a:pPr eaLnBrk="1" hangingPunct="1">
              <a:lnSpc>
                <a:spcPct val="90000"/>
              </a:lnSpc>
            </a:pPr>
            <a:r>
              <a:rPr lang="en-US" sz="2800" smtClean="0"/>
              <a:t>One level above machine language is assembly language </a:t>
            </a:r>
          </a:p>
          <a:p>
            <a:pPr lvl="3" eaLnBrk="1" hangingPunct="1">
              <a:lnSpc>
                <a:spcPct val="90000"/>
              </a:lnSpc>
              <a:buFontTx/>
              <a:buNone/>
            </a:pPr>
            <a:r>
              <a:rPr lang="en-US" sz="1800" smtClean="0"/>
              <a:t>MOV  0,  SUM</a:t>
            </a:r>
          </a:p>
          <a:p>
            <a:pPr lvl="3" eaLnBrk="1" hangingPunct="1">
              <a:lnSpc>
                <a:spcPct val="90000"/>
              </a:lnSpc>
              <a:buFontTx/>
              <a:buNone/>
            </a:pPr>
            <a:r>
              <a:rPr lang="en-US" sz="1800" smtClean="0"/>
              <a:t>MOV  NUM,   AC</a:t>
            </a:r>
          </a:p>
          <a:p>
            <a:pPr lvl="3" eaLnBrk="1" hangingPunct="1">
              <a:lnSpc>
                <a:spcPct val="90000"/>
              </a:lnSpc>
              <a:buFontTx/>
              <a:buNone/>
            </a:pPr>
            <a:r>
              <a:rPr lang="en-US" sz="1800" smtClean="0"/>
              <a:t>ADD  SUM,  AC</a:t>
            </a:r>
          </a:p>
          <a:p>
            <a:pPr lvl="3" eaLnBrk="1" hangingPunct="1">
              <a:lnSpc>
                <a:spcPct val="90000"/>
              </a:lnSpc>
              <a:buFontTx/>
              <a:buNone/>
            </a:pPr>
            <a:r>
              <a:rPr lang="en-US" sz="1800" smtClean="0"/>
              <a:t>STO  SUM,  TOT</a:t>
            </a:r>
          </a:p>
          <a:p>
            <a:pPr eaLnBrk="1" hangingPunct="1">
              <a:lnSpc>
                <a:spcPct val="90000"/>
              </a:lnSpc>
            </a:pPr>
            <a:r>
              <a:rPr lang="en-US" sz="2800" smtClean="0"/>
              <a:t>More understandable but still very difficult for many of us. </a:t>
            </a:r>
          </a:p>
          <a:p>
            <a:pPr eaLnBrk="1" hangingPunct="1">
              <a:lnSpc>
                <a:spcPct val="90000"/>
              </a:lnSpc>
            </a:pPr>
            <a:r>
              <a:rPr lang="en-US" sz="2800" smtClean="0"/>
              <a:t>An </a:t>
            </a:r>
            <a:r>
              <a:rPr lang="en-US" sz="2800" i="1" smtClean="0"/>
              <a:t>assembler</a:t>
            </a:r>
            <a:r>
              <a:rPr lang="en-US" sz="2800" smtClean="0"/>
              <a:t> translates assembly language into </a:t>
            </a:r>
            <a:r>
              <a:rPr lang="en-US" sz="2800" i="1" smtClean="0"/>
              <a:t>machine language</a:t>
            </a:r>
            <a:r>
              <a:rPr lang="en-US" sz="2800" smtClean="0"/>
              <a:t>. </a:t>
            </a:r>
          </a:p>
          <a:p>
            <a:pPr eaLnBrk="1" hangingPunct="1">
              <a:lnSpc>
                <a:spcPct val="90000"/>
              </a:lnSpc>
              <a:buFontTx/>
              <a:buNone/>
            </a:pPr>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2292" name="Slide Number Placeholder 5"/>
          <p:cNvSpPr>
            <a:spLocks noGrp="1"/>
          </p:cNvSpPr>
          <p:nvPr>
            <p:ph type="sldNum" sz="quarter" idx="4294967295"/>
          </p:nvPr>
        </p:nvSpPr>
        <p:spPr>
          <a:xfrm>
            <a:off x="6553200" y="6248400"/>
            <a:ext cx="1905000" cy="457200"/>
          </a:xfrm>
          <a:noFill/>
        </p:spPr>
        <p:txBody>
          <a:bodyPr/>
          <a:lstStyle/>
          <a:p>
            <a:fld id="{30DBD211-5C37-4BD1-963E-2E5EA81A01D7}" type="slidenum">
              <a:rPr lang="en-US" smtClean="0">
                <a:latin typeface="Times New Roman" charset="0"/>
              </a:rPr>
              <a:pPr/>
              <a:t>8</a:t>
            </a:fld>
            <a:endParaRPr lang="en-US" smtClean="0">
              <a:latin typeface="Times New Roman" charset="0"/>
            </a:endParaRPr>
          </a:p>
        </p:txBody>
      </p:sp>
      <p:sp>
        <p:nvSpPr>
          <p:cNvPr id="12293" name="Rectangle 2"/>
          <p:cNvSpPr>
            <a:spLocks noGrp="1" noChangeArrowheads="1"/>
          </p:cNvSpPr>
          <p:nvPr>
            <p:ph type="title"/>
          </p:nvPr>
        </p:nvSpPr>
        <p:spPr/>
        <p:txBody>
          <a:bodyPr/>
          <a:lstStyle/>
          <a:p>
            <a:pPr eaLnBrk="1" hangingPunct="1"/>
            <a:r>
              <a:rPr lang="en-US" sz="4000" smtClean="0"/>
              <a:t>Another Step – High-level Languages </a:t>
            </a:r>
          </a:p>
        </p:txBody>
      </p:sp>
      <p:sp>
        <p:nvSpPr>
          <p:cNvPr id="12294" name="Rectangle 3"/>
          <p:cNvSpPr>
            <a:spLocks noGrp="1" noChangeArrowheads="1"/>
          </p:cNvSpPr>
          <p:nvPr>
            <p:ph type="body" idx="1"/>
          </p:nvPr>
        </p:nvSpPr>
        <p:spPr/>
        <p:txBody>
          <a:bodyPr/>
          <a:lstStyle/>
          <a:p>
            <a:pPr eaLnBrk="1" hangingPunct="1"/>
            <a:r>
              <a:rPr lang="en-US" smtClean="0"/>
              <a:t>High-level languages is another level above machine language. </a:t>
            </a:r>
          </a:p>
          <a:p>
            <a:pPr lvl="2" eaLnBrk="1" hangingPunct="1">
              <a:buFontTx/>
              <a:buNone/>
            </a:pPr>
            <a:r>
              <a:rPr lang="en-US" b="1" smtClean="0"/>
              <a:t>X = (Y + Z) / 2</a:t>
            </a:r>
          </a:p>
          <a:p>
            <a:pPr eaLnBrk="1" hangingPunct="1"/>
            <a:r>
              <a:rPr lang="en-US" smtClean="0"/>
              <a:t>Much more understandable.</a:t>
            </a:r>
          </a:p>
          <a:p>
            <a:pPr eaLnBrk="1" hangingPunct="1"/>
            <a:r>
              <a:rPr lang="en-US" smtClean="0"/>
              <a:t>A </a:t>
            </a:r>
            <a:r>
              <a:rPr lang="en-US" i="1" smtClean="0"/>
              <a:t>compiler</a:t>
            </a:r>
            <a:r>
              <a:rPr lang="en-US" smtClean="0"/>
              <a:t> translates high-level language into </a:t>
            </a:r>
            <a:r>
              <a:rPr lang="en-US" i="1" smtClean="0"/>
              <a:t>assembly language.</a:t>
            </a:r>
          </a:p>
          <a:p>
            <a:pPr lvl="2" eaLnBrk="1" hangingPunct="1">
              <a:buFontTx/>
              <a:buNone/>
            </a:pPr>
            <a:endParaRPr lang="en-US" b="1"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4294967295"/>
          </p:nvPr>
        </p:nvSpPr>
        <p:spPr>
          <a:xfrm>
            <a:off x="685800" y="6248400"/>
            <a:ext cx="1905000" cy="457200"/>
          </a:xfrm>
          <a:noFill/>
        </p:spPr>
        <p:txBody>
          <a:bodyPr/>
          <a:lstStyle/>
          <a:p>
            <a:r>
              <a:rPr lang="en-US" smtClean="0">
                <a:latin typeface="Times New Roman" charset="0"/>
              </a:rPr>
              <a:t>Session 1</a:t>
            </a:r>
          </a:p>
        </p:txBody>
      </p:sp>
      <p:sp>
        <p:nvSpPr>
          <p:cNvPr id="13316" name="Slide Number Placeholder 5"/>
          <p:cNvSpPr>
            <a:spLocks noGrp="1"/>
          </p:cNvSpPr>
          <p:nvPr>
            <p:ph type="sldNum" sz="quarter" idx="4294967295"/>
          </p:nvPr>
        </p:nvSpPr>
        <p:spPr>
          <a:xfrm>
            <a:off x="6553200" y="6248400"/>
            <a:ext cx="1905000" cy="457200"/>
          </a:xfrm>
          <a:noFill/>
        </p:spPr>
        <p:txBody>
          <a:bodyPr/>
          <a:lstStyle/>
          <a:p>
            <a:fld id="{28FFCD62-0055-4740-937D-E549FE754927}" type="slidenum">
              <a:rPr lang="en-US" smtClean="0">
                <a:latin typeface="Times New Roman" charset="0"/>
              </a:rPr>
              <a:pPr/>
              <a:t>9</a:t>
            </a:fld>
            <a:endParaRPr lang="en-US" smtClean="0">
              <a:latin typeface="Times New Roman" charset="0"/>
            </a:endParaRPr>
          </a:p>
        </p:txBody>
      </p:sp>
      <p:sp>
        <p:nvSpPr>
          <p:cNvPr id="13317" name="Rectangle 2"/>
          <p:cNvSpPr>
            <a:spLocks noGrp="1" noChangeArrowheads="1"/>
          </p:cNvSpPr>
          <p:nvPr>
            <p:ph type="title"/>
          </p:nvPr>
        </p:nvSpPr>
        <p:spPr/>
        <p:txBody>
          <a:bodyPr/>
          <a:lstStyle/>
          <a:p>
            <a:pPr eaLnBrk="1" hangingPunct="1"/>
            <a:r>
              <a:rPr lang="en-US" smtClean="0"/>
              <a:t>Where are we going?</a:t>
            </a:r>
          </a:p>
        </p:txBody>
      </p:sp>
      <p:sp>
        <p:nvSpPr>
          <p:cNvPr id="13318" name="Rectangle 3"/>
          <p:cNvSpPr>
            <a:spLocks noGrp="1" noChangeArrowheads="1"/>
          </p:cNvSpPr>
          <p:nvPr>
            <p:ph type="body" idx="1"/>
          </p:nvPr>
        </p:nvSpPr>
        <p:spPr/>
        <p:txBody>
          <a:bodyPr/>
          <a:lstStyle/>
          <a:p>
            <a:pPr eaLnBrk="1" hangingPunct="1"/>
            <a:r>
              <a:rPr lang="en-US" smtClean="0"/>
              <a:t>Te next step in computing is to use natural language over a high-level language.</a:t>
            </a:r>
          </a:p>
          <a:p>
            <a:pPr eaLnBrk="1" hangingPunct="1"/>
            <a:r>
              <a:rPr lang="en-US" smtClean="0"/>
              <a:t>But we are many many years away from it. </a:t>
            </a:r>
          </a:p>
          <a:p>
            <a:pPr eaLnBrk="1" hangingPunct="1"/>
            <a:r>
              <a:rPr lang="en-US" smtClean="0"/>
              <a:t>A lot of research needs to be carried out before we actually see this.</a:t>
            </a:r>
          </a:p>
          <a:p>
            <a:pPr eaLnBrk="1" hangingPunct="1"/>
            <a:r>
              <a:rPr lang="en-US" smtClean="0"/>
              <a:t>Until then our task is to use high-level languages in its best possible ways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TotalTime>
  <Words>1681</Words>
  <Application>Microsoft Office PowerPoint</Application>
  <PresentationFormat>On-screen Show (4:3)</PresentationFormat>
  <Paragraphs>298</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Design</vt:lpstr>
      <vt:lpstr>Introduction to Programming CS 200 </vt:lpstr>
      <vt:lpstr>The Ideal Way to Do Computing</vt:lpstr>
      <vt:lpstr>Ambiguity</vt:lpstr>
      <vt:lpstr>Ambiguity</vt:lpstr>
      <vt:lpstr>Where We Are in Computers? </vt:lpstr>
      <vt:lpstr>Machine Language: Our First Interaction with the Computer</vt:lpstr>
      <vt:lpstr>One Step Beyond – Assembly Language</vt:lpstr>
      <vt:lpstr>Another Step – High-level Languages </vt:lpstr>
      <vt:lpstr>Where are we going?</vt:lpstr>
      <vt:lpstr>What is Programming?</vt:lpstr>
      <vt:lpstr>Many Aspects of Programming</vt:lpstr>
      <vt:lpstr>What are we doing in this course?</vt:lpstr>
      <vt:lpstr>Introduction to C++</vt:lpstr>
      <vt:lpstr>C++ History</vt:lpstr>
      <vt:lpstr>Object-Oriented Programming</vt:lpstr>
      <vt:lpstr>The Computer Onion</vt:lpstr>
      <vt:lpstr>Programming Tools</vt:lpstr>
      <vt:lpstr>A Word of Caution</vt:lpstr>
      <vt:lpstr>How to Learn Programming</vt:lpstr>
      <vt:lpstr>How to Learn Programming (cont’d)</vt:lpstr>
      <vt:lpstr>Scare of Programming?</vt:lpstr>
      <vt:lpstr>Scare of Programming? (cont’d)</vt:lpstr>
      <vt:lpstr>A Word of Advice</vt:lpstr>
      <vt:lpstr>CS 200 - Who is it for?</vt:lpstr>
      <vt:lpstr>Learning Outcomes</vt:lpstr>
      <vt:lpstr>Learning Outcomes (cont’d)</vt:lpstr>
      <vt:lpstr>Administrative Stuff</vt:lpstr>
      <vt:lpstr>Office Hours</vt:lpstr>
      <vt:lpstr>Reading Material</vt:lpstr>
      <vt:lpstr>Grading</vt:lpstr>
      <vt:lpstr>Schedule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IST</dc:creator>
  <cp:lastModifiedBy>IST</cp:lastModifiedBy>
  <cp:revision>54</cp:revision>
  <dcterms:created xsi:type="dcterms:W3CDTF">1601-01-01T00:00:00Z</dcterms:created>
  <dcterms:modified xsi:type="dcterms:W3CDTF">2014-09-01T04:20:24Z</dcterms:modified>
</cp:coreProperties>
</file>