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3"/>
  </p:notesMasterIdLst>
  <p:handoutMasterIdLst>
    <p:handoutMasterId r:id="rId84"/>
  </p:handoutMasterIdLst>
  <p:sldIdLst>
    <p:sldId id="390" r:id="rId2"/>
    <p:sldId id="302" r:id="rId3"/>
    <p:sldId id="303" r:id="rId4"/>
    <p:sldId id="304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94" r:id="rId19"/>
    <p:sldId id="393" r:id="rId20"/>
    <p:sldId id="319" r:id="rId21"/>
    <p:sldId id="320" r:id="rId22"/>
    <p:sldId id="321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87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8" r:id="rId44"/>
    <p:sldId id="349" r:id="rId45"/>
    <p:sldId id="350" r:id="rId46"/>
    <p:sldId id="355" r:id="rId47"/>
    <p:sldId id="356" r:id="rId48"/>
    <p:sldId id="392" r:id="rId49"/>
    <p:sldId id="357" r:id="rId50"/>
    <p:sldId id="395" r:id="rId51"/>
    <p:sldId id="388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373" r:id="rId68"/>
    <p:sldId id="374" r:id="rId69"/>
    <p:sldId id="389" r:id="rId70"/>
    <p:sldId id="375" r:id="rId71"/>
    <p:sldId id="376" r:id="rId72"/>
    <p:sldId id="377" r:id="rId73"/>
    <p:sldId id="378" r:id="rId74"/>
    <p:sldId id="379" r:id="rId75"/>
    <p:sldId id="380" r:id="rId76"/>
    <p:sldId id="381" r:id="rId77"/>
    <p:sldId id="382" r:id="rId78"/>
    <p:sldId id="383" r:id="rId79"/>
    <p:sldId id="384" r:id="rId80"/>
    <p:sldId id="385" r:id="rId81"/>
    <p:sldId id="386" r:id="rId82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>
        <p:scale>
          <a:sx n="74" d="100"/>
          <a:sy n="74" d="100"/>
        </p:scale>
        <p:origin x="-1254" y="-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64"/>
    </p:cViewPr>
  </p:sorterViewPr>
  <p:notesViewPr>
    <p:cSldViewPr snapToObjects="1">
      <p:cViewPr>
        <p:scale>
          <a:sx n="100" d="100"/>
          <a:sy n="100" d="100"/>
        </p:scale>
        <p:origin x="-72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B5026126-D90B-4D50-A8E7-E6D8671CEA83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99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36E83DA5-57B4-43BF-86B5-1B869378155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78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CDC7E7C7-07B8-4E5F-AD1F-662DF6129B4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F197B631-7D85-43D7-89CB-90DA87D1F716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FC3B9923-4AEF-45E6-B523-32FDBF37851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74568023-EF4C-48B5-BD5A-FD55D22FAA6E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366D233A-22A3-4F13-A05D-0944891A858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971BC9CC-C9FD-4C50-A9CF-2332748EF92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309CA1EC-5997-4412-9946-5A45C53195F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5962FBE7-E60A-46FD-B804-B58E399FD83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2AE7B539-8102-4D0C-B1E5-6A530CD67515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DE044D80-F38A-491B-9FAB-B0D32674CAD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8- </a:t>
            </a:r>
            <a:fld id="{38D44FB8-6C5B-4E72-8AB4-EF40AB7B9D6B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2" Type="http://schemas.openxmlformats.org/officeDocument/2006/relationships/hyperlink" Target="http://uva.onlinejudge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10</a:t>
            </a:r>
            <a:br>
              <a:rPr lang="en-US" dirty="0" smtClean="0"/>
            </a:br>
            <a:r>
              <a:rPr lang="en-US" dirty="0" smtClean="0"/>
              <a:t>Strings and vectors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1CBA47B-86CB-40AF-A735-F67B8CAA4872}" type="slidenum">
              <a:rPr lang="en-US"/>
              <a:pPr/>
              <a:t>10</a:t>
            </a:fld>
            <a:endParaRPr lang="en-CA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Problem With strcpy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strcpy can create problems if not used carefully</a:t>
            </a:r>
          </a:p>
          <a:p>
            <a:pPr lvl="1"/>
            <a:r>
              <a:rPr lang="en-US"/>
              <a:t>strcpy does not check the declared length of the first argument</a:t>
            </a:r>
            <a:br>
              <a:rPr lang="en-US"/>
            </a:br>
            <a:endParaRPr lang="en-US"/>
          </a:p>
          <a:p>
            <a:pPr lvl="1"/>
            <a:r>
              <a:rPr lang="en-US"/>
              <a:t>It is possible for strcpy to write characters beyond the declared size of the array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92308588-C7DC-45AE-8C46-71A26CD63E0B}" type="slidenum">
              <a:rPr lang="en-US"/>
              <a:pPr/>
              <a:t>11</a:t>
            </a:fld>
            <a:endParaRPr lang="en-CA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 for strcpy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versions of C++ have a safer version of </a:t>
            </a:r>
            <a:br>
              <a:rPr lang="en-US"/>
            </a:br>
            <a:r>
              <a:rPr lang="en-US"/>
              <a:t>strcpy named strncpy</a:t>
            </a:r>
          </a:p>
          <a:p>
            <a:pPr lvl="1"/>
            <a:r>
              <a:rPr lang="en-US"/>
              <a:t>strncpy uses a third argument representing the </a:t>
            </a:r>
            <a:br>
              <a:rPr lang="en-US"/>
            </a:br>
            <a:r>
              <a:rPr lang="en-US"/>
              <a:t>maximum number of characters to copy</a:t>
            </a:r>
          </a:p>
          <a:p>
            <a:pPr lvl="1"/>
            <a:r>
              <a:rPr lang="en-US"/>
              <a:t>Example:  	char another_string[10];</a:t>
            </a:r>
            <a:br>
              <a:rPr lang="en-US"/>
            </a:br>
            <a:r>
              <a:rPr lang="en-US"/>
              <a:t> 			strncpy(another_string, </a:t>
            </a:r>
            <a:br>
              <a:rPr lang="en-US"/>
            </a:br>
            <a:r>
              <a:rPr lang="en-US"/>
              <a:t> 				   a_string_variable, 9);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This code copies up to 9 characters into </a:t>
            </a:r>
            <a:br>
              <a:rPr lang="en-US"/>
            </a:br>
            <a:r>
              <a:rPr lang="en-US"/>
              <a:t>another_string, leaving one space for  '\0'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B0FBEF57-4FF4-4FF4-BC18-1478F9BB415A}" type="slidenum">
              <a:rPr lang="en-US"/>
              <a:pPr/>
              <a:t>12</a:t>
            </a:fld>
            <a:endParaRPr lang="en-CA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== Alternative for C-strings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sz="2600"/>
              <a:t>The = = operator does not work as expected with</a:t>
            </a:r>
            <a:br>
              <a:rPr lang="en-US" sz="2600"/>
            </a:br>
            <a:r>
              <a:rPr lang="en-US" sz="2600"/>
              <a:t>C-strings</a:t>
            </a:r>
          </a:p>
          <a:p>
            <a:pPr lvl="1"/>
            <a:r>
              <a:rPr lang="en-US" sz="2600"/>
              <a:t>The predefined function strcmp is used to compareC-string variables</a:t>
            </a:r>
          </a:p>
          <a:p>
            <a:pPr lvl="1"/>
            <a:r>
              <a:rPr lang="en-US" sz="2600"/>
              <a:t>Example:    #include &lt;cstring&gt;</a:t>
            </a:r>
            <a:br>
              <a:rPr lang="en-US" sz="2600"/>
            </a:br>
            <a:r>
              <a:rPr lang="en-US" sz="2600"/>
              <a:t>                        …</a:t>
            </a:r>
            <a:br>
              <a:rPr lang="en-US" sz="2600"/>
            </a:br>
            <a:r>
              <a:rPr lang="en-US" sz="2600"/>
              <a:t>                       if (strcmp(c_string1, c_string2))</a:t>
            </a:r>
            <a:br>
              <a:rPr lang="en-US" sz="2600"/>
            </a:br>
            <a:r>
              <a:rPr lang="en-US" sz="2600"/>
              <a:t>                             cout &lt;&lt; "Strings are not the same.";</a:t>
            </a:r>
            <a:br>
              <a:rPr lang="en-US" sz="2600"/>
            </a:br>
            <a:r>
              <a:rPr lang="en-US" sz="2600"/>
              <a:t>                       else</a:t>
            </a:r>
            <a:br>
              <a:rPr lang="en-US" sz="2600"/>
            </a:br>
            <a:r>
              <a:rPr lang="en-US" sz="2600"/>
              <a:t>                              cout &lt;&lt; "String are the same.";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974F888-60E5-4BBC-BDE6-0EC64E0BF53D}" type="slidenum">
              <a:rPr lang="en-US"/>
              <a:pPr/>
              <a:t>13</a:t>
            </a:fld>
            <a:endParaRPr lang="en-CA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strcmp's logic 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/>
              <a:t>strcmp compares the numeric codes of elements</a:t>
            </a:r>
            <a:br>
              <a:rPr lang="en-US"/>
            </a:br>
            <a:r>
              <a:rPr lang="en-US"/>
              <a:t>in the C-strings a character at a time</a:t>
            </a:r>
          </a:p>
          <a:p>
            <a:pPr lvl="1"/>
            <a:r>
              <a:rPr lang="en-US"/>
              <a:t>If the two C-strings are the same, strcmp returns 0</a:t>
            </a:r>
          </a:p>
          <a:p>
            <a:pPr lvl="2"/>
            <a:r>
              <a:rPr lang="en-US"/>
              <a:t>0 is interpreted as false</a:t>
            </a:r>
          </a:p>
          <a:p>
            <a:pPr lvl="1"/>
            <a:r>
              <a:rPr lang="en-US"/>
              <a:t>As soon as the characters do not match</a:t>
            </a:r>
          </a:p>
          <a:p>
            <a:pPr lvl="2"/>
            <a:r>
              <a:rPr lang="en-US"/>
              <a:t>strcmp returns a negative value if the numeric code in the first parameter is less</a:t>
            </a:r>
          </a:p>
          <a:p>
            <a:pPr lvl="2"/>
            <a:r>
              <a:rPr lang="en-US"/>
              <a:t>strcmp returns a positive value if the numeric code in the second parameter is less</a:t>
            </a:r>
          </a:p>
          <a:p>
            <a:pPr lvl="2"/>
            <a:r>
              <a:rPr lang="en-US"/>
              <a:t>Non-zero values are interpreted as true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D4426B2D-BA0A-4C50-80C8-E6716FB66D2B}" type="slidenum">
              <a:rPr lang="en-US"/>
              <a:pPr/>
              <a:t>14</a:t>
            </a:fld>
            <a:endParaRPr lang="en-CA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C-string Functions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sz="2600"/>
              <a:t>The cstring library includes other functions</a:t>
            </a:r>
          </a:p>
          <a:p>
            <a:pPr lvl="1"/>
            <a:r>
              <a:rPr lang="en-US" sz="2600"/>
              <a:t>strlen returns the number of characters in a string</a:t>
            </a:r>
            <a:br>
              <a:rPr lang="en-US" sz="2600"/>
            </a:br>
            <a:r>
              <a:rPr lang="en-US" sz="2600"/>
              <a:t>             int x = strlen( a_string);</a:t>
            </a:r>
          </a:p>
          <a:p>
            <a:pPr lvl="1"/>
            <a:r>
              <a:rPr lang="en-US" sz="2600"/>
              <a:t>strcat concatenates two C-strings</a:t>
            </a:r>
          </a:p>
          <a:p>
            <a:pPr lvl="2"/>
            <a:r>
              <a:rPr lang="en-US"/>
              <a:t>The second argument is added to the end of the first</a:t>
            </a:r>
          </a:p>
          <a:p>
            <a:pPr lvl="2"/>
            <a:r>
              <a:rPr lang="en-US"/>
              <a:t>The result is placed in the first argument</a:t>
            </a:r>
          </a:p>
          <a:p>
            <a:pPr lvl="2"/>
            <a:r>
              <a:rPr lang="en-US"/>
              <a:t>Example: </a:t>
            </a:r>
            <a:br>
              <a:rPr lang="en-US"/>
            </a:br>
            <a:r>
              <a:rPr lang="en-US"/>
              <a:t>           char string_var[20] = "The rain";</a:t>
            </a:r>
            <a:br>
              <a:rPr lang="en-US"/>
            </a:br>
            <a:r>
              <a:rPr lang="en-US"/>
              <a:t>           strcat(string_var, "in Spain");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Now string_var contains "The rainin Spain"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4689104-36D1-42E4-BE50-C0D1EB6B5802}" type="slidenum">
              <a:rPr lang="en-US"/>
              <a:pPr/>
              <a:t>15</a:t>
            </a:fld>
            <a:endParaRPr lang="en-CA"/>
          </a:p>
        </p:txBody>
      </p:sp>
      <p:sp>
        <p:nvSpPr>
          <p:cNvPr id="5304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35650" y="4872038"/>
            <a:ext cx="28178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8.1 (1)</a:t>
            </a:r>
          </a:p>
        </p:txBody>
      </p:sp>
      <p:sp>
        <p:nvSpPr>
          <p:cNvPr id="5304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835650" y="5491163"/>
            <a:ext cx="28178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8.1 (2)</a:t>
            </a:r>
          </a:p>
        </p:txBody>
      </p:sp>
      <p:sp>
        <p:nvSpPr>
          <p:cNvPr id="530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strncat Function</a:t>
            </a:r>
          </a:p>
        </p:txBody>
      </p:sp>
      <p:sp>
        <p:nvSpPr>
          <p:cNvPr id="530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strncat is a safer version of strcat</a:t>
            </a:r>
          </a:p>
          <a:p>
            <a:pPr lvl="1"/>
            <a:r>
              <a:rPr lang="en-US"/>
              <a:t>A third parameter specifies a limit for the number of characters to concatenate</a:t>
            </a:r>
          </a:p>
          <a:p>
            <a:pPr lvl="1"/>
            <a:r>
              <a:rPr lang="en-US"/>
              <a:t>Example:</a:t>
            </a:r>
          </a:p>
          <a:p>
            <a:pPr lvl="1"/>
            <a:r>
              <a:rPr lang="en-US"/>
              <a:t>			char string_var[20] = "The rain";</a:t>
            </a:r>
            <a:br>
              <a:rPr lang="en-US"/>
            </a:br>
            <a:r>
              <a:rPr lang="en-US"/>
              <a:t>            strncat(string_var, "in Spain", 11);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animBg="1"/>
      <p:bldP spid="5304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F8DC5F53-7487-4A2F-A4BB-7280CD3F3623}" type="slidenum">
              <a:rPr lang="en-US"/>
              <a:pPr/>
              <a:t>16</a:t>
            </a:fld>
            <a:endParaRPr lang="en-CA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C-strings as </a:t>
            </a:r>
            <a:br>
              <a:rPr lang="en-US"/>
            </a:br>
            <a:r>
              <a:rPr lang="en-US"/>
              <a:t>Arguments and Parameters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C-string variables are arrays</a:t>
            </a:r>
          </a:p>
          <a:p>
            <a:r>
              <a:rPr lang="en-US"/>
              <a:t>C-string arguments and parameters are used just </a:t>
            </a:r>
            <a:br>
              <a:rPr lang="en-US"/>
            </a:br>
            <a:r>
              <a:rPr lang="en-US"/>
              <a:t>like arrays</a:t>
            </a:r>
          </a:p>
          <a:p>
            <a:pPr lvl="1"/>
            <a:r>
              <a:rPr lang="en-US"/>
              <a:t>If a function changes the value of a C-string </a:t>
            </a:r>
            <a:br>
              <a:rPr lang="en-US"/>
            </a:br>
            <a:r>
              <a:rPr lang="en-US"/>
              <a:t>parameter, it is best to include a parameter for the declared size of the C-string</a:t>
            </a:r>
          </a:p>
          <a:p>
            <a:pPr lvl="1"/>
            <a:r>
              <a:rPr lang="en-US"/>
              <a:t>If a function does not change the value of a   C-string parameter, the null character can detect the end of the string and no size argument is needed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F1F77F87-F8CE-49F3-B3A1-0B6AD103EC77}" type="slidenum">
              <a:rPr lang="en-US"/>
              <a:pPr/>
              <a:t>17</a:t>
            </a:fld>
            <a:endParaRPr lang="en-CA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 Output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C-strings can be output with the insertion </a:t>
            </a:r>
            <a:br>
              <a:rPr lang="en-US"/>
            </a:br>
            <a:r>
              <a:rPr lang="en-US"/>
              <a:t>operator</a:t>
            </a:r>
          </a:p>
          <a:p>
            <a:pPr lvl="1"/>
            <a:r>
              <a:rPr lang="en-US"/>
              <a:t>Example:           char news[ ] = "C-strings";</a:t>
            </a:r>
            <a:br>
              <a:rPr lang="en-US"/>
            </a:br>
            <a:r>
              <a:rPr lang="en-US"/>
              <a:t>                               cout &lt;&lt; news &lt;&lt; " Wow." </a:t>
            </a:r>
            <a:br>
              <a:rPr lang="en-US"/>
            </a:br>
            <a:r>
              <a:rPr lang="en-US"/>
              <a:t>                                        &lt;&lt; endl;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357417D-2BF6-4F43-BF2E-507D0AC66F9D}" type="slidenum">
              <a:rPr lang="en-US"/>
              <a:pPr/>
              <a:t>18</a:t>
            </a:fld>
            <a:endParaRPr lang="en-CA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6756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746250"/>
            <a:ext cx="8324850" cy="4314825"/>
          </a:xfrm>
          <a:prstGeom prst="rect">
            <a:avLst/>
          </a:prstGeom>
          <a:noFill/>
        </p:spPr>
      </p:pic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8.1</a:t>
            </a:r>
            <a:br>
              <a:rPr lang="en-US"/>
            </a:br>
            <a:r>
              <a:rPr lang="en-US"/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3701882675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B8E51772-7C1F-4255-89A6-193D96E77968}" type="slidenum">
              <a:rPr lang="en-US"/>
              <a:pPr/>
              <a:t>19</a:t>
            </a:fld>
            <a:endParaRPr lang="en-CA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5363" y="1524000"/>
            <a:ext cx="7110412" cy="4935538"/>
          </a:xfrm>
          <a:prstGeom prst="rect">
            <a:avLst/>
          </a:prstGeom>
          <a:noFill/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8.1</a:t>
            </a:r>
            <a:br>
              <a:rPr lang="en-US"/>
            </a:br>
            <a:r>
              <a:rPr lang="en-US"/>
              <a:t>(2/2)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FF3FC1AD-D542-4D9A-A252-FC495C1A8FBA}" type="slidenum">
              <a:rPr lang="en-US"/>
              <a:pPr/>
              <a:t>2</a:t>
            </a:fld>
            <a:endParaRPr lang="en-CA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Array Type for Strings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/>
              <a:t>C-strings can be used to represent strings of </a:t>
            </a:r>
            <a:br>
              <a:rPr lang="en-US"/>
            </a:br>
            <a:r>
              <a:rPr lang="en-US"/>
              <a:t>characters</a:t>
            </a:r>
          </a:p>
          <a:p>
            <a:pPr lvl="1"/>
            <a:r>
              <a:rPr lang="en-US"/>
              <a:t>C-strings are stored as arrays of characters</a:t>
            </a:r>
          </a:p>
          <a:p>
            <a:pPr lvl="1"/>
            <a:r>
              <a:rPr lang="en-US"/>
              <a:t>C-strings use the null character '\0' to end a string</a:t>
            </a:r>
          </a:p>
          <a:p>
            <a:pPr lvl="2"/>
            <a:r>
              <a:rPr lang="en-US"/>
              <a:t>The Null character is a single character</a:t>
            </a:r>
          </a:p>
          <a:p>
            <a:pPr lvl="1"/>
            <a:r>
              <a:rPr lang="en-US"/>
              <a:t>To declare a C-string variable, declare an array of characters: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char s[11];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E53D3C53-4FD3-46FF-A234-4801D860227F}" type="slidenum">
              <a:rPr lang="en-US"/>
              <a:pPr/>
              <a:t>20</a:t>
            </a:fld>
            <a:endParaRPr lang="en-CA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 Input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sz="2600"/>
              <a:t>The extraction operator  &gt;&gt; can fill a C-string </a:t>
            </a:r>
          </a:p>
          <a:p>
            <a:pPr lvl="1"/>
            <a:r>
              <a:rPr lang="en-US" sz="2600"/>
              <a:t>Whitespace ends reading of data </a:t>
            </a:r>
          </a:p>
          <a:p>
            <a:pPr lvl="1"/>
            <a:r>
              <a:rPr lang="en-US" sz="2600"/>
              <a:t>Example:        char a[80], b[80];</a:t>
            </a:r>
            <a:br>
              <a:rPr lang="en-US" sz="2600"/>
            </a:br>
            <a:r>
              <a:rPr lang="en-US" sz="2600"/>
              <a:t>                            cout &lt;&lt; "Enter input: " &lt;&lt; endl;</a:t>
            </a:r>
            <a:br>
              <a:rPr lang="en-US" sz="2600"/>
            </a:br>
            <a:r>
              <a:rPr lang="en-US" sz="2600"/>
              <a:t>                            cin &gt;&gt; a  &gt;&gt; b;</a:t>
            </a:r>
            <a:br>
              <a:rPr lang="en-US" sz="2600"/>
            </a:br>
            <a:r>
              <a:rPr lang="en-US" sz="2600"/>
              <a:t>                            cout &lt;&lt; a &lt;&lt; b &lt;&lt; "End of Output";</a:t>
            </a:r>
            <a:br>
              <a:rPr lang="en-US" sz="2600"/>
            </a:br>
            <a:r>
              <a:rPr lang="en-US" sz="2600"/>
              <a:t>could produce:</a:t>
            </a:r>
            <a:br>
              <a:rPr lang="en-US" sz="2600"/>
            </a:br>
            <a:r>
              <a:rPr lang="en-US" sz="2600"/>
              <a:t> 		            Enter input:</a:t>
            </a:r>
            <a:br>
              <a:rPr lang="en-US" sz="2600"/>
            </a:br>
            <a:r>
              <a:rPr lang="en-US" sz="2600"/>
              <a:t>                            Do be do to you!</a:t>
            </a:r>
            <a:br>
              <a:rPr lang="en-US" sz="2600"/>
            </a:br>
            <a:r>
              <a:rPr lang="en-US" sz="2600"/>
              <a:t>                            DobeEnd of 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C6FD6B57-1F6C-4EC8-A7F3-DCA028421C00}" type="slidenum">
              <a:rPr lang="en-US"/>
              <a:pPr/>
              <a:t>21</a:t>
            </a:fld>
            <a:endParaRPr lang="en-CA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an Entire Line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Predefined member function getline can read an</a:t>
            </a:r>
            <a:br>
              <a:rPr lang="en-US"/>
            </a:br>
            <a:r>
              <a:rPr lang="en-US"/>
              <a:t>entire line, including spaces</a:t>
            </a:r>
          </a:p>
          <a:p>
            <a:pPr lvl="1"/>
            <a:r>
              <a:rPr lang="en-US"/>
              <a:t>getline is a member of all input streams</a:t>
            </a:r>
          </a:p>
          <a:p>
            <a:pPr lvl="1"/>
            <a:r>
              <a:rPr lang="en-US"/>
              <a:t>getline has two arguments</a:t>
            </a:r>
          </a:p>
          <a:p>
            <a:pPr lvl="2"/>
            <a:r>
              <a:rPr lang="en-US"/>
              <a:t>The first is a C-string variable to receive input</a:t>
            </a:r>
            <a:br>
              <a:rPr lang="en-US"/>
            </a:br>
            <a:endParaRPr lang="en-US"/>
          </a:p>
          <a:p>
            <a:pPr lvl="2"/>
            <a:r>
              <a:rPr lang="en-US"/>
              <a:t>The second is an integer, usually the size of the first </a:t>
            </a:r>
            <a:br>
              <a:rPr lang="en-US"/>
            </a:br>
            <a:r>
              <a:rPr lang="en-US"/>
              <a:t>argument specifying the maximum number of elements in the first argument getline is allowed to fill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121CDD7-5674-42B4-B9E6-58BAB4907421}" type="slidenum">
              <a:rPr lang="en-US"/>
              <a:pPr/>
              <a:t>22</a:t>
            </a:fld>
            <a:endParaRPr lang="en-CA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getline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/>
              <a:t>The following code is used to read an entire line</a:t>
            </a:r>
            <a:br>
              <a:rPr lang="en-US"/>
            </a:br>
            <a:r>
              <a:rPr lang="en-US"/>
              <a:t>including spaces into a single C-string variable</a:t>
            </a:r>
          </a:p>
          <a:p>
            <a:pPr lvl="1"/>
            <a:r>
              <a:rPr lang="en-US"/>
              <a:t> 		char a[80];</a:t>
            </a:r>
            <a:br>
              <a:rPr lang="en-US"/>
            </a:br>
            <a:r>
              <a:rPr lang="en-US"/>
              <a:t>		cout &lt;&lt; "Enter input:\n";</a:t>
            </a:r>
            <a:br>
              <a:rPr lang="en-US"/>
            </a:br>
            <a:r>
              <a:rPr lang="en-US"/>
              <a:t>		cin.getline(a, 80);</a:t>
            </a:r>
            <a:br>
              <a:rPr lang="en-US"/>
            </a:br>
            <a:r>
              <a:rPr lang="en-US"/>
              <a:t>		cout &lt;&lt; a &lt;&lt; End Of Output\n";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and could produce:</a:t>
            </a:r>
            <a:br>
              <a:rPr lang="en-US"/>
            </a:br>
            <a:r>
              <a:rPr lang="en-US"/>
              <a:t>             Enter some input:</a:t>
            </a:r>
            <a:br>
              <a:rPr lang="en-US"/>
            </a:br>
            <a:r>
              <a:rPr lang="en-US"/>
              <a:t>              Do be do to you!</a:t>
            </a:r>
            <a:br>
              <a:rPr lang="en-US"/>
            </a:br>
            <a:r>
              <a:rPr lang="en-US"/>
              <a:t>              Do be do to you!End of 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04F7067-F135-4F2D-A7DD-54B341F9A364}" type="slidenum">
              <a:rPr lang="en-US"/>
              <a:pPr/>
              <a:t>23</a:t>
            </a:fld>
            <a:endParaRPr lang="en-CA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getline syntax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Syntax for using getline is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cin.getline(String_Var, Max_Characters + 1);</a:t>
            </a:r>
            <a:br>
              <a:rPr lang="en-US"/>
            </a:br>
            <a:endParaRPr lang="en-US"/>
          </a:p>
          <a:p>
            <a:pPr lvl="1"/>
            <a:r>
              <a:rPr lang="en-US"/>
              <a:t>cin can be replaced by any input stream</a:t>
            </a:r>
          </a:p>
          <a:p>
            <a:pPr lvl="1"/>
            <a:r>
              <a:rPr lang="en-US"/>
              <a:t>Max_Characters + 1 reserves one element for the null character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5DAB854F-844A-4626-ABE1-8418EED0B634}" type="slidenum">
              <a:rPr lang="en-US"/>
              <a:pPr/>
              <a:t>24</a:t>
            </a:fld>
            <a:endParaRPr lang="en-CA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 to Numbers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"1234" is a string of characters</a:t>
            </a:r>
          </a:p>
          <a:p>
            <a:r>
              <a:rPr lang="en-US"/>
              <a:t>1234 is a number</a:t>
            </a:r>
          </a:p>
          <a:p>
            <a:r>
              <a:rPr lang="en-US"/>
              <a:t>When doing numeric input, it is useful to read </a:t>
            </a:r>
            <a:br>
              <a:rPr lang="en-US"/>
            </a:br>
            <a:r>
              <a:rPr lang="en-US"/>
              <a:t>input as a string of characters, then convert </a:t>
            </a:r>
            <a:br>
              <a:rPr lang="en-US"/>
            </a:br>
            <a:r>
              <a:rPr lang="en-US"/>
              <a:t>the string to a number</a:t>
            </a:r>
          </a:p>
          <a:p>
            <a:pPr lvl="1"/>
            <a:r>
              <a:rPr lang="en-US"/>
              <a:t>Reading money may involve a dollar sign </a:t>
            </a:r>
          </a:p>
          <a:p>
            <a:pPr lvl="1"/>
            <a:r>
              <a:rPr lang="en-US"/>
              <a:t>Reading percentages may involve a percent sign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2D274F2D-BEA4-43AA-BAC4-9CD98E8E1671}" type="slidenum">
              <a:rPr lang="en-US"/>
              <a:pPr/>
              <a:t>25</a:t>
            </a:fld>
            <a:endParaRPr lang="en-CA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C-strings to Integers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read an integer as characters</a:t>
            </a:r>
          </a:p>
          <a:p>
            <a:pPr lvl="1"/>
            <a:r>
              <a:rPr lang="en-US"/>
              <a:t>Read input as characters into a C-string, removing unwanted characters</a:t>
            </a:r>
          </a:p>
          <a:p>
            <a:pPr lvl="1"/>
            <a:r>
              <a:rPr lang="en-US"/>
              <a:t>Use the predefined function atoi to convert the </a:t>
            </a:r>
            <a:br>
              <a:rPr lang="en-US"/>
            </a:br>
            <a:r>
              <a:rPr lang="en-US"/>
              <a:t>C-string to an int value</a:t>
            </a:r>
            <a:br>
              <a:rPr lang="en-US"/>
            </a:br>
            <a:endParaRPr lang="en-US"/>
          </a:p>
          <a:p>
            <a:pPr lvl="2"/>
            <a:r>
              <a:rPr lang="en-US"/>
              <a:t>Example:     atoi("1234")  returns the integer 1234</a:t>
            </a:r>
            <a:br>
              <a:rPr lang="en-US"/>
            </a:br>
            <a:r>
              <a:rPr lang="en-US"/>
              <a:t> 		</a:t>
            </a:r>
            <a:br>
              <a:rPr lang="en-US"/>
            </a:br>
            <a:r>
              <a:rPr lang="en-US"/>
              <a:t> 		atoi("#123") returns 0 because # is not</a:t>
            </a:r>
            <a:br>
              <a:rPr lang="en-US"/>
            </a:br>
            <a:r>
              <a:rPr lang="en-US"/>
              <a:t>                                            a digit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FA289D9-B6F8-4B85-B412-E555FFFB563F}" type="slidenum">
              <a:rPr lang="en-US"/>
              <a:pPr/>
              <a:t>26</a:t>
            </a:fld>
            <a:endParaRPr lang="en-CA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 to long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Larger integers can be converted using the </a:t>
            </a:r>
            <a:br>
              <a:rPr lang="en-US"/>
            </a:br>
            <a:r>
              <a:rPr lang="en-US"/>
              <a:t>predefined function  atol</a:t>
            </a:r>
            <a:br>
              <a:rPr lang="en-US"/>
            </a:br>
            <a:endParaRPr lang="en-US"/>
          </a:p>
          <a:p>
            <a:pPr lvl="1"/>
            <a:r>
              <a:rPr lang="en-US"/>
              <a:t>atol returns a value of type 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9A69F785-3562-4AC9-A6AF-62AB45DBDAC6}" type="slidenum">
              <a:rPr lang="en-US"/>
              <a:pPr/>
              <a:t>27</a:t>
            </a:fld>
            <a:endParaRPr lang="en-CA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 to double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C-strings can be converted to type double using</a:t>
            </a:r>
            <a:br>
              <a:rPr lang="en-US"/>
            </a:br>
            <a:r>
              <a:rPr lang="en-US"/>
              <a:t>the predefined function atof</a:t>
            </a:r>
          </a:p>
          <a:p>
            <a:r>
              <a:rPr lang="en-US"/>
              <a:t>atof  returns a value of type double</a:t>
            </a:r>
          </a:p>
          <a:p>
            <a:pPr lvl="1"/>
            <a:r>
              <a:rPr lang="en-US"/>
              <a:t>Example:    atof("9.99")  returns 9.99</a:t>
            </a:r>
            <a:br>
              <a:rPr lang="en-US"/>
            </a:br>
            <a:r>
              <a:rPr lang="en-US"/>
              <a:t>		       atof("$9.99")  returns 0.0 because the </a:t>
            </a:r>
            <a:br>
              <a:rPr lang="en-US"/>
            </a:br>
            <a:r>
              <a:rPr lang="en-US"/>
              <a:t>                                          $ is not a digit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9697AC2E-D2DF-4541-9458-5916BB911B87}" type="slidenum">
              <a:rPr lang="en-US"/>
              <a:pPr/>
              <a:t>28</a:t>
            </a:fld>
            <a:endParaRPr lang="en-CA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cstdlib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conversion functions </a:t>
            </a:r>
            <a:br>
              <a:rPr lang="en-US"/>
            </a:br>
            <a:r>
              <a:rPr lang="en-US"/>
              <a:t> 				atoi</a:t>
            </a:r>
            <a:br>
              <a:rPr lang="en-US"/>
            </a:br>
            <a:r>
              <a:rPr lang="en-US"/>
              <a:t> 				atol</a:t>
            </a:r>
            <a:br>
              <a:rPr lang="en-US"/>
            </a:br>
            <a:r>
              <a:rPr lang="en-US"/>
              <a:t>				atof</a:t>
            </a:r>
            <a:br>
              <a:rPr lang="en-US"/>
            </a:br>
            <a:r>
              <a:rPr lang="en-US"/>
              <a:t>are found in the library cstdlib</a:t>
            </a:r>
          </a:p>
          <a:p>
            <a:r>
              <a:rPr lang="en-US"/>
              <a:t>To use the functions use the include directive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   #include &lt;cstdlib&gt;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AF8B65D-EDC6-472D-8187-140DE0A1380E}" type="slidenum">
              <a:rPr lang="en-US"/>
              <a:pPr/>
              <a:t>29</a:t>
            </a:fld>
            <a:endParaRPr lang="en-CA"/>
          </a:p>
        </p:txBody>
      </p:sp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626100" y="53387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8.2 (1)</a:t>
            </a:r>
          </a:p>
        </p:txBody>
      </p:sp>
      <p:sp>
        <p:nvSpPr>
          <p:cNvPr id="54477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626100" y="59483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8.2 (2)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Input</a:t>
            </a:r>
          </a:p>
        </p:txBody>
      </p:sp>
      <p:sp>
        <p:nvSpPr>
          <p:cNvPr id="544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/>
              <a:t>We now know how to convert C-strings to </a:t>
            </a:r>
            <a:br>
              <a:rPr lang="en-US"/>
            </a:br>
            <a:r>
              <a:rPr lang="en-US"/>
              <a:t>numbers</a:t>
            </a:r>
          </a:p>
          <a:p>
            <a:r>
              <a:rPr lang="en-US"/>
              <a:t>How do we read the input?</a:t>
            </a:r>
          </a:p>
          <a:p>
            <a:pPr lvl="1"/>
            <a:r>
              <a:rPr lang="en-US"/>
              <a:t>Function read_and_clean, in Display 8.2…</a:t>
            </a:r>
          </a:p>
          <a:p>
            <a:pPr lvl="2"/>
            <a:r>
              <a:rPr lang="en-US"/>
              <a:t>Reads a line of input</a:t>
            </a:r>
          </a:p>
          <a:p>
            <a:pPr lvl="2"/>
            <a:r>
              <a:rPr lang="en-US"/>
              <a:t>Discards all characters other than the digits '0' through '9'</a:t>
            </a:r>
          </a:p>
          <a:p>
            <a:pPr lvl="2"/>
            <a:r>
              <a:rPr lang="en-US"/>
              <a:t>Uses atoi to convert the "cleaned-up" C-string to 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  <p:bldP spid="5447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0197594E-0141-479E-BD04-F230AA8CBC79}" type="slidenum">
              <a:rPr lang="en-US"/>
              <a:pPr/>
              <a:t>3</a:t>
            </a:fld>
            <a:endParaRPr lang="en-CA"/>
          </a:p>
        </p:txBody>
      </p:sp>
      <p:sp>
        <p:nvSpPr>
          <p:cNvPr id="517169" name="Rectangle 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Declaring a C-string as char s[10] creates space</a:t>
            </a:r>
            <a:br>
              <a:rPr lang="en-US"/>
            </a:br>
            <a:r>
              <a:rPr lang="en-US"/>
              <a:t>for only nine characters</a:t>
            </a:r>
          </a:p>
          <a:p>
            <a:pPr lvl="1"/>
            <a:r>
              <a:rPr lang="en-US"/>
              <a:t>The null character terminator requires one space</a:t>
            </a:r>
          </a:p>
          <a:p>
            <a:r>
              <a:rPr lang="en-US"/>
              <a:t>A C-string variable does not need a size variable</a:t>
            </a:r>
          </a:p>
          <a:p>
            <a:pPr lvl="1"/>
            <a:r>
              <a:rPr lang="en-US"/>
              <a:t>The null character immediately follows the last</a:t>
            </a:r>
            <a:br>
              <a:rPr lang="en-US"/>
            </a:br>
            <a:r>
              <a:rPr lang="en-US"/>
              <a:t>character of the string</a:t>
            </a:r>
          </a:p>
          <a:p>
            <a:r>
              <a:rPr lang="en-US"/>
              <a:t>Example:</a:t>
            </a:r>
            <a:br>
              <a:rPr lang="en-US"/>
            </a:br>
            <a:r>
              <a:rPr lang="en-US"/>
              <a:t>          </a:t>
            </a:r>
          </a:p>
        </p:txBody>
      </p:sp>
      <p:graphicFrame>
        <p:nvGraphicFramePr>
          <p:cNvPr id="517122" name="Group 2"/>
          <p:cNvGraphicFramePr>
            <a:graphicFrameLocks noGrp="1"/>
          </p:cNvGraphicFramePr>
          <p:nvPr>
            <p:ph sz="half" idx="4294967295"/>
          </p:nvPr>
        </p:nvGraphicFramePr>
        <p:xfrm>
          <a:off x="2522538" y="5114925"/>
          <a:ext cx="6092825" cy="1057275"/>
        </p:xfrm>
        <a:graphic>
          <a:graphicData uri="http://schemas.openxmlformats.org/drawingml/2006/table">
            <a:tbl>
              <a:tblPr/>
              <a:tblGrid>
                <a:gridCol w="608012"/>
                <a:gridCol w="611188"/>
                <a:gridCol w="609600"/>
                <a:gridCol w="608012"/>
                <a:gridCol w="609600"/>
                <a:gridCol w="609600"/>
                <a:gridCol w="608013"/>
                <a:gridCol w="609600"/>
                <a:gridCol w="611187"/>
                <a:gridCol w="608013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s[0]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s[2]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s[3]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s[4]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s[5]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s[6]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s[7]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s[8]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s[9]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o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168" name="Rectangle 4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 Details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6199724-22A1-4FCC-90CB-DBC5764BF309}" type="slidenum">
              <a:rPr lang="en-US"/>
              <a:pPr/>
              <a:t>30</a:t>
            </a:fld>
            <a:endParaRPr lang="en-CA"/>
          </a:p>
        </p:txBody>
      </p:sp>
      <p:sp>
        <p:nvSpPr>
          <p:cNvPr id="5457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4999038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8.3 (1)</a:t>
            </a:r>
          </a:p>
        </p:txBody>
      </p:sp>
      <p:sp>
        <p:nvSpPr>
          <p:cNvPr id="5457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30850" y="5638800"/>
            <a:ext cx="2589213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8.3 (2)</a:t>
            </a:r>
          </a:p>
        </p:txBody>
      </p:sp>
      <p:sp>
        <p:nvSpPr>
          <p:cNvPr id="545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Confirming Input</a:t>
            </a:r>
          </a:p>
        </p:txBody>
      </p:sp>
      <p:sp>
        <p:nvSpPr>
          <p:cNvPr id="545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Function get_int, from Display 8.3…</a:t>
            </a:r>
          </a:p>
          <a:p>
            <a:pPr lvl="1"/>
            <a:r>
              <a:rPr lang="en-US"/>
              <a:t>Uses read_and_clean to read the user's input</a:t>
            </a:r>
          </a:p>
          <a:p>
            <a:pPr lvl="1"/>
            <a:r>
              <a:rPr lang="en-US"/>
              <a:t>Allows the user to reenter the input until the user is satisfied with the number computed from the input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4" grpId="0" animBg="1"/>
      <p:bldP spid="54579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416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8.2</a:t>
            </a:r>
          </a:p>
        </p:txBody>
      </p:sp>
      <p:sp>
        <p:nvSpPr>
          <p:cNvPr id="60416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Standard </a:t>
            </a:r>
            <a:r>
              <a:rPr lang="en-US" b="1">
                <a:latin typeface="Letter Gothic" pitchFamily="49" charset="0"/>
              </a:rPr>
              <a:t>string</a:t>
            </a:r>
            <a:r>
              <a:rPr lang="en-US"/>
              <a:t>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08BD381B-0365-47C1-A5F9-17F97BA5BA7B}" type="slidenum">
              <a:rPr lang="en-US"/>
              <a:pPr/>
              <a:t>32</a:t>
            </a:fld>
            <a:endParaRPr lang="en-CA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Standard string Class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string class allows the programmer to treat</a:t>
            </a:r>
            <a:br>
              <a:rPr lang="en-US"/>
            </a:br>
            <a:r>
              <a:rPr lang="en-US"/>
              <a:t>strings as a basic data type</a:t>
            </a:r>
          </a:p>
          <a:p>
            <a:pPr lvl="1"/>
            <a:r>
              <a:rPr lang="en-US"/>
              <a:t>No need to deal with the implementation as with C-strings</a:t>
            </a:r>
          </a:p>
          <a:p>
            <a:r>
              <a:rPr lang="en-US"/>
              <a:t>The string class is defined in the string library</a:t>
            </a:r>
            <a:br>
              <a:rPr lang="en-US"/>
            </a:br>
            <a:r>
              <a:rPr lang="en-US"/>
              <a:t>and the names are in the standard namespace</a:t>
            </a:r>
          </a:p>
          <a:p>
            <a:pPr lvl="1"/>
            <a:r>
              <a:rPr lang="en-US"/>
              <a:t>To use the string class you need these lines: </a:t>
            </a:r>
            <a:br>
              <a:rPr lang="en-US"/>
            </a:br>
            <a:r>
              <a:rPr lang="en-US"/>
              <a:t>                   #include &lt;string&gt;</a:t>
            </a:r>
            <a:br>
              <a:rPr lang="en-US"/>
            </a:br>
            <a:r>
              <a:rPr lang="en-US"/>
              <a:t> 		       using namespace std;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D74A6B7-36AB-4DD5-949E-EAD895E893E5}" type="slidenum">
              <a:rPr lang="en-US"/>
              <a:pPr/>
              <a:t>33</a:t>
            </a:fld>
            <a:endParaRPr lang="en-CA"/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of  Strings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of type string can be assigned with</a:t>
            </a:r>
            <a:br>
              <a:rPr lang="en-US"/>
            </a:br>
            <a:r>
              <a:rPr lang="en-US"/>
              <a:t>the = operator</a:t>
            </a:r>
          </a:p>
          <a:p>
            <a:pPr lvl="1"/>
            <a:r>
              <a:rPr lang="en-US"/>
              <a:t>Example:             string s1, s2, s3;</a:t>
            </a:r>
            <a:br>
              <a:rPr lang="en-US"/>
            </a:br>
            <a:r>
              <a:rPr lang="en-US"/>
              <a:t>                            …</a:t>
            </a:r>
            <a:br>
              <a:rPr lang="en-US"/>
            </a:br>
            <a:r>
              <a:rPr lang="en-US"/>
              <a:t> 			      s3 = s2;</a:t>
            </a:r>
          </a:p>
          <a:p>
            <a:r>
              <a:rPr lang="en-US"/>
              <a:t>Quoted strings are type cast to type string</a:t>
            </a:r>
          </a:p>
          <a:p>
            <a:pPr lvl="1"/>
            <a:r>
              <a:rPr lang="en-US"/>
              <a:t>Example: 	      string s1 = "Hello Mom!";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999ACBB7-7453-4D0D-B9F2-4D909053E56D}" type="slidenum">
              <a:rPr lang="en-US"/>
              <a:pPr/>
              <a:t>34</a:t>
            </a:fld>
            <a:endParaRPr lang="en-CA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+ With strings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of type string can be concatenated </a:t>
            </a:r>
            <a:br>
              <a:rPr lang="en-US"/>
            </a:br>
            <a:r>
              <a:rPr lang="en-US"/>
              <a:t>with the + operator</a:t>
            </a:r>
          </a:p>
          <a:p>
            <a:pPr lvl="1"/>
            <a:r>
              <a:rPr lang="en-US"/>
              <a:t>Example: 	      string s1, s2, s3;</a:t>
            </a:r>
            <a:br>
              <a:rPr lang="en-US"/>
            </a:br>
            <a:r>
              <a:rPr lang="en-US"/>
              <a:t>                            …</a:t>
            </a:r>
            <a:br>
              <a:rPr lang="en-US"/>
            </a:br>
            <a:r>
              <a:rPr lang="en-US"/>
              <a:t> 			      s3 = s1 + s2;</a:t>
            </a:r>
          </a:p>
          <a:p>
            <a:pPr lvl="1"/>
            <a:r>
              <a:rPr lang="en-US"/>
              <a:t>If s3 is not large enough to contain s1 + s2, more space is allocated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9FB49846-E09A-4162-BE18-C7C6A54A5AA6}" type="slidenum">
              <a:rPr lang="en-US"/>
              <a:pPr/>
              <a:t>35</a:t>
            </a:fld>
            <a:endParaRPr lang="en-CA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Constructors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default string constructor initializes the </a:t>
            </a:r>
            <a:br>
              <a:rPr lang="en-US"/>
            </a:br>
            <a:r>
              <a:rPr lang="en-US"/>
              <a:t>string to the empty string</a:t>
            </a:r>
          </a:p>
          <a:p>
            <a:r>
              <a:rPr lang="en-US"/>
              <a:t>Another string constructor takes a C-string </a:t>
            </a:r>
            <a:br>
              <a:rPr lang="en-US"/>
            </a:br>
            <a:r>
              <a:rPr lang="en-US"/>
              <a:t>argument</a:t>
            </a:r>
          </a:p>
          <a:p>
            <a:pPr lvl="1"/>
            <a:r>
              <a:rPr lang="en-US"/>
              <a:t>Example:    </a:t>
            </a:r>
            <a:br>
              <a:rPr lang="en-US"/>
            </a:br>
            <a:r>
              <a:rPr lang="en-US"/>
              <a:t>                string phrase;           // empty string</a:t>
            </a:r>
            <a:br>
              <a:rPr lang="en-US"/>
            </a:br>
            <a:r>
              <a:rPr lang="en-US"/>
              <a:t> 	              string noun("ants"); // a string version</a:t>
            </a:r>
            <a:br>
              <a:rPr lang="en-US"/>
            </a:br>
            <a:r>
              <a:rPr lang="en-US"/>
              <a:t> 				                  //  of "ants"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AA2D9A1E-F21B-4A9F-AB3F-013CFE56A968}" type="slidenum">
              <a:rPr lang="en-US"/>
              <a:pPr/>
              <a:t>36</a:t>
            </a:fld>
            <a:endParaRPr lang="en-CA"/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natural to work with strings in the following</a:t>
            </a:r>
            <a:br>
              <a:rPr lang="en-US"/>
            </a:br>
            <a:r>
              <a:rPr lang="en-US"/>
              <a:t>manner</a:t>
            </a:r>
            <a:br>
              <a:rPr lang="en-US"/>
            </a:br>
            <a:r>
              <a:rPr lang="en-US"/>
              <a:t> string phrase = "I love" + adjective + " "</a:t>
            </a:r>
            <a:br>
              <a:rPr lang="en-US"/>
            </a:br>
            <a:r>
              <a:rPr lang="en-US"/>
              <a:t>                          + noun + "!";</a:t>
            </a:r>
            <a:br>
              <a:rPr lang="en-US"/>
            </a:br>
            <a:endParaRPr lang="en-US"/>
          </a:p>
          <a:p>
            <a:pPr lvl="1"/>
            <a:r>
              <a:rPr lang="en-US"/>
              <a:t>It is not so easy for C++!  It must either convert the null-terminated C-strings, such as "I love",  to strings, or it must use an overloaded + operator that works                                                  with strings and C-strings</a:t>
            </a: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81763" y="55133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8.4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Mixing strings and C-strings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9F290E6-E988-4EE5-A825-3F703A65C467}" type="slidenum">
              <a:rPr lang="en-US"/>
              <a:pPr/>
              <a:t>37</a:t>
            </a:fld>
            <a:endParaRPr lang="en-CA"/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With Class string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insertion operator &lt;&lt; is used to output </a:t>
            </a:r>
            <a:br>
              <a:rPr lang="en-US"/>
            </a:br>
            <a:r>
              <a:rPr lang="en-US"/>
              <a:t>objects of type string</a:t>
            </a:r>
          </a:p>
          <a:p>
            <a:pPr lvl="1"/>
            <a:r>
              <a:rPr lang="en-US"/>
              <a:t>Example:          string s = "Hello Mom!";</a:t>
            </a:r>
            <a:br>
              <a:rPr lang="en-US"/>
            </a:br>
            <a:r>
              <a:rPr lang="en-US"/>
              <a:t>                             cout &lt;&lt; s;</a:t>
            </a:r>
          </a:p>
          <a:p>
            <a:r>
              <a:rPr lang="en-US"/>
              <a:t>The extraction operator &gt;&gt; can be used to input </a:t>
            </a:r>
            <a:br>
              <a:rPr lang="en-US"/>
            </a:br>
            <a:r>
              <a:rPr lang="en-US"/>
              <a:t>data for objects of type string</a:t>
            </a:r>
          </a:p>
          <a:p>
            <a:pPr lvl="1"/>
            <a:r>
              <a:rPr lang="en-US"/>
              <a:t>Example:	   string s1;</a:t>
            </a:r>
            <a:br>
              <a:rPr lang="en-US"/>
            </a:br>
            <a:r>
              <a:rPr lang="en-US"/>
              <a:t> 			   cin &gt;&gt; s1; </a:t>
            </a:r>
          </a:p>
          <a:p>
            <a:pPr lvl="2"/>
            <a:r>
              <a:rPr lang="en-US"/>
              <a:t>&gt;&gt; skips whitespace and stops on encountering more  whitespace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0968FFF6-22E3-47AD-B65A-5F98C58B65E6}" type="slidenum">
              <a:rPr lang="en-US"/>
              <a:pPr/>
              <a:t>38</a:t>
            </a:fld>
            <a:endParaRPr lang="en-CA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getline and Type string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getline function exists to read entire lines into</a:t>
            </a:r>
            <a:br>
              <a:rPr lang="en-US"/>
            </a:br>
            <a:r>
              <a:rPr lang="en-US"/>
              <a:t>a string variable</a:t>
            </a:r>
          </a:p>
          <a:p>
            <a:pPr lvl="1"/>
            <a:r>
              <a:rPr lang="en-US"/>
              <a:t>This version of getline is not a member of the </a:t>
            </a:r>
            <a:br>
              <a:rPr lang="en-US"/>
            </a:br>
            <a:r>
              <a:rPr lang="en-US"/>
              <a:t>istream class, it is a non-member function</a:t>
            </a:r>
          </a:p>
          <a:p>
            <a:pPr lvl="1"/>
            <a:r>
              <a:rPr lang="en-US"/>
              <a:t>Syntax for using this getline is different than that used with cin:  cin.getline(…)</a:t>
            </a:r>
          </a:p>
          <a:p>
            <a:r>
              <a:rPr lang="en-US"/>
              <a:t>Syntax for using getline with string objects:</a:t>
            </a:r>
            <a:br>
              <a:rPr lang="en-US"/>
            </a:br>
            <a:r>
              <a:rPr lang="en-US"/>
              <a:t>     getline(Istream_Object, String_Object);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D2E2D43-5BD3-4304-848F-CA9240A62083}" type="slidenum">
              <a:rPr lang="en-US"/>
              <a:pPr/>
              <a:t>39</a:t>
            </a:fld>
            <a:endParaRPr lang="en-CA"/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getline Example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99488" cy="4572000"/>
          </a:xfrm>
        </p:spPr>
        <p:txBody>
          <a:bodyPr/>
          <a:lstStyle/>
          <a:p>
            <a:r>
              <a:rPr lang="en-US" sz="2600"/>
              <a:t>This code demonstrates the use of getline with</a:t>
            </a:r>
            <a:br>
              <a:rPr lang="en-US" sz="2600"/>
            </a:br>
            <a:r>
              <a:rPr lang="en-US" sz="2600"/>
              <a:t>string objects</a:t>
            </a:r>
          </a:p>
          <a:p>
            <a:pPr lvl="1"/>
            <a:r>
              <a:rPr lang="en-US" sz="2600"/>
              <a:t>   	string line;</a:t>
            </a:r>
            <a:br>
              <a:rPr lang="en-US" sz="2600"/>
            </a:br>
            <a:r>
              <a:rPr lang="en-US" sz="2600"/>
              <a:t>		cout "Enter a line of input:\n";</a:t>
            </a:r>
            <a:br>
              <a:rPr lang="en-US" sz="2600"/>
            </a:br>
            <a:r>
              <a:rPr lang="en-US" sz="2600"/>
              <a:t>		getline(cin, line);</a:t>
            </a:r>
            <a:br>
              <a:rPr lang="en-US" sz="2600"/>
            </a:br>
            <a:r>
              <a:rPr lang="en-US" sz="2600"/>
              <a:t>		cout &lt;&lt; line &lt;&lt; "END OF OUTPUT\n";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>Output could be:</a:t>
            </a:r>
            <a:br>
              <a:rPr lang="en-US" sz="2600"/>
            </a:br>
            <a:r>
              <a:rPr lang="en-US" sz="2600"/>
              <a:t>                           Enter some input:</a:t>
            </a:r>
            <a:br>
              <a:rPr lang="en-US" sz="2600"/>
            </a:br>
            <a:r>
              <a:rPr lang="en-US" sz="2600"/>
              <a:t>                           Do be do to you!</a:t>
            </a:r>
            <a:br>
              <a:rPr lang="en-US" sz="2600"/>
            </a:br>
            <a:r>
              <a:rPr lang="en-US" sz="2600"/>
              <a:t>                           Do be do to you!END OF OUTPUT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44CDCD88-CAFC-492C-B69B-E38CD4E18D68}" type="slidenum">
              <a:rPr lang="en-US"/>
              <a:pPr/>
              <a:t>4</a:t>
            </a:fld>
            <a:endParaRPr lang="en-CA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 Declaration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declare a C-string variable, use the syntax: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char Array_name[ Maximum_C_String_Size + 1];</a:t>
            </a:r>
            <a:br>
              <a:rPr lang="en-US"/>
            </a:br>
            <a:endParaRPr lang="en-US"/>
          </a:p>
          <a:p>
            <a:pPr lvl="1"/>
            <a:r>
              <a:rPr lang="en-US"/>
              <a:t>+ 1 reserves the additional character needed by '\0'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02BE4823-5A00-44FE-9AE1-EDAD0A8A73F7}" type="slidenum">
              <a:rPr lang="en-US"/>
              <a:pPr/>
              <a:t>40</a:t>
            </a:fld>
            <a:endParaRPr lang="en-CA"/>
          </a:p>
        </p:txBody>
      </p:sp>
      <p:sp>
        <p:nvSpPr>
          <p:cNvPr id="556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extraction operator cannot be used to read</a:t>
            </a:r>
            <a:br>
              <a:rPr lang="en-US"/>
            </a:br>
            <a:r>
              <a:rPr lang="en-US"/>
              <a:t>a blank character</a:t>
            </a:r>
          </a:p>
          <a:p>
            <a:r>
              <a:rPr lang="en-US"/>
              <a:t>To read one character at a time remember to </a:t>
            </a:r>
            <a:br>
              <a:rPr lang="en-US"/>
            </a:br>
            <a:r>
              <a:rPr lang="en-US"/>
              <a:t>use cin.get</a:t>
            </a:r>
          </a:p>
          <a:p>
            <a:pPr lvl="1"/>
            <a:r>
              <a:rPr lang="en-US"/>
              <a:t>cin.get reads values of type char, not type string</a:t>
            </a:r>
          </a:p>
          <a:p>
            <a:r>
              <a:rPr lang="en-US"/>
              <a:t>The use of getline, and cin.get for string input are </a:t>
            </a:r>
            <a:br>
              <a:rPr lang="en-US"/>
            </a:br>
            <a:r>
              <a:rPr lang="en-US"/>
              <a:t>demonstrated in </a:t>
            </a:r>
          </a:p>
        </p:txBody>
      </p:sp>
      <p:sp>
        <p:nvSpPr>
          <p:cNvPr id="55603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254500" y="51228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8.5 (1)</a:t>
            </a:r>
          </a:p>
        </p:txBody>
      </p:sp>
      <p:sp>
        <p:nvSpPr>
          <p:cNvPr id="55603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254500" y="5791200"/>
            <a:ext cx="2589213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8.5 (2)</a:t>
            </a:r>
          </a:p>
        </p:txBody>
      </p:sp>
      <p:sp>
        <p:nvSpPr>
          <p:cNvPr id="556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Input With 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nimBg="1"/>
      <p:bldP spid="5560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DA0CF1B-7027-47B6-BED1-C461C0B26726}" type="slidenum">
              <a:rPr lang="en-US"/>
              <a:pPr/>
              <a:t>41</a:t>
            </a:fld>
            <a:endParaRPr lang="en-CA"/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Version of getline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versions of getline we have seen, stop </a:t>
            </a:r>
            <a:br>
              <a:rPr lang="en-US"/>
            </a:br>
            <a:r>
              <a:rPr lang="en-US"/>
              <a:t>reading at the end of line marker '\n'</a:t>
            </a:r>
          </a:p>
          <a:p>
            <a:r>
              <a:rPr lang="en-US"/>
              <a:t>getline can stop reading at a character specified </a:t>
            </a:r>
            <a:br>
              <a:rPr lang="en-US"/>
            </a:br>
            <a:r>
              <a:rPr lang="en-US"/>
              <a:t>in the argument list</a:t>
            </a:r>
          </a:p>
          <a:p>
            <a:pPr lvl="1"/>
            <a:r>
              <a:rPr lang="en-US"/>
              <a:t>This code stops reading when a '?' is read </a:t>
            </a:r>
            <a:br>
              <a:rPr lang="en-US"/>
            </a:br>
            <a:r>
              <a:rPr lang="en-US"/>
              <a:t>                        </a:t>
            </a:r>
            <a:br>
              <a:rPr lang="en-US"/>
            </a:br>
            <a:r>
              <a:rPr lang="en-US"/>
              <a:t>			  string line;</a:t>
            </a:r>
            <a:br>
              <a:rPr lang="en-US"/>
            </a:br>
            <a:r>
              <a:rPr lang="en-US"/>
              <a:t>                         cout &lt;&lt;"Enter some input: \n";</a:t>
            </a:r>
            <a:br>
              <a:rPr lang="en-US"/>
            </a:br>
            <a:r>
              <a:rPr lang="en-US"/>
              <a:t> 			  getline(cin, line, '?');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F3E275DB-1310-4523-AEDC-471777F6A01C}" type="slidenum">
              <a:rPr lang="en-US"/>
              <a:pPr/>
              <a:t>42</a:t>
            </a:fld>
            <a:endParaRPr lang="en-CA"/>
          </a:p>
        </p:txBody>
      </p:sp>
      <p:sp>
        <p:nvSpPr>
          <p:cNvPr id="55808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getline returns a reference to its first argument</a:t>
            </a:r>
            <a:br>
              <a:rPr lang="en-US"/>
            </a:br>
            <a:endParaRPr lang="en-US"/>
          </a:p>
          <a:p>
            <a:r>
              <a:rPr lang="en-US"/>
              <a:t>This code will read in a line of text into s1 and </a:t>
            </a:r>
            <a:br>
              <a:rPr lang="en-US"/>
            </a:br>
            <a:r>
              <a:rPr lang="en-US"/>
              <a:t>a string of non-whitespace characters into s2: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string s1, s2;</a:t>
            </a:r>
            <a:br>
              <a:rPr lang="en-US"/>
            </a:br>
            <a:r>
              <a:rPr lang="en-US"/>
              <a:t>          		getline(cin, s1) &gt;&gt; s2;</a:t>
            </a:r>
          </a:p>
          <a:p>
            <a:r>
              <a:rPr lang="en-US"/>
              <a:t/>
            </a:r>
            <a:br>
              <a:rPr lang="en-US"/>
            </a:br>
            <a:r>
              <a:rPr lang="en-US"/>
              <a:t>                              cin &gt;&gt; s2;</a:t>
            </a:r>
          </a:p>
        </p:txBody>
      </p:sp>
      <p:grpSp>
        <p:nvGrpSpPr>
          <p:cNvPr id="558087" name="Group 7"/>
          <p:cNvGrpSpPr>
            <a:grpSpLocks/>
          </p:cNvGrpSpPr>
          <p:nvPr/>
        </p:nvGrpSpPr>
        <p:grpSpPr bwMode="auto">
          <a:xfrm>
            <a:off x="3314700" y="4895850"/>
            <a:ext cx="2343150" cy="514350"/>
            <a:chOff x="2088" y="3000"/>
            <a:chExt cx="1476" cy="324"/>
          </a:xfrm>
        </p:grpSpPr>
        <p:sp>
          <p:nvSpPr>
            <p:cNvPr id="558082" name="Line 2"/>
            <p:cNvSpPr>
              <a:spLocks noChangeShapeType="1"/>
            </p:cNvSpPr>
            <p:nvPr/>
          </p:nvSpPr>
          <p:spPr bwMode="auto">
            <a:xfrm>
              <a:off x="2088" y="3000"/>
              <a:ext cx="147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8083" name="Line 3"/>
            <p:cNvSpPr>
              <a:spLocks noChangeShapeType="1"/>
            </p:cNvSpPr>
            <p:nvPr/>
          </p:nvSpPr>
          <p:spPr bwMode="auto">
            <a:xfrm>
              <a:off x="2668" y="3000"/>
              <a:ext cx="0" cy="32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3094038" y="4922838"/>
            <a:ext cx="129381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1800" b="1">
                <a:solidFill>
                  <a:schemeClr val="tx2"/>
                </a:solidFill>
              </a:rPr>
              <a:t>returns</a:t>
            </a:r>
          </a:p>
        </p:txBody>
      </p:sp>
      <p:sp>
        <p:nvSpPr>
          <p:cNvPr id="558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getline Returns a Reference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D74BDD5F-BCD1-4636-AEB0-2C69A193AA34}" type="slidenum">
              <a:rPr lang="en-US"/>
              <a:pPr/>
              <a:t>43</a:t>
            </a:fld>
            <a:endParaRPr lang="en-CA"/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 length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The string class member function length returns</a:t>
            </a:r>
            <a:br>
              <a:rPr lang="en-US"/>
            </a:br>
            <a:r>
              <a:rPr lang="en-US"/>
              <a:t> the number of characters in the string object:</a:t>
            </a:r>
            <a:br>
              <a:rPr lang="en-US"/>
            </a:br>
            <a:endParaRPr lang="en-US"/>
          </a:p>
          <a:p>
            <a:pPr lvl="1"/>
            <a:r>
              <a:rPr lang="en-US"/>
              <a:t>Example:</a:t>
            </a:r>
            <a:br>
              <a:rPr lang="en-US"/>
            </a:br>
            <a:r>
              <a:rPr lang="en-US"/>
              <a:t>                   int n = string_var.length( 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D8305D83-36F2-436A-B7CA-CF7CCC5B532E}" type="slidenum">
              <a:rPr lang="en-US"/>
              <a:pPr/>
              <a:t>44</a:t>
            </a:fld>
            <a:endParaRPr lang="en-CA"/>
          </a:p>
        </p:txBody>
      </p:sp>
      <p:grpSp>
        <p:nvGrpSpPr>
          <p:cNvPr id="564226" name="Group 2"/>
          <p:cNvGrpSpPr>
            <a:grpSpLocks/>
          </p:cNvGrpSpPr>
          <p:nvPr/>
        </p:nvGrpSpPr>
        <p:grpSpPr bwMode="auto">
          <a:xfrm>
            <a:off x="1733550" y="3525838"/>
            <a:ext cx="2171700" cy="457200"/>
            <a:chOff x="516" y="2749"/>
            <a:chExt cx="1368" cy="288"/>
          </a:xfrm>
        </p:grpSpPr>
        <p:sp>
          <p:nvSpPr>
            <p:cNvPr id="564227" name="Text Box 3"/>
            <p:cNvSpPr txBox="1">
              <a:spLocks noChangeArrowheads="1"/>
            </p:cNvSpPr>
            <p:nvPr/>
          </p:nvSpPr>
          <p:spPr bwMode="auto">
            <a:xfrm>
              <a:off x="516" y="2749"/>
              <a:ext cx="10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Equivalent</a:t>
              </a:r>
            </a:p>
          </p:txBody>
        </p:sp>
        <p:sp>
          <p:nvSpPr>
            <p:cNvPr id="564228" name="Line 4"/>
            <p:cNvSpPr>
              <a:spLocks noChangeShapeType="1"/>
            </p:cNvSpPr>
            <p:nvPr/>
          </p:nvSpPr>
          <p:spPr bwMode="auto">
            <a:xfrm flipV="1">
              <a:off x="1620" y="2760"/>
              <a:ext cx="264" cy="1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4229" name="Line 5"/>
            <p:cNvSpPr>
              <a:spLocks noChangeShapeType="1"/>
            </p:cNvSpPr>
            <p:nvPr/>
          </p:nvSpPr>
          <p:spPr bwMode="auto">
            <a:xfrm>
              <a:off x="1620" y="2892"/>
              <a:ext cx="252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64230" name="Group 6"/>
          <p:cNvGrpSpPr>
            <a:grpSpLocks/>
          </p:cNvGrpSpPr>
          <p:nvPr/>
        </p:nvGrpSpPr>
        <p:grpSpPr bwMode="auto">
          <a:xfrm>
            <a:off x="1771650" y="4344988"/>
            <a:ext cx="2171700" cy="457200"/>
            <a:chOff x="516" y="2749"/>
            <a:chExt cx="1368" cy="288"/>
          </a:xfrm>
        </p:grpSpPr>
        <p:sp>
          <p:nvSpPr>
            <p:cNvPr id="564231" name="Text Box 7"/>
            <p:cNvSpPr txBox="1">
              <a:spLocks noChangeArrowheads="1"/>
            </p:cNvSpPr>
            <p:nvPr/>
          </p:nvSpPr>
          <p:spPr bwMode="auto">
            <a:xfrm>
              <a:off x="516" y="2749"/>
              <a:ext cx="108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b="1">
                  <a:solidFill>
                    <a:schemeClr val="tx2"/>
                  </a:solidFill>
                </a:rPr>
                <a:t>Equivalent</a:t>
              </a:r>
            </a:p>
          </p:txBody>
        </p:sp>
        <p:sp>
          <p:nvSpPr>
            <p:cNvPr id="564232" name="Line 8"/>
            <p:cNvSpPr>
              <a:spLocks noChangeShapeType="1"/>
            </p:cNvSpPr>
            <p:nvPr/>
          </p:nvSpPr>
          <p:spPr bwMode="auto">
            <a:xfrm flipV="1">
              <a:off x="1620" y="2760"/>
              <a:ext cx="264" cy="12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4233" name="Line 9"/>
            <p:cNvSpPr>
              <a:spLocks noChangeShapeType="1"/>
            </p:cNvSpPr>
            <p:nvPr/>
          </p:nvSpPr>
          <p:spPr bwMode="auto">
            <a:xfrm>
              <a:off x="1620" y="2892"/>
              <a:ext cx="252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636588" y="5648325"/>
            <a:ext cx="59769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Other string class functions are found in </a:t>
            </a:r>
          </a:p>
        </p:txBody>
      </p:sp>
      <p:sp>
        <p:nvSpPr>
          <p:cNvPr id="564235" name="Text Box 11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91313" y="55705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8.7</a:t>
            </a:r>
          </a:p>
        </p:txBody>
      </p:sp>
      <p:sp>
        <p:nvSpPr>
          <p:cNvPr id="5642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 at</a:t>
            </a:r>
          </a:p>
        </p:txBody>
      </p:sp>
      <p:sp>
        <p:nvSpPr>
          <p:cNvPr id="56423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is an alternative to using [ ]'s to access </a:t>
            </a:r>
            <a:br>
              <a:rPr lang="en-US"/>
            </a:br>
            <a:r>
              <a:rPr lang="en-US"/>
              <a:t>characters in a string.</a:t>
            </a:r>
          </a:p>
          <a:p>
            <a:pPr lvl="1"/>
            <a:r>
              <a:rPr lang="en-US"/>
              <a:t>at checks for valid index values</a:t>
            </a:r>
          </a:p>
          <a:p>
            <a:pPr lvl="1"/>
            <a:r>
              <a:rPr lang="en-US"/>
              <a:t>Example:     		string str("Mary");</a:t>
            </a:r>
            <a:br>
              <a:rPr lang="en-US"/>
            </a:br>
            <a:r>
              <a:rPr lang="en-US"/>
              <a:t>                    		cout &lt;&lt; str[6] &lt;&lt; endl;</a:t>
            </a:r>
            <a:br>
              <a:rPr lang="en-US"/>
            </a:br>
            <a:r>
              <a:rPr lang="en-US"/>
              <a:t>                    		cout &lt;&lt; str.at(6) &lt;&lt; endl;</a:t>
            </a:r>
            <a:br>
              <a:rPr lang="en-US"/>
            </a:br>
            <a:r>
              <a:rPr lang="en-US"/>
              <a:t>		        		str[2] = 'X';</a:t>
            </a:r>
            <a:br>
              <a:rPr lang="en-US"/>
            </a:br>
            <a:r>
              <a:rPr lang="en-US"/>
              <a:t>                    		str.at(2) = 'X';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6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6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4" grpId="0"/>
      <p:bldP spid="5642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9ABB00CB-3814-40A8-A607-6A9DA0293037}" type="slidenum">
              <a:rPr lang="en-US"/>
              <a:pPr/>
              <a:t>45</a:t>
            </a:fld>
            <a:endParaRPr lang="en-CA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strings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Comparison operators work with string objects</a:t>
            </a:r>
          </a:p>
          <a:p>
            <a:pPr lvl="1"/>
            <a:r>
              <a:rPr lang="en-US"/>
              <a:t>Objects are compared using lexicographic order (Alphabetical ordering using the order of symbols in the ASCII character set.)</a:t>
            </a:r>
          </a:p>
          <a:p>
            <a:pPr lvl="1"/>
            <a:r>
              <a:rPr lang="en-US"/>
              <a:t> = =  returns true if two string objects contain the same characters in the same order</a:t>
            </a:r>
          </a:p>
          <a:p>
            <a:pPr lvl="2"/>
            <a:r>
              <a:rPr lang="en-US"/>
              <a:t>Remember strcmp for C-strings?</a:t>
            </a:r>
          </a:p>
          <a:p>
            <a:pPr lvl="1"/>
            <a:r>
              <a:rPr lang="en-US"/>
              <a:t>&lt;, &gt;, &lt;=, &gt;= can be used to compare string </a:t>
            </a:r>
            <a:br>
              <a:rPr lang="en-US"/>
            </a:br>
            <a:r>
              <a:rPr lang="en-US"/>
              <a:t>objects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D06E6C14-35C4-4E05-92B7-C2AB22AA1A17}" type="slidenum">
              <a:rPr lang="en-US"/>
              <a:pPr/>
              <a:t>46</a:t>
            </a:fld>
            <a:endParaRPr lang="en-CA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Objects to C-strings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the automatic conversion from C-string</a:t>
            </a:r>
            <a:br>
              <a:rPr lang="en-US"/>
            </a:br>
            <a:r>
              <a:rPr lang="en-US"/>
              <a:t>to string:    char a_c_string[] = "C-string";</a:t>
            </a:r>
            <a:br>
              <a:rPr lang="en-US"/>
            </a:br>
            <a:r>
              <a:rPr lang="en-US"/>
              <a:t>                   string_variable = a_c_string;</a:t>
            </a:r>
            <a:br>
              <a:rPr lang="en-US"/>
            </a:br>
            <a:endParaRPr lang="en-US"/>
          </a:p>
          <a:p>
            <a:r>
              <a:rPr lang="en-US"/>
              <a:t>strings are not converted to C-strings</a:t>
            </a:r>
          </a:p>
          <a:p>
            <a:r>
              <a:rPr lang="en-US"/>
              <a:t>Both of these statements are illegal:</a:t>
            </a:r>
          </a:p>
          <a:p>
            <a:pPr lvl="1"/>
            <a:r>
              <a:rPr lang="en-US"/>
              <a:t>a_c_string = string_variable;</a:t>
            </a:r>
          </a:p>
          <a:p>
            <a:pPr lvl="1"/>
            <a:r>
              <a:rPr lang="en-US"/>
              <a:t>strcpy(a_c_string, string_variable);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6A2ACAE3-F846-4618-9ED8-8561FBF2CF3C}" type="slidenum">
              <a:rPr lang="en-US"/>
              <a:pPr/>
              <a:t>47</a:t>
            </a:fld>
            <a:endParaRPr lang="en-CA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strings to C-strings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string class member function c_str returns</a:t>
            </a:r>
            <a:br>
              <a:rPr lang="en-US"/>
            </a:br>
            <a:r>
              <a:rPr lang="en-US"/>
              <a:t>the C-string version of a string object</a:t>
            </a:r>
          </a:p>
          <a:p>
            <a:pPr lvl="1"/>
            <a:r>
              <a:rPr lang="en-US"/>
              <a:t>Example:    </a:t>
            </a:r>
            <a:br>
              <a:rPr lang="en-US"/>
            </a:br>
            <a:r>
              <a:rPr lang="en-US"/>
              <a:t>strcpy(a_c_string, string_variable.c_str( ) ); </a:t>
            </a:r>
            <a:br>
              <a:rPr lang="en-US"/>
            </a:br>
            <a:endParaRPr lang="en-US"/>
          </a:p>
          <a:p>
            <a:r>
              <a:rPr lang="en-US"/>
              <a:t>This line is still illegal</a:t>
            </a:r>
            <a:br>
              <a:rPr lang="en-US"/>
            </a:br>
            <a:r>
              <a:rPr lang="en-US"/>
              <a:t>         a_c_string = string_variable.c_str( ) ;</a:t>
            </a:r>
          </a:p>
          <a:p>
            <a:pPr lvl="1"/>
            <a:r>
              <a:rPr lang="en-US"/>
              <a:t>Recall that operator = does not work with C-strings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25C02874-95D5-443E-A925-CD6A92F5686C}" type="slidenum">
              <a:rPr lang="en-US"/>
              <a:pPr/>
              <a:t>48</a:t>
            </a:fld>
            <a:endParaRPr lang="en-CA"/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0" y="0"/>
            <a:ext cx="5421313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11850" y="685800"/>
            <a:ext cx="2819400" cy="635000"/>
            <a:chOff x="3424" y="432"/>
            <a:chExt cx="1776" cy="400"/>
          </a:xfrm>
        </p:grpSpPr>
        <p:sp>
          <p:nvSpPr>
            <p:cNvPr id="596995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596996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596997" name="Picture 5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47638"/>
            <a:ext cx="5202238" cy="6405562"/>
          </a:xfrm>
          <a:prstGeom prst="rect">
            <a:avLst/>
          </a:prstGeom>
          <a:noFill/>
        </p:spPr>
      </p:pic>
      <p:sp>
        <p:nvSpPr>
          <p:cNvPr id="596998" name="Rectangle 6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01938" cy="992188"/>
          </a:xfrm>
        </p:spPr>
        <p:txBody>
          <a:bodyPr/>
          <a:lstStyle/>
          <a:p>
            <a:r>
              <a:rPr lang="en-US"/>
              <a:t>Display 8.7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22D0070D-0D9E-4099-B7F0-8E84456BBA23}" type="slidenum">
              <a:rPr lang="en-US"/>
              <a:pPr/>
              <a:t>49</a:t>
            </a:fld>
            <a:endParaRPr lang="en-CA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8.2 Conclusion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you</a:t>
            </a:r>
          </a:p>
          <a:p>
            <a:endParaRPr lang="en-US"/>
          </a:p>
          <a:p>
            <a:pPr lvl="1"/>
            <a:r>
              <a:rPr lang="en-US"/>
              <a:t>Show how a string object can be used like a  C-string?</a:t>
            </a:r>
          </a:p>
          <a:p>
            <a:pPr lvl="1"/>
            <a:r>
              <a:rPr lang="en-US"/>
              <a:t>Write code to read an entire line into a string object?</a:t>
            </a:r>
          </a:p>
          <a:p>
            <a:pPr lvl="1"/>
            <a:r>
              <a:rPr lang="en-US"/>
              <a:t>Use the string function at to access individual </a:t>
            </a:r>
            <a:br>
              <a:rPr lang="en-US"/>
            </a:br>
            <a:r>
              <a:rPr lang="en-US"/>
              <a:t>characters in a string object?</a:t>
            </a:r>
          </a:p>
          <a:p>
            <a:pPr lvl="1"/>
            <a:r>
              <a:rPr lang="en-US"/>
              <a:t>Write code to convert a string to a C-string?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E271FC13-CC2F-403A-ACEE-41CED4B40E28}" type="slidenum">
              <a:rPr lang="en-US"/>
              <a:pPr/>
              <a:t>5</a:t>
            </a:fld>
            <a:endParaRPr lang="en-CA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 C-string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initialize a C-string during declaration:</a:t>
            </a:r>
            <a:br>
              <a:rPr lang="en-US"/>
            </a:br>
            <a:r>
              <a:rPr lang="en-US"/>
              <a:t>        char my_message[20] = "Hi there.";</a:t>
            </a:r>
          </a:p>
          <a:p>
            <a:pPr lvl="1"/>
            <a:r>
              <a:rPr lang="en-US"/>
              <a:t>The null character '\0' is added for you</a:t>
            </a:r>
            <a:br>
              <a:rPr lang="en-US"/>
            </a:br>
            <a:endParaRPr lang="en-US"/>
          </a:p>
          <a:p>
            <a:r>
              <a:rPr lang="en-US"/>
              <a:t>Another alternative:</a:t>
            </a:r>
            <a:br>
              <a:rPr lang="en-US"/>
            </a:br>
            <a:r>
              <a:rPr lang="en-US"/>
              <a:t>         char short_string[ ] = "abc";</a:t>
            </a:r>
            <a:br>
              <a:rPr lang="en-US"/>
            </a:br>
            <a:r>
              <a:rPr lang="en-US"/>
              <a:t> but not this:</a:t>
            </a:r>
            <a:br>
              <a:rPr lang="en-US"/>
            </a:br>
            <a:r>
              <a:rPr lang="en-US"/>
              <a:t>          char short_string[ ] = {'a', 'b', 'c'}; 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programming 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http://uva.onlinejudge.org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https://projecteuler.net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Slide 8- </a:t>
            </a:r>
            <a:fld id="{FC3B9923-4AEF-45E6-B523-32FDBF37851F}" type="slidenum">
              <a:rPr lang="en-US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8525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51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8.3</a:t>
            </a:r>
          </a:p>
        </p:txBody>
      </p:sp>
      <p:sp>
        <p:nvSpPr>
          <p:cNvPr id="60518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Vectors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FBBD8F0B-7C5E-45D1-8B86-20AFA5161126}" type="slidenum">
              <a:rPr lang="en-US"/>
              <a:pPr/>
              <a:t>52</a:t>
            </a:fld>
            <a:endParaRPr lang="en-CA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Vectors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Vectors are like arrays that can change size as</a:t>
            </a:r>
            <a:br>
              <a:rPr lang="en-US"/>
            </a:br>
            <a:r>
              <a:rPr lang="en-US"/>
              <a:t>your program runs</a:t>
            </a:r>
          </a:p>
          <a:p>
            <a:r>
              <a:rPr lang="en-US"/>
              <a:t>Vectors, like arrays, have a base type</a:t>
            </a:r>
          </a:p>
          <a:p>
            <a:r>
              <a:rPr lang="en-US"/>
              <a:t>To declare an empty vector with base type int:</a:t>
            </a:r>
            <a:br>
              <a:rPr lang="en-US"/>
            </a:br>
            <a:r>
              <a:rPr lang="en-US"/>
              <a:t>       		vector&lt;int&gt; v;</a:t>
            </a:r>
          </a:p>
          <a:p>
            <a:pPr lvl="1"/>
            <a:r>
              <a:rPr lang="en-US"/>
              <a:t>&lt;int&gt; identifies vector as a template class </a:t>
            </a:r>
          </a:p>
          <a:p>
            <a:pPr lvl="1"/>
            <a:r>
              <a:rPr lang="en-US"/>
              <a:t>You can use any base type in a template class:</a:t>
            </a:r>
            <a:br>
              <a:rPr lang="en-US"/>
            </a:br>
            <a:r>
              <a:rPr lang="en-US"/>
              <a:t> 			vector&lt;string&gt; v;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6AD7A3A-631B-49AD-8FC6-65B238D0B056}" type="slidenum">
              <a:rPr lang="en-US"/>
              <a:pPr/>
              <a:t>53</a:t>
            </a:fld>
            <a:endParaRPr lang="en-CA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vector Elements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Vectors elements are indexed starting with 0</a:t>
            </a:r>
          </a:p>
          <a:p>
            <a:pPr lvl="1"/>
            <a:r>
              <a:rPr lang="en-US"/>
              <a:t>[ ]'s are used to read or change the value of an item:</a:t>
            </a:r>
            <a:br>
              <a:rPr lang="en-US"/>
            </a:br>
            <a:r>
              <a:rPr lang="en-US"/>
              <a:t>  </a:t>
            </a:r>
            <a:br>
              <a:rPr lang="en-US"/>
            </a:br>
            <a:r>
              <a:rPr lang="en-US"/>
              <a:t>                        v[i] = 42;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     cout &lt;&lt; v[i];</a:t>
            </a:r>
          </a:p>
          <a:p>
            <a:pPr lvl="1"/>
            <a:r>
              <a:rPr lang="en-US"/>
              <a:t>[ ]'s cannot be used to initialize a vector element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36E2BAA-B2FF-499B-8D36-1C0F267F66CC}" type="slidenum">
              <a:rPr lang="en-US"/>
              <a:pPr/>
              <a:t>54</a:t>
            </a:fld>
            <a:endParaRPr lang="en-CA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vector Elements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Elements are added to a vector using the </a:t>
            </a:r>
            <a:br>
              <a:rPr lang="en-US"/>
            </a:br>
            <a:r>
              <a:rPr lang="en-US"/>
              <a:t>member function push_back</a:t>
            </a:r>
          </a:p>
          <a:p>
            <a:pPr lvl="1"/>
            <a:r>
              <a:rPr lang="en-US"/>
              <a:t>push_back adds an element in the next available position</a:t>
            </a:r>
          </a:p>
          <a:p>
            <a:pPr lvl="1"/>
            <a:r>
              <a:rPr lang="en-US"/>
              <a:t>Example:   vector&lt;double&gt; sample;</a:t>
            </a:r>
            <a:br>
              <a:rPr lang="en-US"/>
            </a:br>
            <a:r>
              <a:rPr lang="en-US"/>
              <a:t> 		      sample.push_back(0.0);</a:t>
            </a:r>
            <a:br>
              <a:rPr lang="en-US"/>
            </a:br>
            <a:r>
              <a:rPr lang="en-US"/>
              <a:t> 		      sample.push_back(1.1);</a:t>
            </a:r>
            <a:br>
              <a:rPr lang="en-US"/>
            </a:br>
            <a:r>
              <a:rPr lang="en-US"/>
              <a:t> 		      sample.push_back(2.2);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747CDDF-6AD2-40B0-8027-34C4139594E9}" type="slidenum">
              <a:rPr lang="en-US"/>
              <a:pPr/>
              <a:t>55</a:t>
            </a:fld>
            <a:endParaRPr lang="en-CA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size Of A vector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member function size returns the number </a:t>
            </a:r>
            <a:br>
              <a:rPr lang="en-US"/>
            </a:br>
            <a:r>
              <a:rPr lang="en-US"/>
              <a:t>of elements in a vector</a:t>
            </a:r>
          </a:p>
          <a:p>
            <a:pPr lvl="1"/>
            <a:r>
              <a:rPr lang="en-US"/>
              <a:t>Example:  To print each element of a vector given</a:t>
            </a:r>
            <a:br>
              <a:rPr lang="en-US"/>
            </a:br>
            <a:r>
              <a:rPr lang="en-US"/>
              <a:t> 		      the previous vector initialization:</a:t>
            </a:r>
            <a:br>
              <a:rPr lang="en-US"/>
            </a:br>
            <a:r>
              <a:rPr lang="en-US"/>
              <a:t>                  for (int i= 0; i &lt; sample.size( ); i++)</a:t>
            </a:r>
            <a:br>
              <a:rPr lang="en-US"/>
            </a:br>
            <a:r>
              <a:rPr lang="en-US"/>
              <a:t>                      cout &lt;&lt; sample[i] &lt;&lt; endl;</a:t>
            </a:r>
            <a:br>
              <a:rPr lang="en-US"/>
            </a:b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F4A3931F-60CF-45FF-9AD6-445588AC2756}" type="slidenum">
              <a:rPr lang="en-US"/>
              <a:pPr/>
              <a:t>56</a:t>
            </a:fld>
            <a:endParaRPr lang="en-CA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Type unsigned int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vector class member function size returns </a:t>
            </a:r>
            <a:br>
              <a:rPr lang="en-US"/>
            </a:br>
            <a:r>
              <a:rPr lang="en-US"/>
              <a:t>an unsigned int </a:t>
            </a:r>
          </a:p>
          <a:p>
            <a:pPr lvl="1"/>
            <a:r>
              <a:rPr lang="en-US"/>
              <a:t>Unsigned int's are nonnegative integers</a:t>
            </a:r>
          </a:p>
          <a:p>
            <a:pPr lvl="1"/>
            <a:r>
              <a:rPr lang="en-US"/>
              <a:t>Some compilers will give a warning if the previous for-loop is not changed to: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for (unsigned int i= 0; i &lt; sample.size( ); i++)</a:t>
            </a:r>
            <a:br>
              <a:rPr lang="en-US"/>
            </a:br>
            <a:r>
              <a:rPr lang="en-US"/>
              <a:t>       cout &lt;&lt; sample[i] &lt;&lt; endl;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CC241A49-EAE8-4256-A771-78B571492FBA}" type="slidenum">
              <a:rPr lang="en-US"/>
              <a:pPr/>
              <a:t>57</a:t>
            </a:fld>
            <a:endParaRPr lang="en-CA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vector Initialization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572000"/>
          </a:xfrm>
        </p:spPr>
        <p:txBody>
          <a:bodyPr/>
          <a:lstStyle/>
          <a:p>
            <a:r>
              <a:rPr lang="en-US"/>
              <a:t>A vector constructor exists that takes an </a:t>
            </a:r>
            <a:br>
              <a:rPr lang="en-US"/>
            </a:br>
            <a:r>
              <a:rPr lang="en-US"/>
              <a:t>integer argument and initializes that number of </a:t>
            </a:r>
            <a:br>
              <a:rPr lang="en-US"/>
            </a:br>
            <a:r>
              <a:rPr lang="en-US"/>
              <a:t>elements </a:t>
            </a:r>
          </a:p>
          <a:p>
            <a:pPr lvl="1"/>
            <a:r>
              <a:rPr lang="en-US"/>
              <a:t>Example:   vector&lt;int&gt; v(10);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	      initializes the first 10 elements to 0</a:t>
            </a:r>
            <a:br>
              <a:rPr lang="en-US"/>
            </a:br>
            <a:r>
              <a:rPr lang="en-US"/>
              <a:t>		      v.size( ) would return 10</a:t>
            </a:r>
          </a:p>
          <a:p>
            <a:pPr lvl="2"/>
            <a:r>
              <a:rPr lang="en-US"/>
              <a:t>[ ]'s can now be used to assign elements 0  through 9</a:t>
            </a:r>
          </a:p>
          <a:p>
            <a:pPr lvl="2"/>
            <a:r>
              <a:rPr lang="en-US"/>
              <a:t>push_back is used to assign elements greater than 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6838B0C9-D7C2-402B-88E2-8892F486EBDB}" type="slidenum">
              <a:rPr lang="en-US"/>
              <a:pPr/>
              <a:t>58</a:t>
            </a:fld>
            <a:endParaRPr lang="en-CA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Initialization </a:t>
            </a:r>
            <a:br>
              <a:rPr lang="en-US"/>
            </a:br>
            <a:r>
              <a:rPr lang="en-US"/>
              <a:t>With Classes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The vector constructor with an integer argument</a:t>
            </a:r>
            <a:br>
              <a:rPr lang="en-US"/>
            </a:br>
            <a:endParaRPr lang="en-US"/>
          </a:p>
          <a:p>
            <a:pPr lvl="1"/>
            <a:r>
              <a:rPr lang="en-US"/>
              <a:t>Initializes  elements of number types  to zero</a:t>
            </a:r>
            <a:br>
              <a:rPr lang="en-US"/>
            </a:br>
            <a:endParaRPr lang="en-US"/>
          </a:p>
          <a:p>
            <a:pPr lvl="1"/>
            <a:r>
              <a:rPr lang="en-US"/>
              <a:t>Initializes elements of class types using the </a:t>
            </a:r>
            <a:br>
              <a:rPr lang="en-US"/>
            </a:br>
            <a:r>
              <a:rPr lang="en-US"/>
              <a:t>default constructor for the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74FE6DA-78C8-4CFA-8081-69136801EB76}" type="slidenum">
              <a:rPr lang="en-US"/>
              <a:pPr/>
              <a:t>59</a:t>
            </a:fld>
            <a:endParaRPr lang="en-CA"/>
          </a:p>
        </p:txBody>
      </p:sp>
      <p:sp>
        <p:nvSpPr>
          <p:cNvPr id="5806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43663" y="56467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8.9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vector Library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use the vector class</a:t>
            </a:r>
          </a:p>
          <a:p>
            <a:pPr lvl="1"/>
            <a:r>
              <a:rPr lang="en-US"/>
              <a:t>Include the vector library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#include &lt;vector&gt;</a:t>
            </a:r>
            <a:br>
              <a:rPr lang="en-US"/>
            </a:br>
            <a:endParaRPr lang="en-US"/>
          </a:p>
          <a:p>
            <a:pPr lvl="1"/>
            <a:r>
              <a:rPr lang="en-US"/>
              <a:t>Vector names are placed in the standard namespace so the usual using directive is needed: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using namespace std;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40F532A-F023-4FB6-B95E-F88DCABD7F00}" type="slidenum">
              <a:rPr lang="en-US"/>
              <a:pPr/>
              <a:t>6</a:t>
            </a:fld>
            <a:endParaRPr lang="en-CA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C-string error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attempt to initialize a C-string does not </a:t>
            </a:r>
            <a:br>
              <a:rPr lang="en-US"/>
            </a:br>
            <a:r>
              <a:rPr lang="en-US"/>
              <a:t>cause the \0 to be inserted in the array</a:t>
            </a:r>
          </a:p>
          <a:p>
            <a:pPr lvl="1"/>
            <a:r>
              <a:rPr lang="en-US"/>
              <a:t>char short_string[ ] = {'a', 'b', 'c'};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B780F54-F838-4EC5-8D4A-3CD851FF10E9}" type="slidenum">
              <a:rPr lang="en-US"/>
              <a:pPr/>
              <a:t>60</a:t>
            </a:fld>
            <a:endParaRPr lang="en-CA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Issues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Attempting to use [ ] to set a value beyond the </a:t>
            </a:r>
            <a:br>
              <a:rPr lang="en-US"/>
            </a:br>
            <a:r>
              <a:rPr lang="en-US"/>
              <a:t>size of a vector may not generate an error</a:t>
            </a:r>
          </a:p>
          <a:p>
            <a:pPr lvl="1"/>
            <a:r>
              <a:rPr lang="en-US"/>
              <a:t>The program will probably misbehave</a:t>
            </a:r>
            <a:br>
              <a:rPr lang="en-US"/>
            </a:br>
            <a:endParaRPr lang="en-US"/>
          </a:p>
          <a:p>
            <a:r>
              <a:rPr lang="en-US"/>
              <a:t>The assignment operator with vectors does an </a:t>
            </a:r>
            <a:br>
              <a:rPr lang="en-US"/>
            </a:br>
            <a:r>
              <a:rPr lang="en-US"/>
              <a:t>element by element copy of the right hand vector</a:t>
            </a:r>
          </a:p>
          <a:p>
            <a:pPr lvl="1"/>
            <a:r>
              <a:rPr lang="en-US"/>
              <a:t>For class types, the assignment operator must make independent copies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E770E066-609C-4254-BB43-1A63F099B86F}" type="slidenum">
              <a:rPr lang="en-US"/>
              <a:pPr/>
              <a:t>61</a:t>
            </a:fld>
            <a:endParaRPr lang="en-CA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Efficiency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59813" cy="4572000"/>
          </a:xfrm>
        </p:spPr>
        <p:txBody>
          <a:bodyPr/>
          <a:lstStyle/>
          <a:p>
            <a:r>
              <a:rPr lang="en-US"/>
              <a:t>A vector's capacity is the number of elements</a:t>
            </a:r>
            <a:br>
              <a:rPr lang="en-US"/>
            </a:br>
            <a:r>
              <a:rPr lang="en-US"/>
              <a:t>allocated in memory</a:t>
            </a:r>
          </a:p>
          <a:p>
            <a:pPr lvl="1"/>
            <a:r>
              <a:rPr lang="en-US"/>
              <a:t>Accessible using the capacity( ) member function</a:t>
            </a:r>
          </a:p>
          <a:p>
            <a:r>
              <a:rPr lang="en-US"/>
              <a:t>Size is the number of elements initialized</a:t>
            </a:r>
          </a:p>
          <a:p>
            <a:r>
              <a:rPr lang="en-US"/>
              <a:t>When a vector runs out of space, the capacity is</a:t>
            </a:r>
            <a:br>
              <a:rPr lang="en-US"/>
            </a:br>
            <a:r>
              <a:rPr lang="en-US"/>
              <a:t>automatically increased</a:t>
            </a:r>
          </a:p>
          <a:p>
            <a:pPr lvl="1"/>
            <a:r>
              <a:rPr lang="en-US"/>
              <a:t>A common scheme is to double the size of a vector</a:t>
            </a:r>
          </a:p>
          <a:p>
            <a:pPr lvl="2"/>
            <a:r>
              <a:rPr lang="en-US"/>
              <a:t>More efficient than allocating smaller chunks of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C6A414C7-DBAA-43D1-AF86-CBA1E2A21CD6}" type="slidenum">
              <a:rPr lang="en-US"/>
              <a:pPr/>
              <a:t>62</a:t>
            </a:fld>
            <a:endParaRPr lang="en-CA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vector Capacity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efficiency is an issue</a:t>
            </a:r>
          </a:p>
          <a:p>
            <a:pPr lvl="1"/>
            <a:r>
              <a:rPr lang="en-US"/>
              <a:t>Member function reserve can increase the capacity of a vector</a:t>
            </a:r>
          </a:p>
          <a:p>
            <a:pPr lvl="2"/>
            <a:r>
              <a:rPr lang="en-US"/>
              <a:t>Example:        v.reserve(32); // at least 32 elements</a:t>
            </a:r>
            <a:br>
              <a:rPr lang="en-US"/>
            </a:br>
            <a:r>
              <a:rPr lang="en-US"/>
              <a:t>   		  v.reserve(v.size( ) + 10);  // at least 10 more</a:t>
            </a:r>
            <a:br>
              <a:rPr lang="en-US"/>
            </a:br>
            <a:endParaRPr lang="en-US"/>
          </a:p>
          <a:p>
            <a:pPr lvl="1"/>
            <a:r>
              <a:rPr lang="en-US"/>
              <a:t>resize can be used to shrink a vector</a:t>
            </a:r>
          </a:p>
          <a:p>
            <a:pPr lvl="2"/>
            <a:r>
              <a:rPr lang="en-US"/>
              <a:t>Example:  	  v.resize(24);  //elements beyond 24  are lost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1C475E8-B125-46DB-A921-3E9806E78F2A}" type="slidenum">
              <a:rPr lang="en-US"/>
              <a:pPr/>
              <a:t>63</a:t>
            </a:fld>
            <a:endParaRPr lang="en-CA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8.3 Conclusion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you</a:t>
            </a:r>
            <a:br>
              <a:rPr lang="en-US"/>
            </a:br>
            <a:endParaRPr lang="en-US"/>
          </a:p>
          <a:p>
            <a:pPr lvl="1"/>
            <a:r>
              <a:rPr lang="en-US"/>
              <a:t>Declare and initialize a vector of 10 doubles?</a:t>
            </a:r>
          </a:p>
          <a:p>
            <a:pPr lvl="1"/>
            <a:endParaRPr lang="en-US"/>
          </a:p>
          <a:p>
            <a:pPr lvl="1"/>
            <a:r>
              <a:rPr lang="en-US"/>
              <a:t>Write code to increase the size of a vector in at </a:t>
            </a:r>
            <a:br>
              <a:rPr lang="en-US"/>
            </a:br>
            <a:r>
              <a:rPr lang="en-US"/>
              <a:t>least two different ways?</a:t>
            </a:r>
            <a:br>
              <a:rPr lang="en-US"/>
            </a:br>
            <a:endParaRPr lang="en-US"/>
          </a:p>
          <a:p>
            <a:pPr lvl="1"/>
            <a:r>
              <a:rPr lang="en-US"/>
              <a:t>Describe the difference between a vector's size and its capacity?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3FEF0AC-0BA4-4C47-902A-E26D63E764F5}" type="slidenum">
              <a:rPr lang="en-US"/>
              <a:pPr/>
              <a:t>64</a:t>
            </a:fld>
            <a:endParaRPr lang="en-CA"/>
          </a:p>
        </p:txBody>
      </p:sp>
      <p:sp>
        <p:nvSpPr>
          <p:cNvPr id="585730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1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8 -- End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357417D-2BF6-4F43-BF2E-507D0AC66F9D}" type="slidenum">
              <a:rPr lang="en-US"/>
              <a:pPr/>
              <a:t>65</a:t>
            </a:fld>
            <a:endParaRPr lang="en-CA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6756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746250"/>
            <a:ext cx="8324850" cy="4314825"/>
          </a:xfrm>
          <a:prstGeom prst="rect">
            <a:avLst/>
          </a:prstGeom>
          <a:noFill/>
        </p:spPr>
      </p:pic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8.1</a:t>
            </a:r>
            <a:br>
              <a:rPr lang="en-US"/>
            </a:br>
            <a:r>
              <a:rPr lang="en-US"/>
              <a:t>(1/2)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B8E51772-7C1F-4255-89A6-193D96E77968}" type="slidenum">
              <a:rPr lang="en-US"/>
              <a:pPr/>
              <a:t>66</a:t>
            </a:fld>
            <a:endParaRPr lang="en-CA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7780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5363" y="1524000"/>
            <a:ext cx="7110412" cy="4935538"/>
          </a:xfrm>
          <a:prstGeom prst="rect">
            <a:avLst/>
          </a:prstGeom>
          <a:noFill/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8.1</a:t>
            </a:r>
            <a:br>
              <a:rPr lang="en-US"/>
            </a:br>
            <a:r>
              <a:rPr lang="en-US"/>
              <a:t>(2/2)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70E6DBF-33C4-43FB-844C-0314BEB93655}" type="slidenum">
              <a:rPr lang="en-US"/>
              <a:pPr/>
              <a:t>67</a:t>
            </a:fld>
            <a:endParaRPr lang="en-CA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555750"/>
            <a:ext cx="5364163" cy="4991100"/>
          </a:xfrm>
          <a:prstGeom prst="rect">
            <a:avLst/>
          </a:prstGeom>
          <a:noFill/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8.2</a:t>
            </a:r>
            <a:br>
              <a:rPr lang="en-US"/>
            </a:br>
            <a:r>
              <a:rPr lang="en-US"/>
              <a:t>(1/2)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49B316E-75B9-46DD-93BB-D8CAE8BD3953}" type="slidenum">
              <a:rPr lang="en-US"/>
              <a:pPr/>
              <a:t>68</a:t>
            </a:fld>
            <a:endParaRPr lang="en-CA"/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0" y="0"/>
            <a:ext cx="4083050" cy="153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66750"/>
            <a:ext cx="1200150" cy="635000"/>
          </a:xfrm>
          <a:prstGeom prst="rightArrow">
            <a:avLst>
              <a:gd name="adj1" fmla="val 57843"/>
              <a:gd name="adj2" fmla="val 494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4788" y="149225"/>
            <a:ext cx="3684587" cy="6327775"/>
          </a:xfrm>
          <a:prstGeom prst="rect">
            <a:avLst/>
          </a:prstGeom>
          <a:noFill/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>
          <a:xfrm>
            <a:off x="4424363" y="228600"/>
            <a:ext cx="3652837" cy="992188"/>
          </a:xfrm>
        </p:spPr>
        <p:txBody>
          <a:bodyPr/>
          <a:lstStyle/>
          <a:p>
            <a:r>
              <a:rPr lang="en-US"/>
              <a:t>Display 8.2 (2/2)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4890DAC-5E19-4543-8D99-8A16986D95BE}" type="slidenum">
              <a:rPr lang="en-US"/>
              <a:pPr/>
              <a:t>69</a:t>
            </a:fld>
            <a:endParaRPr lang="en-CA"/>
          </a:p>
        </p:txBody>
      </p:sp>
      <p:grpSp>
        <p:nvGrpSpPr>
          <p:cNvPr id="606210" name="Group 2"/>
          <p:cNvGrpSpPr>
            <a:grpSpLocks/>
          </p:cNvGrpSpPr>
          <p:nvPr/>
        </p:nvGrpSpPr>
        <p:grpSpPr bwMode="auto">
          <a:xfrm>
            <a:off x="5613400" y="685800"/>
            <a:ext cx="2870200" cy="635000"/>
            <a:chOff x="3536" y="432"/>
            <a:chExt cx="1808" cy="400"/>
          </a:xfrm>
        </p:grpSpPr>
        <p:sp>
          <p:nvSpPr>
            <p:cNvPr id="60621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36" y="452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60621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816" cy="400"/>
            </a:xfrm>
            <a:prstGeom prst="rightArrow">
              <a:avLst>
                <a:gd name="adj1" fmla="val 57843"/>
                <a:gd name="adj2" fmla="val 53427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6062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8.3</a:t>
            </a:r>
            <a:br>
              <a:rPr lang="en-US"/>
            </a:br>
            <a:r>
              <a:rPr lang="en-US"/>
              <a:t>(1/3)</a:t>
            </a:r>
          </a:p>
        </p:txBody>
      </p:sp>
      <p:pic>
        <p:nvPicPr>
          <p:cNvPr id="606215" name="Picture 7" descr="D08_03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2286000"/>
            <a:ext cx="8178800" cy="2506663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5085E92C-0FE8-4D14-AF67-9DDC58ADC36E}" type="slidenum">
              <a:rPr lang="en-US"/>
              <a:pPr/>
              <a:t>7</a:t>
            </a:fld>
            <a:endParaRPr lang="en-CA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Don't Change '\0'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to replace the null character when</a:t>
            </a:r>
            <a:br>
              <a:rPr lang="en-US"/>
            </a:br>
            <a:r>
              <a:rPr lang="en-US"/>
              <a:t>manipulating indexed variables in a C-string</a:t>
            </a:r>
          </a:p>
          <a:p>
            <a:pPr lvl="1"/>
            <a:r>
              <a:rPr lang="en-US"/>
              <a:t>If the null character is lost, the array cannot act </a:t>
            </a:r>
            <a:br>
              <a:rPr lang="en-US"/>
            </a:br>
            <a:r>
              <a:rPr lang="en-US"/>
              <a:t>like a C-string</a:t>
            </a:r>
          </a:p>
          <a:p>
            <a:pPr lvl="2"/>
            <a:r>
              <a:rPr lang="en-US"/>
              <a:t>Example:   int index = 0;</a:t>
            </a:r>
            <a:br>
              <a:rPr lang="en-US"/>
            </a:br>
            <a:r>
              <a:rPr lang="en-US"/>
              <a:t> 	         while (our_string[index] != '\0')</a:t>
            </a:r>
            <a:br>
              <a:rPr lang="en-US"/>
            </a:br>
            <a:r>
              <a:rPr lang="en-US"/>
              <a:t>                     {</a:t>
            </a:r>
            <a:br>
              <a:rPr lang="en-US"/>
            </a:br>
            <a:r>
              <a:rPr lang="en-US"/>
              <a:t>                           our_string[index] = 'X';</a:t>
            </a:r>
            <a:br>
              <a:rPr lang="en-US"/>
            </a:br>
            <a:r>
              <a:rPr lang="en-US"/>
              <a:t>                            index++;</a:t>
            </a:r>
            <a:br>
              <a:rPr lang="en-US"/>
            </a:br>
            <a:r>
              <a:rPr lang="en-US"/>
              <a:t>                      }</a:t>
            </a:r>
          </a:p>
          <a:p>
            <a:pPr lvl="3"/>
            <a:r>
              <a:rPr lang="en-US"/>
              <a:t>This code depends on finding the null character!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DDB400C-2391-42A2-8781-89360DC82904}" type="slidenum">
              <a:rPr lang="en-US"/>
              <a:pPr/>
              <a:t>70</a:t>
            </a:fld>
            <a:endParaRPr lang="en-CA"/>
          </a:p>
        </p:txBody>
      </p:sp>
      <p:sp>
        <p:nvSpPr>
          <p:cNvPr id="590855" name="Rectangle 7"/>
          <p:cNvSpPr>
            <a:spLocks noChangeArrowheads="1"/>
          </p:cNvSpPr>
          <p:nvPr/>
        </p:nvSpPr>
        <p:spPr bwMode="auto">
          <a:xfrm>
            <a:off x="0" y="0"/>
            <a:ext cx="5241925" cy="153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0850" name="Group 2"/>
          <p:cNvGrpSpPr>
            <a:grpSpLocks/>
          </p:cNvGrpSpPr>
          <p:nvPr/>
        </p:nvGrpSpPr>
        <p:grpSpPr bwMode="auto">
          <a:xfrm>
            <a:off x="5613400" y="685800"/>
            <a:ext cx="2870200" cy="635000"/>
            <a:chOff x="3536" y="432"/>
            <a:chExt cx="1808" cy="400"/>
          </a:xfrm>
        </p:grpSpPr>
        <p:sp>
          <p:nvSpPr>
            <p:cNvPr id="59085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36" y="452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59085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816" cy="400"/>
            </a:xfrm>
            <a:prstGeom prst="rightArrow">
              <a:avLst>
                <a:gd name="adj1" fmla="val 57843"/>
                <a:gd name="adj2" fmla="val 53427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590854" name="Rectangle 6"/>
          <p:cNvSpPr>
            <a:spLocks noGrp="1" noChangeArrowheads="1"/>
          </p:cNvSpPr>
          <p:nvPr>
            <p:ph type="title"/>
          </p:nvPr>
        </p:nvSpPr>
        <p:spPr>
          <a:xfrm>
            <a:off x="5275263" y="227013"/>
            <a:ext cx="3792537" cy="992187"/>
          </a:xfrm>
        </p:spPr>
        <p:txBody>
          <a:bodyPr/>
          <a:lstStyle/>
          <a:p>
            <a:r>
              <a:rPr lang="en-US"/>
              <a:t>Display 8.3  (2/3)</a:t>
            </a:r>
            <a:br>
              <a:rPr lang="en-US"/>
            </a:br>
            <a:endParaRPr lang="en-US"/>
          </a:p>
        </p:txBody>
      </p:sp>
      <p:pic>
        <p:nvPicPr>
          <p:cNvPr id="590856" name="Picture 8" descr="D08_03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088" y="166688"/>
            <a:ext cx="4951412" cy="6249987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94AB378D-4F83-48E4-B3A9-8F5C97AECE76}" type="slidenum">
              <a:rPr lang="en-US"/>
              <a:pPr/>
              <a:t>71</a:t>
            </a:fld>
            <a:endParaRPr lang="en-CA"/>
          </a:p>
        </p:txBody>
      </p:sp>
      <p:grpSp>
        <p:nvGrpSpPr>
          <p:cNvPr id="591874" name="Group 2"/>
          <p:cNvGrpSpPr>
            <a:grpSpLocks/>
          </p:cNvGrpSpPr>
          <p:nvPr/>
        </p:nvGrpSpPr>
        <p:grpSpPr bwMode="auto">
          <a:xfrm>
            <a:off x="5613400" y="685800"/>
            <a:ext cx="2870200" cy="635000"/>
            <a:chOff x="3536" y="432"/>
            <a:chExt cx="1808" cy="400"/>
          </a:xfrm>
        </p:grpSpPr>
        <p:sp>
          <p:nvSpPr>
            <p:cNvPr id="591875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36" y="452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591876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816" cy="400"/>
            </a:xfrm>
            <a:prstGeom prst="rightArrow">
              <a:avLst>
                <a:gd name="adj1" fmla="val 57843"/>
                <a:gd name="adj2" fmla="val 53427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</p:grpSp>
      <p:sp>
        <p:nvSpPr>
          <p:cNvPr id="5918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8.3</a:t>
            </a:r>
            <a:br>
              <a:rPr lang="en-US"/>
            </a:br>
            <a:r>
              <a:rPr lang="en-US"/>
              <a:t>(3/3)</a:t>
            </a:r>
          </a:p>
        </p:txBody>
      </p:sp>
      <p:pic>
        <p:nvPicPr>
          <p:cNvPr id="591879" name="Picture 7" descr="D08_03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0425" y="2133600"/>
            <a:ext cx="7369175" cy="338137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EEE3B0F-A9FE-4993-932E-25D6504688ED}" type="slidenum">
              <a:rPr lang="en-US"/>
              <a:pPr/>
              <a:t>72</a:t>
            </a:fld>
            <a:endParaRPr lang="en-CA"/>
          </a:p>
        </p:txBody>
      </p:sp>
      <p:sp>
        <p:nvSpPr>
          <p:cNvPr id="5928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28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2900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9538" y="1479550"/>
            <a:ext cx="6399212" cy="4938713"/>
          </a:xfrm>
          <a:prstGeom prst="rect">
            <a:avLst/>
          </a:prstGeom>
          <a:noFill/>
        </p:spPr>
      </p:pic>
      <p:sp>
        <p:nvSpPr>
          <p:cNvPr id="592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8.4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41D87E2C-4AAA-41C4-AFD2-DA26133EFD0A}" type="slidenum">
              <a:rPr lang="en-US"/>
              <a:pPr/>
              <a:t>73</a:t>
            </a:fld>
            <a:endParaRPr lang="en-CA"/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0" y="0"/>
            <a:ext cx="5189538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39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3924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03213"/>
            <a:ext cx="4897438" cy="6121400"/>
          </a:xfrm>
          <a:prstGeom prst="rect">
            <a:avLst/>
          </a:prstGeom>
          <a:noFill/>
        </p:spPr>
      </p:pic>
      <p:sp>
        <p:nvSpPr>
          <p:cNvPr id="593925" name="Rectangle 5"/>
          <p:cNvSpPr>
            <a:spLocks noGrp="1" noChangeArrowheads="1"/>
          </p:cNvSpPr>
          <p:nvPr>
            <p:ph type="title"/>
          </p:nvPr>
        </p:nvSpPr>
        <p:spPr>
          <a:xfrm>
            <a:off x="5389563" y="228600"/>
            <a:ext cx="3678237" cy="992188"/>
          </a:xfrm>
        </p:spPr>
        <p:txBody>
          <a:bodyPr/>
          <a:lstStyle/>
          <a:p>
            <a:r>
              <a:rPr lang="en-US"/>
              <a:t>Display 8.5 (1/2)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B2E4FAB-6D3A-4E13-AFB4-C2C3E4CB6809}" type="slidenum">
              <a:rPr lang="en-US"/>
              <a:pPr/>
              <a:t>74</a:t>
            </a:fld>
            <a:endParaRPr lang="en-CA"/>
          </a:p>
        </p:txBody>
      </p:sp>
      <p:sp>
        <p:nvSpPr>
          <p:cNvPr id="5949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49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4948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541463"/>
            <a:ext cx="5545138" cy="4754562"/>
          </a:xfrm>
          <a:prstGeom prst="rect">
            <a:avLst/>
          </a:prstGeom>
          <a:noFill/>
        </p:spPr>
      </p:pic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8.5</a:t>
            </a:r>
            <a:br>
              <a:rPr lang="en-US"/>
            </a:br>
            <a:r>
              <a:rPr lang="en-US"/>
              <a:t>(2/2)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B68911C-EF1A-4876-A1B4-62717409D88A}" type="slidenum">
              <a:rPr lang="en-US"/>
              <a:pPr/>
              <a:t>75</a:t>
            </a:fld>
            <a:endParaRPr lang="en-CA"/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0" y="0"/>
            <a:ext cx="5241925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970" name="Group 2"/>
          <p:cNvGrpSpPr>
            <a:grpSpLocks/>
          </p:cNvGrpSpPr>
          <p:nvPr/>
        </p:nvGrpSpPr>
        <p:grpSpPr bwMode="auto">
          <a:xfrm>
            <a:off x="6064250" y="647700"/>
            <a:ext cx="2819400" cy="635000"/>
            <a:chOff x="3424" y="432"/>
            <a:chExt cx="1776" cy="400"/>
          </a:xfrm>
        </p:grpSpPr>
        <p:sp>
          <p:nvSpPr>
            <p:cNvPr id="59597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59597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595973" name="Picture 5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113" y="176213"/>
            <a:ext cx="4949825" cy="6275387"/>
          </a:xfrm>
          <a:prstGeom prst="rect">
            <a:avLst/>
          </a:prstGeom>
          <a:noFill/>
        </p:spPr>
      </p:pic>
      <p:sp>
        <p:nvSpPr>
          <p:cNvPr id="595974" name="Rectangle 6"/>
          <p:cNvSpPr>
            <a:spLocks noGrp="1" noChangeArrowheads="1"/>
          </p:cNvSpPr>
          <p:nvPr>
            <p:ph type="title"/>
          </p:nvPr>
        </p:nvSpPr>
        <p:spPr>
          <a:xfrm>
            <a:off x="5635625" y="228600"/>
            <a:ext cx="2822575" cy="992188"/>
          </a:xfrm>
        </p:spPr>
        <p:txBody>
          <a:bodyPr/>
          <a:lstStyle/>
          <a:p>
            <a:r>
              <a:rPr lang="en-US"/>
              <a:t>Display 8.6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25C02874-95D5-443E-A925-CD6A92F5686C}" type="slidenum">
              <a:rPr lang="en-US"/>
              <a:pPr/>
              <a:t>76</a:t>
            </a:fld>
            <a:endParaRPr lang="en-CA"/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0" y="0"/>
            <a:ext cx="5421313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6994" name="Group 2"/>
          <p:cNvGrpSpPr>
            <a:grpSpLocks/>
          </p:cNvGrpSpPr>
          <p:nvPr/>
        </p:nvGrpSpPr>
        <p:grpSpPr bwMode="auto">
          <a:xfrm>
            <a:off x="5911850" y="685800"/>
            <a:ext cx="2819400" cy="635000"/>
            <a:chOff x="3424" y="432"/>
            <a:chExt cx="1776" cy="400"/>
          </a:xfrm>
        </p:grpSpPr>
        <p:sp>
          <p:nvSpPr>
            <p:cNvPr id="596995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  <p:sp>
          <p:nvSpPr>
            <p:cNvPr id="596996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</p:grpSp>
      <p:pic>
        <p:nvPicPr>
          <p:cNvPr id="596997" name="Picture 5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147638"/>
            <a:ext cx="5202238" cy="6405562"/>
          </a:xfrm>
          <a:prstGeom prst="rect">
            <a:avLst/>
          </a:prstGeom>
          <a:noFill/>
        </p:spPr>
      </p:pic>
      <p:sp>
        <p:nvSpPr>
          <p:cNvPr id="596998" name="Rectangle 6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01938" cy="992188"/>
          </a:xfrm>
        </p:spPr>
        <p:txBody>
          <a:bodyPr/>
          <a:lstStyle/>
          <a:p>
            <a:r>
              <a:rPr lang="en-US"/>
              <a:t>Display 8.7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C06C9A8-0F31-4A66-94EF-51F838FA57A3}" type="slidenum">
              <a:rPr lang="en-US"/>
              <a:pPr/>
              <a:t>77</a:t>
            </a:fld>
            <a:endParaRPr lang="en-CA"/>
          </a:p>
        </p:txBody>
      </p:sp>
      <p:sp>
        <p:nvSpPr>
          <p:cNvPr id="598023" name="Rectangle 7"/>
          <p:cNvSpPr>
            <a:spLocks noChangeArrowheads="1"/>
          </p:cNvSpPr>
          <p:nvPr/>
        </p:nvSpPr>
        <p:spPr bwMode="auto">
          <a:xfrm>
            <a:off x="0" y="0"/>
            <a:ext cx="4675188" cy="1506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18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598019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  <p:sp>
          <p:nvSpPr>
            <p:cNvPr id="598020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</p:grpSp>
      <p:pic>
        <p:nvPicPr>
          <p:cNvPr id="598021" name="Picture 5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625" y="169863"/>
            <a:ext cx="4332288" cy="6243637"/>
          </a:xfrm>
          <a:prstGeom prst="rect">
            <a:avLst/>
          </a:prstGeom>
          <a:noFill/>
        </p:spPr>
      </p:pic>
      <p:sp>
        <p:nvSpPr>
          <p:cNvPr id="598022" name="Rectangle 6"/>
          <p:cNvSpPr>
            <a:spLocks noGrp="1" noChangeArrowheads="1"/>
          </p:cNvSpPr>
          <p:nvPr>
            <p:ph type="title"/>
          </p:nvPr>
        </p:nvSpPr>
        <p:spPr>
          <a:xfrm>
            <a:off x="4789488" y="228600"/>
            <a:ext cx="3973512" cy="992188"/>
          </a:xfrm>
        </p:spPr>
        <p:txBody>
          <a:bodyPr/>
          <a:lstStyle/>
          <a:p>
            <a:r>
              <a:rPr lang="en-US"/>
              <a:t>Display 8.8  (1/4)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D6457AE-C5DE-464A-A8A1-5A649AB9944B}" type="slidenum">
              <a:rPr lang="en-US"/>
              <a:pPr/>
              <a:t>78</a:t>
            </a:fld>
            <a:endParaRPr lang="en-CA"/>
          </a:p>
        </p:txBody>
      </p:sp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0" y="0"/>
            <a:ext cx="4095750" cy="1531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904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9904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99044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075" y="125413"/>
            <a:ext cx="3463925" cy="6329362"/>
          </a:xfrm>
          <a:prstGeom prst="rect">
            <a:avLst/>
          </a:prstGeom>
          <a:noFill/>
        </p:spPr>
      </p:pic>
      <p:sp>
        <p:nvSpPr>
          <p:cNvPr id="5990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3810000" cy="992188"/>
          </a:xfrm>
        </p:spPr>
        <p:txBody>
          <a:bodyPr/>
          <a:lstStyle/>
          <a:p>
            <a:r>
              <a:rPr lang="en-US"/>
              <a:t>Display 8.8  (2/4)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4469B3F-2AB3-440B-9DA9-98435A65E1B2}" type="slidenum">
              <a:rPr lang="en-US"/>
              <a:pPr/>
              <a:t>79</a:t>
            </a:fld>
            <a:endParaRPr lang="en-CA"/>
          </a:p>
        </p:txBody>
      </p:sp>
      <p:grpSp>
        <p:nvGrpSpPr>
          <p:cNvPr id="600066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600067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  <p:sp>
          <p:nvSpPr>
            <p:cNvPr id="600068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</p:grpSp>
      <p:pic>
        <p:nvPicPr>
          <p:cNvPr id="600069" name="Picture 5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8413" y="1595438"/>
            <a:ext cx="4808537" cy="4929187"/>
          </a:xfrm>
          <a:prstGeom prst="rect">
            <a:avLst/>
          </a:prstGeom>
          <a:noFill/>
        </p:spPr>
      </p:pic>
      <p:sp>
        <p:nvSpPr>
          <p:cNvPr id="6000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8.8</a:t>
            </a:r>
            <a:br>
              <a:rPr lang="en-US"/>
            </a:br>
            <a:r>
              <a:rPr lang="en-US"/>
              <a:t>(3/4)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0270606D-0FBE-447A-9B7B-19BE6B5DF927}" type="slidenum">
              <a:rPr lang="en-US"/>
              <a:pPr/>
              <a:t>8</a:t>
            </a:fld>
            <a:endParaRPr lang="en-CA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With C-strings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statement is illegal: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a_string = "Hello";</a:t>
            </a:r>
          </a:p>
          <a:p>
            <a:pPr lvl="1"/>
            <a:r>
              <a:rPr lang="en-US"/>
              <a:t>This is an assignment statement, not an initialization</a:t>
            </a:r>
          </a:p>
          <a:p>
            <a:pPr lvl="1"/>
            <a:r>
              <a:rPr lang="en-US"/>
              <a:t>The assignment operator does not work with </a:t>
            </a:r>
            <a:br>
              <a:rPr lang="en-US"/>
            </a:br>
            <a:r>
              <a:rPr lang="en-US"/>
              <a:t>C-strings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5D621E1-575F-4F53-8B26-660B7D179FE3}" type="slidenum">
              <a:rPr lang="en-US"/>
              <a:pPr/>
              <a:t>80</a:t>
            </a:fld>
            <a:endParaRPr lang="en-CA"/>
          </a:p>
        </p:txBody>
      </p:sp>
      <p:grpSp>
        <p:nvGrpSpPr>
          <p:cNvPr id="601090" name="Group 2"/>
          <p:cNvGrpSpPr>
            <a:grpSpLocks/>
          </p:cNvGrpSpPr>
          <p:nvPr/>
        </p:nvGrpSpPr>
        <p:grpSpPr bwMode="auto">
          <a:xfrm>
            <a:off x="5435600" y="685800"/>
            <a:ext cx="2819400" cy="635000"/>
            <a:chOff x="3424" y="432"/>
            <a:chExt cx="1776" cy="400"/>
          </a:xfrm>
        </p:grpSpPr>
        <p:sp>
          <p:nvSpPr>
            <p:cNvPr id="601091" name="AutoShape 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528" y="432"/>
              <a:ext cx="672" cy="400"/>
            </a:xfrm>
            <a:prstGeom prst="rightArrow">
              <a:avLst>
                <a:gd name="adj1" fmla="val 57843"/>
                <a:gd name="adj2" fmla="val 43999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Next</a:t>
              </a:r>
            </a:p>
          </p:txBody>
        </p:sp>
        <p:sp>
          <p:nvSpPr>
            <p:cNvPr id="601092" name="AutoShape 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424" y="444"/>
              <a:ext cx="800" cy="368"/>
            </a:xfrm>
            <a:prstGeom prst="leftArrow">
              <a:avLst>
                <a:gd name="adj1" fmla="val 63046"/>
                <a:gd name="adj2" fmla="val 43478"/>
              </a:avLst>
            </a:prstGeom>
            <a:solidFill>
              <a:srgbClr val="F8BE1A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sz="2800">
                  <a:solidFill>
                    <a:schemeClr val="tx2"/>
                  </a:solidFill>
                </a:rPr>
                <a:t>Back</a:t>
              </a:r>
            </a:p>
          </p:txBody>
        </p:sp>
      </p:grpSp>
      <p:pic>
        <p:nvPicPr>
          <p:cNvPr id="601093" name="Picture 5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524000"/>
            <a:ext cx="4826000" cy="5005388"/>
          </a:xfrm>
          <a:prstGeom prst="rect">
            <a:avLst/>
          </a:prstGeom>
          <a:noFill/>
        </p:spPr>
      </p:pic>
      <p:sp>
        <p:nvSpPr>
          <p:cNvPr id="601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8.8</a:t>
            </a:r>
            <a:br>
              <a:rPr lang="en-US"/>
            </a:br>
            <a:r>
              <a:rPr lang="en-US"/>
              <a:t>(4/4)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A725EA0-E156-45B7-9684-4C1745EC22D9}" type="slidenum">
              <a:rPr lang="en-US"/>
              <a:pPr/>
              <a:t>81</a:t>
            </a:fld>
            <a:endParaRPr lang="en-CA"/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0" y="0"/>
            <a:ext cx="4108450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021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602116" name="Picture 4" descr="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513" y="134938"/>
            <a:ext cx="3595687" cy="6286500"/>
          </a:xfrm>
          <a:prstGeom prst="rect">
            <a:avLst/>
          </a:prstGeom>
          <a:noFill/>
        </p:spPr>
      </p:pic>
      <p:sp>
        <p:nvSpPr>
          <p:cNvPr id="60211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0" y="228600"/>
            <a:ext cx="2667000" cy="992188"/>
          </a:xfrm>
        </p:spPr>
        <p:txBody>
          <a:bodyPr/>
          <a:lstStyle/>
          <a:p>
            <a:r>
              <a:rPr lang="en-US"/>
              <a:t>Display 8.9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EA626392-248B-4015-B389-EC3428D1E6F2}" type="slidenum">
              <a:rPr lang="en-US"/>
              <a:pPr/>
              <a:t>9</a:t>
            </a:fld>
            <a:endParaRPr lang="en-CA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of C-strings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common method to assign a value to a </a:t>
            </a:r>
            <a:br>
              <a:rPr lang="en-US"/>
            </a:br>
            <a:r>
              <a:rPr lang="en-US"/>
              <a:t>C-string variable is to use strcpy, defined in </a:t>
            </a:r>
            <a:br>
              <a:rPr lang="en-US"/>
            </a:br>
            <a:r>
              <a:rPr lang="en-US"/>
              <a:t>the cstring library</a:t>
            </a:r>
          </a:p>
          <a:p>
            <a:pPr lvl="1"/>
            <a:r>
              <a:rPr lang="en-US"/>
              <a:t>Example:          #include &lt;cstring&gt;</a:t>
            </a:r>
            <a:br>
              <a:rPr lang="en-US"/>
            </a:br>
            <a:r>
              <a:rPr lang="en-US"/>
              <a:t>              	              …</a:t>
            </a:r>
            <a:br>
              <a:rPr lang="en-US"/>
            </a:br>
            <a:r>
              <a:rPr lang="en-US"/>
              <a:t>			   char a_string[ 11];</a:t>
            </a:r>
            <a:br>
              <a:rPr lang="en-US"/>
            </a:br>
            <a:r>
              <a:rPr lang="en-US"/>
              <a:t>                          strcpy (a_string, "Hello");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Places "Hello" followed by the null character in </a:t>
            </a:r>
            <a:br>
              <a:rPr lang="en-US"/>
            </a:br>
            <a:r>
              <a:rPr lang="en-US"/>
              <a:t>a_string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1354</TotalTime>
  <Words>1289</Words>
  <Application>Microsoft Office PowerPoint</Application>
  <PresentationFormat>Letter Paper (8.5x11 in)</PresentationFormat>
  <Paragraphs>451</Paragraphs>
  <Slides>81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Blends</vt:lpstr>
      <vt:lpstr>Session 10 Strings and vectors </vt:lpstr>
      <vt:lpstr>An Array Type for Strings</vt:lpstr>
      <vt:lpstr>C-string Details</vt:lpstr>
      <vt:lpstr>C-string Declaration</vt:lpstr>
      <vt:lpstr>Initializing a C-string</vt:lpstr>
      <vt:lpstr>C-string error</vt:lpstr>
      <vt:lpstr>Don't Change '\0'</vt:lpstr>
      <vt:lpstr>Assignment With C-strings</vt:lpstr>
      <vt:lpstr>Assignment of C-strings</vt:lpstr>
      <vt:lpstr>A Problem With strcpy</vt:lpstr>
      <vt:lpstr>A Solution for strcpy</vt:lpstr>
      <vt:lpstr>== Alternative for C-strings</vt:lpstr>
      <vt:lpstr>strcmp's logic </vt:lpstr>
      <vt:lpstr>More C-string Functions</vt:lpstr>
      <vt:lpstr>The strncat Function</vt:lpstr>
      <vt:lpstr>C-strings as  Arguments and Parameters</vt:lpstr>
      <vt:lpstr>C-string Output</vt:lpstr>
      <vt:lpstr>Display 8.1 (1/2)</vt:lpstr>
      <vt:lpstr>Display 8.1 (2/2)</vt:lpstr>
      <vt:lpstr>C-string Input</vt:lpstr>
      <vt:lpstr>Reading an Entire Line</vt:lpstr>
      <vt:lpstr>Using getline</vt:lpstr>
      <vt:lpstr>getline syntax</vt:lpstr>
      <vt:lpstr>C-String to Numbers</vt:lpstr>
      <vt:lpstr>C-strings to Integers</vt:lpstr>
      <vt:lpstr>C-string to long</vt:lpstr>
      <vt:lpstr>C-string to double</vt:lpstr>
      <vt:lpstr>Library cstdlib</vt:lpstr>
      <vt:lpstr>Numeric Input</vt:lpstr>
      <vt:lpstr>Confirming Input</vt:lpstr>
      <vt:lpstr>8.2</vt:lpstr>
      <vt:lpstr>The Standard string Class</vt:lpstr>
      <vt:lpstr>Assignment of  Strings</vt:lpstr>
      <vt:lpstr>Using + With strings</vt:lpstr>
      <vt:lpstr>string Constructors</vt:lpstr>
      <vt:lpstr>Mixing strings and C-strings</vt:lpstr>
      <vt:lpstr>I/O With Class string</vt:lpstr>
      <vt:lpstr>getline and Type string</vt:lpstr>
      <vt:lpstr>getline Example</vt:lpstr>
      <vt:lpstr>Character Input With strings</vt:lpstr>
      <vt:lpstr>Another Version of getline</vt:lpstr>
      <vt:lpstr>getline Returns a Reference</vt:lpstr>
      <vt:lpstr>Member Function length</vt:lpstr>
      <vt:lpstr>Member Function at</vt:lpstr>
      <vt:lpstr>Comparison of strings</vt:lpstr>
      <vt:lpstr>string Objects to C-strings</vt:lpstr>
      <vt:lpstr>Converting strings to C-strings</vt:lpstr>
      <vt:lpstr>Display 8.7 </vt:lpstr>
      <vt:lpstr>Section 8.2 Conclusion</vt:lpstr>
      <vt:lpstr>Where to find programming problems?</vt:lpstr>
      <vt:lpstr>8.3</vt:lpstr>
      <vt:lpstr>Vectors</vt:lpstr>
      <vt:lpstr>Accessing vector Elements</vt:lpstr>
      <vt:lpstr>Initializing vector Elements</vt:lpstr>
      <vt:lpstr>The size Of A vector</vt:lpstr>
      <vt:lpstr>The Type unsigned int</vt:lpstr>
      <vt:lpstr>Alternate vector Initialization</vt:lpstr>
      <vt:lpstr>Vector Initialization  With Classes</vt:lpstr>
      <vt:lpstr>The vector Library</vt:lpstr>
      <vt:lpstr>vector Issues</vt:lpstr>
      <vt:lpstr>vector Efficiency</vt:lpstr>
      <vt:lpstr>Controlling vector Capacity</vt:lpstr>
      <vt:lpstr>Section 8.3 Conclusion</vt:lpstr>
      <vt:lpstr>Chapter 8 -- End</vt:lpstr>
      <vt:lpstr>Display 8.1 (1/2)</vt:lpstr>
      <vt:lpstr>Display 8.1 (2/2)</vt:lpstr>
      <vt:lpstr>Display 8.2 (1/2)</vt:lpstr>
      <vt:lpstr>Display 8.2 (2/2) </vt:lpstr>
      <vt:lpstr>Display 8.3 (1/3)</vt:lpstr>
      <vt:lpstr>Display 8.3  (2/3) </vt:lpstr>
      <vt:lpstr>Display 8.3 (3/3)</vt:lpstr>
      <vt:lpstr>Display 8.4</vt:lpstr>
      <vt:lpstr>Display 8.5 (1/2) </vt:lpstr>
      <vt:lpstr>Display 8.5 (2/2)</vt:lpstr>
      <vt:lpstr>Display 8.6 </vt:lpstr>
      <vt:lpstr>Display 8.7 </vt:lpstr>
      <vt:lpstr>Display 8.8  (1/4) </vt:lpstr>
      <vt:lpstr>Display 8.8  (2/4) </vt:lpstr>
      <vt:lpstr>Display 8.8 (3/4)</vt:lpstr>
      <vt:lpstr>Display 8.8 (4/4)</vt:lpstr>
      <vt:lpstr>Display 8.9 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96</cp:revision>
  <cp:lastPrinted>2001-11-04T00:51:13Z</cp:lastPrinted>
  <dcterms:created xsi:type="dcterms:W3CDTF">2005-02-25T19:46:41Z</dcterms:created>
  <dcterms:modified xsi:type="dcterms:W3CDTF">2014-10-01T06:14:23Z</dcterms:modified>
</cp:coreProperties>
</file>