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390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3" r:id="rId44"/>
    <p:sldId id="434" r:id="rId45"/>
    <p:sldId id="435" r:id="rId46"/>
    <p:sldId id="436" r:id="rId47"/>
    <p:sldId id="437" r:id="rId48"/>
    <p:sldId id="438" r:id="rId49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8548" autoAdjust="0"/>
  </p:normalViewPr>
  <p:slideViewPr>
    <p:cSldViewPr snapToObjects="1">
      <p:cViewPr>
        <p:scale>
          <a:sx n="74" d="100"/>
          <a:sy n="74" d="100"/>
        </p:scale>
        <p:origin x="-1254" y="-90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2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B5026126-D90B-4D50-A8E7-E6D8671CEA83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99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36E83DA5-57B4-43BF-86B5-1B869378155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786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/>
              <a:t>Copyright © 2007 Pearson Education, Inc. Publishing as Pearson Addison-Wesley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142" name="Picture 46" descr="savitch_thum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4225" y="4638675"/>
            <a:ext cx="1733550" cy="21431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CDC7E7C7-07B8-4E5F-AD1F-662DF6129B4B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F197B631-7D85-43D7-89CB-90DA87D1F716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FC3B9923-4AEF-45E6-B523-32FDBF37851F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74568023-EF4C-48B5-BD5A-FD55D22FAA6E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366D233A-22A3-4F13-A05D-0944891A8582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971BC9CC-C9FD-4C50-A9CF-2332748EF920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309CA1EC-5997-4412-9946-5A45C53195FF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5962FBE7-E60A-46FD-B804-B58E399FD830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2AE7B539-8102-4D0C-B1E5-6A530CD67515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DE044D80-F38A-491B-9FAB-B0D32674CAD0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8- </a:t>
            </a:r>
            <a:fld id="{38D44FB8-6C5B-4E72-8AB4-EF40AB7B9D6B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sz="900"/>
              <a:t>Copyright © 2007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Session </a:t>
            </a:r>
            <a:r>
              <a:rPr lang="en-US" dirty="0" smtClean="0"/>
              <a:t>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Pointers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 200 – Introduction to Programming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E57C816B-34ED-4DFB-92D6-48B2A7137620}" type="slidenum">
              <a:rPr lang="en-US"/>
              <a:pPr/>
              <a:t>10</a:t>
            </a:fld>
            <a:endParaRPr lang="en-CA"/>
          </a:p>
        </p:txBody>
      </p:sp>
      <p:sp>
        <p:nvSpPr>
          <p:cNvPr id="52429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329363" y="5589588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9.1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Caution! Pointer Assignments</a:t>
            </a:r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care is required making assignments to </a:t>
            </a:r>
            <a:br>
              <a:rPr lang="en-US"/>
            </a:br>
            <a:r>
              <a:rPr lang="en-US"/>
              <a:t>pointer variables</a:t>
            </a:r>
          </a:p>
          <a:p>
            <a:pPr lvl="1"/>
            <a:r>
              <a:rPr lang="en-US"/>
              <a:t>p1= p3; // changes the location that p1 "points" to</a:t>
            </a:r>
            <a:br>
              <a:rPr lang="en-US"/>
            </a:br>
            <a:endParaRPr lang="en-US"/>
          </a:p>
          <a:p>
            <a:pPr lvl="1"/>
            <a:r>
              <a:rPr lang="en-US"/>
              <a:t>*p1 = *p3; // changes the value at the location that</a:t>
            </a:r>
            <a:br>
              <a:rPr lang="en-US"/>
            </a:br>
            <a:r>
              <a:rPr lang="en-US"/>
              <a:t>                  // p1 "points" to</a:t>
            </a:r>
          </a:p>
        </p:txBody>
      </p:sp>
    </p:spTree>
    <p:extLst>
      <p:ext uri="{BB962C8B-B14F-4D97-AF65-F5344CB8AC3E}">
        <p14:creationId xmlns:p14="http://schemas.microsoft.com/office/powerpoint/2010/main" val="2919847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4554B9FA-F232-4710-B918-5AB0E45B3AC2}" type="slidenum">
              <a:rPr lang="en-US"/>
              <a:pPr/>
              <a:t>11</a:t>
            </a:fld>
            <a:endParaRPr lang="en-CA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2660" name="Picture 4" descr="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" y="1647825"/>
            <a:ext cx="8156575" cy="4852988"/>
          </a:xfrm>
          <a:prstGeom prst="rect">
            <a:avLst/>
          </a:prstGeom>
          <a:noFill/>
        </p:spPr>
      </p:pic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9.1 </a:t>
            </a:r>
          </a:p>
        </p:txBody>
      </p:sp>
    </p:spTree>
    <p:extLst>
      <p:ext uri="{BB962C8B-B14F-4D97-AF65-F5344CB8AC3E}">
        <p14:creationId xmlns:p14="http://schemas.microsoft.com/office/powerpoint/2010/main" val="3148949031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42C0AE9D-9C12-4141-B2E8-DEB79B112F5F}" type="slidenum">
              <a:rPr lang="en-US"/>
              <a:pPr/>
              <a:t>12</a:t>
            </a:fld>
            <a:endParaRPr lang="en-CA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new Operator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pointers, variables can be manipulated </a:t>
            </a:r>
            <a:br>
              <a:rPr lang="en-US"/>
            </a:br>
            <a:r>
              <a:rPr lang="en-US"/>
              <a:t>even if there is no identifier for them</a:t>
            </a:r>
          </a:p>
          <a:p>
            <a:pPr lvl="1"/>
            <a:r>
              <a:rPr lang="en-US"/>
              <a:t>To create a pointer to a new "nameless" variable of type int:</a:t>
            </a:r>
            <a:br>
              <a:rPr lang="en-US"/>
            </a:br>
            <a:r>
              <a:rPr lang="en-US"/>
              <a:t>                 	 p1 = new int;</a:t>
            </a:r>
          </a:p>
          <a:p>
            <a:pPr lvl="1"/>
            <a:r>
              <a:rPr lang="en-US"/>
              <a:t>The new variable is referred to as *p1 </a:t>
            </a:r>
          </a:p>
          <a:p>
            <a:pPr lvl="1"/>
            <a:r>
              <a:rPr lang="en-US"/>
              <a:t>*p1 can be used anyplace an integer variable can</a:t>
            </a:r>
            <a:br>
              <a:rPr lang="en-US"/>
            </a:br>
            <a:r>
              <a:rPr lang="en-US"/>
              <a:t>                       cin &gt;&gt; *p1;</a:t>
            </a:r>
            <a:br>
              <a:rPr lang="en-US"/>
            </a:br>
            <a:r>
              <a:rPr lang="en-US"/>
              <a:t>                       *p1 = *p1 + 7;</a:t>
            </a:r>
          </a:p>
        </p:txBody>
      </p:sp>
    </p:spTree>
    <p:extLst>
      <p:ext uri="{BB962C8B-B14F-4D97-AF65-F5344CB8AC3E}">
        <p14:creationId xmlns:p14="http://schemas.microsoft.com/office/powerpoint/2010/main" val="5602360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5DE9EC28-10BB-49C3-8254-1A1998669025}" type="slidenum">
              <a:rPr lang="en-US"/>
              <a:pPr/>
              <a:t>13</a:t>
            </a:fld>
            <a:endParaRPr lang="en-CA"/>
          </a:p>
        </p:txBody>
      </p:sp>
      <p:sp>
        <p:nvSpPr>
          <p:cNvPr id="526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Variables created using the new operator are</a:t>
            </a:r>
            <a:br>
              <a:rPr lang="en-US"/>
            </a:br>
            <a:r>
              <a:rPr lang="en-US"/>
              <a:t>called dynamic variables</a:t>
            </a:r>
          </a:p>
          <a:p>
            <a:pPr lvl="1"/>
            <a:r>
              <a:rPr lang="en-US"/>
              <a:t>Dynamic variables are created and destroyed while the program is running</a:t>
            </a:r>
          </a:p>
          <a:p>
            <a:pPr lvl="1"/>
            <a:r>
              <a:rPr lang="en-US"/>
              <a:t>Additional examples of pointers and dynamic </a:t>
            </a:r>
            <a:br>
              <a:rPr lang="en-US"/>
            </a:br>
            <a:r>
              <a:rPr lang="en-US"/>
              <a:t>variables are shown in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An illustration of the code in Display 9.2 is </a:t>
            </a:r>
            <a:br>
              <a:rPr lang="en-US"/>
            </a:br>
            <a:r>
              <a:rPr lang="en-US"/>
              <a:t>seen in </a:t>
            </a:r>
          </a:p>
        </p:txBody>
      </p:sp>
      <p:sp>
        <p:nvSpPr>
          <p:cNvPr id="52633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10200" y="4195763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9.2</a:t>
            </a:r>
          </a:p>
        </p:txBody>
      </p:sp>
      <p:sp>
        <p:nvSpPr>
          <p:cNvPr id="526339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43200" y="5414963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9.3</a:t>
            </a:r>
          </a:p>
        </p:txBody>
      </p:sp>
      <p:sp>
        <p:nvSpPr>
          <p:cNvPr id="526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Variables</a:t>
            </a:r>
          </a:p>
        </p:txBody>
      </p:sp>
    </p:spTree>
    <p:extLst>
      <p:ext uri="{BB962C8B-B14F-4D97-AF65-F5344CB8AC3E}">
        <p14:creationId xmlns:p14="http://schemas.microsoft.com/office/powerpoint/2010/main" val="642124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 animBg="1"/>
      <p:bldP spid="5263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E2661748-3115-4FEA-9BB7-C885E1EE5F47}" type="slidenum">
              <a:rPr lang="en-US"/>
              <a:pPr/>
              <a:t>14</a:t>
            </a:fld>
            <a:endParaRPr lang="en-CA"/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0" y="0"/>
            <a:ext cx="4494213" cy="1519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3684" name="Picture 4" descr="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9550"/>
            <a:ext cx="4060825" cy="6254750"/>
          </a:xfrm>
          <a:prstGeom prst="rect">
            <a:avLst/>
          </a:prstGeom>
          <a:noFill/>
        </p:spPr>
      </p:pic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>
          <a:xfrm>
            <a:off x="4876800" y="228600"/>
            <a:ext cx="2667000" cy="992188"/>
          </a:xfrm>
        </p:spPr>
        <p:txBody>
          <a:bodyPr/>
          <a:lstStyle/>
          <a:p>
            <a:r>
              <a:rPr lang="en-US"/>
              <a:t>Display 9.2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40853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64B3D037-1CA4-4789-86AD-7A2A6870FB12}" type="slidenum">
              <a:rPr lang="en-US"/>
              <a:pPr/>
              <a:t>15</a:t>
            </a:fld>
            <a:endParaRPr lang="en-CA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97535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5015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9.3</a:t>
            </a:r>
          </a:p>
        </p:txBody>
      </p:sp>
      <p:pic>
        <p:nvPicPr>
          <p:cNvPr id="584710" name="Picture 6" descr="D09_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1524000"/>
            <a:ext cx="4519613" cy="495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1425126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FEA33720-CD8A-4C00-B5D9-30D367A9FA04}" type="slidenum">
              <a:rPr lang="en-US"/>
              <a:pPr/>
              <a:t>16</a:t>
            </a:fld>
            <a:endParaRPr lang="en-CA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and Class Types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Using operator new with class types calls</a:t>
            </a:r>
            <a:br>
              <a:rPr lang="en-US" sz="2600"/>
            </a:br>
            <a:r>
              <a:rPr lang="en-US" sz="2600"/>
              <a:t>a constructor as well as allocating memory</a:t>
            </a:r>
          </a:p>
          <a:p>
            <a:pPr lvl="1"/>
            <a:r>
              <a:rPr lang="en-US" sz="2600"/>
              <a:t>If MyType is a class type, then </a:t>
            </a:r>
            <a:br>
              <a:rPr lang="en-US" sz="2600"/>
            </a:br>
            <a:r>
              <a:rPr lang="en-US" sz="2600"/>
              <a:t/>
            </a:r>
            <a:br>
              <a:rPr lang="en-US" sz="2600"/>
            </a:br>
            <a:r>
              <a:rPr lang="en-US" sz="2600"/>
              <a:t>          MyType *myPtr; // creates a pointer to a </a:t>
            </a:r>
            <a:br>
              <a:rPr lang="en-US" sz="2600"/>
            </a:br>
            <a:r>
              <a:rPr lang="en-US" sz="2600"/>
              <a:t>                                       // variable of type MyType</a:t>
            </a:r>
            <a:br>
              <a:rPr lang="en-US" sz="2600"/>
            </a:br>
            <a:r>
              <a:rPr lang="en-US" sz="2600"/>
              <a:t>           myPtr = new MyType; </a:t>
            </a:r>
            <a:br>
              <a:rPr lang="en-US" sz="2600"/>
            </a:br>
            <a:r>
              <a:rPr lang="en-US" sz="2600"/>
              <a:t>                          // calls the default constructor</a:t>
            </a:r>
            <a:br>
              <a:rPr lang="en-US" sz="2600"/>
            </a:br>
            <a:r>
              <a:rPr lang="en-US" sz="2600"/>
              <a:t>                          </a:t>
            </a:r>
            <a:br>
              <a:rPr lang="en-US" sz="2600"/>
            </a:br>
            <a:r>
              <a:rPr lang="en-US" sz="2600"/>
              <a:t>            myPtr  = new MyType (32.0, 17);</a:t>
            </a:r>
            <a:br>
              <a:rPr lang="en-US" sz="2600"/>
            </a:br>
            <a:r>
              <a:rPr lang="en-US" sz="2600"/>
              <a:t>                           // calls  Mytype(double, int);</a:t>
            </a:r>
          </a:p>
        </p:txBody>
      </p:sp>
    </p:spTree>
    <p:extLst>
      <p:ext uri="{BB962C8B-B14F-4D97-AF65-F5344CB8AC3E}">
        <p14:creationId xmlns:p14="http://schemas.microsoft.com/office/powerpoint/2010/main" val="15948489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B477AAC1-0BDF-43BA-8115-A41B72472E82}" type="slidenum">
              <a:rPr lang="en-US"/>
              <a:pPr/>
              <a:t>17</a:t>
            </a:fld>
            <a:endParaRPr lang="en-CA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Memory Management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area of memory called the freestore is</a:t>
            </a:r>
            <a:br>
              <a:rPr lang="en-US"/>
            </a:br>
            <a:r>
              <a:rPr lang="en-US"/>
              <a:t>reserved for dynamic variables</a:t>
            </a:r>
          </a:p>
          <a:p>
            <a:pPr lvl="1"/>
            <a:r>
              <a:rPr lang="en-US"/>
              <a:t>New dynamic variables use memory in the freestore</a:t>
            </a:r>
          </a:p>
          <a:p>
            <a:pPr lvl="1"/>
            <a:r>
              <a:rPr lang="en-US"/>
              <a:t>If all of the freestore is used, calls to new will fail</a:t>
            </a:r>
          </a:p>
          <a:p>
            <a:r>
              <a:rPr lang="en-US"/>
              <a:t>Unneeded memory can be recycled</a:t>
            </a:r>
          </a:p>
          <a:p>
            <a:pPr lvl="1"/>
            <a:r>
              <a:rPr lang="en-US"/>
              <a:t>When variables are no longer needed, they can be deleted and the memory they used is returned to the freestore</a:t>
            </a:r>
          </a:p>
        </p:txBody>
      </p:sp>
    </p:spTree>
    <p:extLst>
      <p:ext uri="{BB962C8B-B14F-4D97-AF65-F5344CB8AC3E}">
        <p14:creationId xmlns:p14="http://schemas.microsoft.com/office/powerpoint/2010/main" val="34331000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DDAC3819-EA18-4CF6-8ECD-B43488777405}" type="slidenum">
              <a:rPr lang="en-US"/>
              <a:pPr/>
              <a:t>18</a:t>
            </a:fld>
            <a:endParaRPr lang="en-CA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delete Operator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dynamic variables are no longer needed, </a:t>
            </a:r>
            <a:br>
              <a:rPr lang="en-US"/>
            </a:br>
            <a:r>
              <a:rPr lang="en-US"/>
              <a:t>delete them to return memory to the freestore</a:t>
            </a:r>
          </a:p>
          <a:p>
            <a:pPr lvl="1"/>
            <a:r>
              <a:rPr lang="en-US"/>
              <a:t>Example:          </a:t>
            </a:r>
            <a:br>
              <a:rPr lang="en-US"/>
            </a:br>
            <a:r>
              <a:rPr lang="en-US"/>
              <a:t>				delete p;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The value of p is now undefined and the memory used by the variable that p pointed to is back in the freestore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302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546E9CF9-3345-4FC8-9314-21C2CCBC62C1}" type="slidenum">
              <a:rPr lang="en-US"/>
              <a:pPr/>
              <a:t>19</a:t>
            </a:fld>
            <a:endParaRPr lang="en-CA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Pointers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delete on a pointer variable destroys the </a:t>
            </a:r>
            <a:br>
              <a:rPr lang="en-US"/>
            </a:br>
            <a:r>
              <a:rPr lang="en-US"/>
              <a:t>dynamic variable pointed to</a:t>
            </a:r>
          </a:p>
          <a:p>
            <a:r>
              <a:rPr lang="en-US"/>
              <a:t>If another pointer variable was pointing to the </a:t>
            </a:r>
            <a:br>
              <a:rPr lang="en-US"/>
            </a:br>
            <a:r>
              <a:rPr lang="en-US"/>
              <a:t>dynamic variable, that variable is also undefined</a:t>
            </a:r>
          </a:p>
          <a:p>
            <a:r>
              <a:rPr lang="en-US"/>
              <a:t>Undefined pointer variables are called</a:t>
            </a:r>
            <a:br>
              <a:rPr lang="en-US"/>
            </a:br>
            <a:r>
              <a:rPr lang="en-US"/>
              <a:t>dangling pointers </a:t>
            </a:r>
          </a:p>
          <a:p>
            <a:pPr lvl="1"/>
            <a:r>
              <a:rPr lang="en-US"/>
              <a:t>Dereferencing a dangling pointer (*p) is usually</a:t>
            </a:r>
            <a:br>
              <a:rPr lang="en-US"/>
            </a:br>
            <a:r>
              <a:rPr lang="en-US"/>
              <a:t>disasterous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365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BB90462B-DF38-4442-81F1-BEE67EDE3EEF}" type="slidenum">
              <a:rPr lang="en-US"/>
              <a:pPr/>
              <a:t>2</a:t>
            </a:fld>
            <a:endParaRPr lang="en-CA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pointer is the memory address of a variable </a:t>
            </a:r>
          </a:p>
          <a:p>
            <a:r>
              <a:rPr lang="en-US"/>
              <a:t>Memory addresses can be used as names for </a:t>
            </a:r>
            <a:br>
              <a:rPr lang="en-US"/>
            </a:br>
            <a:r>
              <a:rPr lang="en-US"/>
              <a:t>variables  </a:t>
            </a:r>
          </a:p>
          <a:p>
            <a:pPr lvl="1"/>
            <a:r>
              <a:rPr lang="en-US"/>
              <a:t>If a variable is stored in three memory locations, the address of the first can be used as a name for the variable. </a:t>
            </a:r>
          </a:p>
          <a:p>
            <a:pPr lvl="1"/>
            <a:r>
              <a:rPr lang="en-US"/>
              <a:t>When a variable is used as a call-by-reference </a:t>
            </a:r>
            <a:br>
              <a:rPr lang="en-US"/>
            </a:br>
            <a:r>
              <a:rPr lang="en-US"/>
              <a:t>argument, its address is passed </a:t>
            </a:r>
          </a:p>
        </p:txBody>
      </p:sp>
    </p:spTree>
    <p:extLst>
      <p:ext uri="{BB962C8B-B14F-4D97-AF65-F5344CB8AC3E}">
        <p14:creationId xmlns:p14="http://schemas.microsoft.com/office/powerpoint/2010/main" val="39869772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9AEEEB44-74CC-45ED-9CB1-F30C184D5E4B}" type="slidenum">
              <a:rPr lang="en-US"/>
              <a:pPr/>
              <a:t>20</a:t>
            </a:fld>
            <a:endParaRPr lang="en-CA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Variables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Variables declared in a function are created by </a:t>
            </a:r>
            <a:br>
              <a:rPr lang="en-US"/>
            </a:br>
            <a:r>
              <a:rPr lang="en-US"/>
              <a:t>C++ and destroyed when the function ends</a:t>
            </a:r>
          </a:p>
          <a:p>
            <a:pPr lvl="1"/>
            <a:r>
              <a:rPr lang="en-US"/>
              <a:t>These are called automatic variables because their creation and destruction is controlled automatically</a:t>
            </a:r>
          </a:p>
          <a:p>
            <a:r>
              <a:rPr lang="en-US"/>
              <a:t>The programmer manually controls creation and </a:t>
            </a:r>
            <a:br>
              <a:rPr lang="en-US"/>
            </a:br>
            <a:r>
              <a:rPr lang="en-US"/>
              <a:t>destruction of pointer variables with operators</a:t>
            </a:r>
            <a:br>
              <a:rPr lang="en-US"/>
            </a:br>
            <a:r>
              <a:rPr lang="en-US"/>
              <a:t>new and delete </a:t>
            </a:r>
          </a:p>
        </p:txBody>
      </p:sp>
    </p:spTree>
    <p:extLst>
      <p:ext uri="{BB962C8B-B14F-4D97-AF65-F5344CB8AC3E}">
        <p14:creationId xmlns:p14="http://schemas.microsoft.com/office/powerpoint/2010/main" val="39943872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851C508B-811B-44E4-BC4D-23D2E29AC7BF}" type="slidenum">
              <a:rPr lang="en-US"/>
              <a:pPr/>
              <a:t>21</a:t>
            </a:fld>
            <a:endParaRPr lang="en-CA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Variables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Variables declared outside any function definition </a:t>
            </a:r>
            <a:br>
              <a:rPr lang="en-US"/>
            </a:br>
            <a:r>
              <a:rPr lang="en-US"/>
              <a:t>are global variables</a:t>
            </a:r>
          </a:p>
          <a:p>
            <a:pPr lvl="1"/>
            <a:r>
              <a:rPr lang="en-US"/>
              <a:t>Global variables are available to all parts of a program</a:t>
            </a:r>
          </a:p>
          <a:p>
            <a:pPr lvl="1"/>
            <a:r>
              <a:rPr lang="en-US"/>
              <a:t>Global variables are not generally used</a:t>
            </a:r>
          </a:p>
        </p:txBody>
      </p:sp>
    </p:spTree>
    <p:extLst>
      <p:ext uri="{BB962C8B-B14F-4D97-AF65-F5344CB8AC3E}">
        <p14:creationId xmlns:p14="http://schemas.microsoft.com/office/powerpoint/2010/main" val="1989540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75E048C7-D95E-43F3-81BD-2F9647D412F2}" type="slidenum">
              <a:rPr lang="en-US"/>
              <a:pPr/>
              <a:t>22</a:t>
            </a:fld>
            <a:endParaRPr lang="en-CA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Definitions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name can be assigned to a type definition, </a:t>
            </a:r>
            <a:br>
              <a:rPr lang="en-US"/>
            </a:br>
            <a:r>
              <a:rPr lang="en-US"/>
              <a:t>then used to declare variables</a:t>
            </a:r>
          </a:p>
          <a:p>
            <a:r>
              <a:rPr lang="en-US"/>
              <a:t>The keyword typedef is used to define new </a:t>
            </a:r>
            <a:br>
              <a:rPr lang="en-US"/>
            </a:br>
            <a:r>
              <a:rPr lang="en-US"/>
              <a:t>type names</a:t>
            </a:r>
          </a:p>
          <a:p>
            <a:pPr lvl="1"/>
            <a:r>
              <a:rPr lang="en-US"/>
              <a:t>Syntax:  </a:t>
            </a:r>
            <a:br>
              <a:rPr lang="en-US"/>
            </a:br>
            <a:r>
              <a:rPr lang="en-US"/>
              <a:t>    typedef Known_Type_Definition  New_Type_Name;</a:t>
            </a:r>
            <a:br>
              <a:rPr lang="en-US"/>
            </a:br>
            <a:endParaRPr lang="en-US"/>
          </a:p>
          <a:p>
            <a:pPr lvl="2"/>
            <a:r>
              <a:rPr lang="en-US"/>
              <a:t>Known_Type_Definition can be any type</a:t>
            </a:r>
          </a:p>
        </p:txBody>
      </p:sp>
    </p:spTree>
    <p:extLst>
      <p:ext uri="{BB962C8B-B14F-4D97-AF65-F5344CB8AC3E}">
        <p14:creationId xmlns:p14="http://schemas.microsoft.com/office/powerpoint/2010/main" val="36013714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0D595D34-D24F-4BE0-926E-4A25C9CBE338}" type="slidenum">
              <a:rPr lang="en-US"/>
              <a:pPr/>
              <a:t>23</a:t>
            </a:fld>
            <a:endParaRPr lang="en-CA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Pointer Types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avoid mistakes using pointers, define a </a:t>
            </a:r>
            <a:br>
              <a:rPr lang="en-US"/>
            </a:br>
            <a:r>
              <a:rPr lang="en-US"/>
              <a:t>pointer type name</a:t>
            </a:r>
          </a:p>
          <a:p>
            <a:pPr lvl="1"/>
            <a:r>
              <a:rPr lang="en-US"/>
              <a:t>Example:      typedef int* IntPtr;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		Defines a new type, IntPtr, for pointer </a:t>
            </a:r>
            <a:br>
              <a:rPr lang="en-US"/>
            </a:br>
            <a:r>
              <a:rPr lang="en-US"/>
              <a:t>		variables containing pointers to int variables</a:t>
            </a:r>
          </a:p>
          <a:p>
            <a:pPr lvl="1"/>
            <a:r>
              <a:rPr lang="en-US"/>
              <a:t>IntPtr p;</a:t>
            </a:r>
            <a:br>
              <a:rPr lang="en-US"/>
            </a:br>
            <a:r>
              <a:rPr lang="en-US"/>
              <a:t>is equivalent to</a:t>
            </a:r>
            <a:br>
              <a:rPr lang="en-US"/>
            </a:br>
            <a:r>
              <a:rPr lang="en-US"/>
              <a:t>int *p;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36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15940842-A8FC-4765-A755-1EAC690CF105}" type="slidenum">
              <a:rPr lang="en-US"/>
              <a:pPr/>
              <a:t>24</a:t>
            </a:fld>
            <a:endParaRPr lang="en-CA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Declarations Again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our new pointer type defined as </a:t>
            </a:r>
            <a:br>
              <a:rPr lang="en-US"/>
            </a:br>
            <a:r>
              <a:rPr lang="en-US"/>
              <a:t>          	    typedef int* IntPtr;</a:t>
            </a:r>
            <a:br>
              <a:rPr lang="en-US"/>
            </a:br>
            <a:endParaRPr lang="en-US"/>
          </a:p>
          <a:p>
            <a:pPr lvl="1"/>
            <a:r>
              <a:rPr lang="en-US"/>
              <a:t>Prevent this error in pointer declaration:</a:t>
            </a:r>
            <a:br>
              <a:rPr lang="en-US"/>
            </a:br>
            <a:r>
              <a:rPr lang="en-US"/>
              <a:t>     int *P1, P2;  // Only P1 is a pointer variable</a:t>
            </a:r>
          </a:p>
          <a:p>
            <a:r>
              <a:rPr lang="en-US"/>
              <a:t>   	     with </a:t>
            </a:r>
            <a:br>
              <a:rPr lang="en-US"/>
            </a:br>
            <a:r>
              <a:rPr lang="en-US"/>
              <a:t>     	   IntPtr P1, P2;  	// P1 and P2 are pointer </a:t>
            </a:r>
            <a:br>
              <a:rPr lang="en-US"/>
            </a:br>
            <a:r>
              <a:rPr lang="en-US"/>
              <a:t>                            	// variables</a:t>
            </a:r>
          </a:p>
        </p:txBody>
      </p:sp>
    </p:spTree>
    <p:extLst>
      <p:ext uri="{BB962C8B-B14F-4D97-AF65-F5344CB8AC3E}">
        <p14:creationId xmlns:p14="http://schemas.microsoft.com/office/powerpoint/2010/main" val="1603602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B772E922-7D6D-4046-9EEC-1C5ED9B7E9B5}" type="slidenum">
              <a:rPr lang="en-US"/>
              <a:pPr/>
              <a:t>25</a:t>
            </a:fld>
            <a:endParaRPr lang="en-CA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Reference Parameters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second advantage in using typedef to </a:t>
            </a:r>
            <a:br>
              <a:rPr lang="en-US"/>
            </a:br>
            <a:r>
              <a:rPr lang="en-US"/>
              <a:t>define a pointer type is seen in parameter lists</a:t>
            </a:r>
          </a:p>
          <a:p>
            <a:pPr lvl="1"/>
            <a:r>
              <a:rPr lang="en-US"/>
              <a:t>Example:  void sample_function(IntPtr&amp; pointer_var);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             is less confusing than</a:t>
            </a:r>
            <a:br>
              <a:rPr lang="en-US"/>
            </a:br>
            <a:r>
              <a:rPr lang="en-US"/>
              <a:t>         </a:t>
            </a:r>
            <a:br>
              <a:rPr lang="en-US"/>
            </a:br>
            <a:r>
              <a:rPr lang="en-US"/>
              <a:t>                 void sample_function( int*&amp; pointer_var);</a:t>
            </a:r>
          </a:p>
        </p:txBody>
      </p:sp>
    </p:spTree>
    <p:extLst>
      <p:ext uri="{BB962C8B-B14F-4D97-AF65-F5344CB8AC3E}">
        <p14:creationId xmlns:p14="http://schemas.microsoft.com/office/powerpoint/2010/main" val="16242556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88969A92-F24E-493F-A709-FCAD9648702F}" type="slidenum">
              <a:rPr lang="en-US"/>
              <a:pPr/>
              <a:t>26</a:t>
            </a:fld>
            <a:endParaRPr lang="en-CA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9.1 Conclusion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/>
              <a:t>Can you</a:t>
            </a:r>
          </a:p>
          <a:p>
            <a:pPr lvl="1"/>
            <a:r>
              <a:rPr lang="en-US"/>
              <a:t>Declare a pointer variable?</a:t>
            </a:r>
          </a:p>
          <a:p>
            <a:pPr lvl="1"/>
            <a:r>
              <a:rPr lang="en-US"/>
              <a:t>Assign a value to a pointer variable?</a:t>
            </a:r>
          </a:p>
          <a:p>
            <a:pPr lvl="1"/>
            <a:r>
              <a:rPr lang="en-US"/>
              <a:t>Use the new operator to create a new variable in the freestore?</a:t>
            </a:r>
          </a:p>
          <a:p>
            <a:pPr lvl="1"/>
            <a:r>
              <a:rPr lang="en-US"/>
              <a:t>Write a definition for a type called NumberPtr to be a type for pointers to dynamic variables of type int?</a:t>
            </a:r>
          </a:p>
          <a:p>
            <a:pPr lvl="1"/>
            <a:r>
              <a:rPr lang="en-US"/>
              <a:t>Use the NumberPtr type to declare a pointer variable called my_point?</a:t>
            </a:r>
          </a:p>
        </p:txBody>
      </p:sp>
    </p:spTree>
    <p:extLst>
      <p:ext uri="{BB962C8B-B14F-4D97-AF65-F5344CB8AC3E}">
        <p14:creationId xmlns:p14="http://schemas.microsoft.com/office/powerpoint/2010/main" val="16521326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/>
          <a:p>
            <a:r>
              <a:rPr lang="en-US"/>
              <a:t>Copyright © 2007 Pearson Education, Inc. Publishing as Pearson Addison-Wesley</a:t>
            </a:r>
          </a:p>
        </p:txBody>
      </p:sp>
      <p:sp>
        <p:nvSpPr>
          <p:cNvPr id="60006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9.2</a:t>
            </a:r>
          </a:p>
        </p:txBody>
      </p:sp>
      <p:sp>
        <p:nvSpPr>
          <p:cNvPr id="600067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Dynamic Arrays</a:t>
            </a:r>
          </a:p>
        </p:txBody>
      </p:sp>
    </p:spTree>
    <p:extLst>
      <p:ext uri="{BB962C8B-B14F-4D97-AF65-F5344CB8AC3E}">
        <p14:creationId xmlns:p14="http://schemas.microsoft.com/office/powerpoint/2010/main" val="994359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3EC6F44A-6BA2-40AF-B0DA-8863D154B546}" type="slidenum">
              <a:rPr lang="en-US"/>
              <a:pPr/>
              <a:t>28</a:t>
            </a:fld>
            <a:endParaRPr lang="en-CA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Arrays</a:t>
            </a:r>
          </a:p>
        </p:txBody>
      </p:sp>
      <p:sp>
        <p:nvSpPr>
          <p:cNvPr id="5386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A dynamic array is an array whose size is </a:t>
            </a:r>
            <a:br>
              <a:rPr lang="en-US"/>
            </a:br>
            <a:r>
              <a:rPr lang="en-US"/>
              <a:t>determined when the program is running, not </a:t>
            </a:r>
            <a:br>
              <a:rPr lang="en-US"/>
            </a:br>
            <a:r>
              <a:rPr lang="en-US"/>
              <a:t>when you write the program</a:t>
            </a:r>
          </a:p>
        </p:txBody>
      </p:sp>
    </p:spTree>
    <p:extLst>
      <p:ext uri="{BB962C8B-B14F-4D97-AF65-F5344CB8AC3E}">
        <p14:creationId xmlns:p14="http://schemas.microsoft.com/office/powerpoint/2010/main" val="40289203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DE463A97-3180-4B08-80BA-113ECDBBDCC8}" type="slidenum">
              <a:rPr lang="en-US"/>
              <a:pPr/>
              <a:t>29</a:t>
            </a:fld>
            <a:endParaRPr lang="en-CA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Variables  </a:t>
            </a:r>
            <a:br>
              <a:rPr lang="en-US"/>
            </a:br>
            <a:r>
              <a:rPr lang="en-US"/>
              <a:t>and Array Variables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Array variables are actually pointer variables </a:t>
            </a:r>
            <a:br>
              <a:rPr lang="en-US"/>
            </a:br>
            <a:r>
              <a:rPr lang="en-US"/>
              <a:t>that point to the first indexed variable</a:t>
            </a:r>
          </a:p>
          <a:p>
            <a:pPr lvl="1"/>
            <a:r>
              <a:rPr lang="en-US"/>
              <a:t>Example: 	int  a[10];</a:t>
            </a:r>
            <a:br>
              <a:rPr lang="en-US"/>
            </a:br>
            <a:r>
              <a:rPr lang="en-US"/>
              <a:t> 			typedef int* IntPtr;</a:t>
            </a:r>
            <a:br>
              <a:rPr lang="en-US"/>
            </a:br>
            <a:r>
              <a:rPr lang="en-US"/>
              <a:t>                      IntPtr p;</a:t>
            </a:r>
          </a:p>
          <a:p>
            <a:pPr lvl="2"/>
            <a:r>
              <a:rPr lang="en-US"/>
              <a:t>Variables a and p are the same kind of variable</a:t>
            </a:r>
          </a:p>
          <a:p>
            <a:r>
              <a:rPr lang="en-US"/>
              <a:t>Since a is a pointer variable that points to a[0],</a:t>
            </a:r>
            <a:br>
              <a:rPr lang="en-US"/>
            </a:br>
            <a:r>
              <a:rPr lang="en-US"/>
              <a:t>                      		p = a;</a:t>
            </a:r>
            <a:br>
              <a:rPr lang="en-US"/>
            </a:br>
            <a:r>
              <a:rPr lang="en-US"/>
              <a:t>causes p to point to the same location as a</a:t>
            </a:r>
          </a:p>
        </p:txBody>
      </p:sp>
    </p:spTree>
    <p:extLst>
      <p:ext uri="{BB962C8B-B14F-4D97-AF65-F5344CB8AC3E}">
        <p14:creationId xmlns:p14="http://schemas.microsoft.com/office/powerpoint/2010/main" val="15290015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655F9DEE-1545-4096-BB0C-45EA32F6CC86}" type="slidenum">
              <a:rPr lang="en-US"/>
              <a:pPr/>
              <a:t>3</a:t>
            </a:fld>
            <a:endParaRPr lang="en-CA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 Tell </a:t>
            </a:r>
            <a:br>
              <a:rPr lang="en-US"/>
            </a:br>
            <a:r>
              <a:rPr lang="en-US"/>
              <a:t>Where To Find A Variable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An address used to tell where a variable is stored</a:t>
            </a:r>
            <a:br>
              <a:rPr lang="en-US"/>
            </a:br>
            <a:r>
              <a:rPr lang="en-US"/>
              <a:t>in memory is a pointer</a:t>
            </a:r>
            <a:br>
              <a:rPr lang="en-US"/>
            </a:br>
            <a:endParaRPr lang="en-US"/>
          </a:p>
          <a:p>
            <a:pPr lvl="1"/>
            <a:r>
              <a:rPr lang="en-US"/>
              <a:t>Pointers "point" to a variable by telling where the variable is located</a:t>
            </a:r>
          </a:p>
        </p:txBody>
      </p:sp>
    </p:spTree>
    <p:extLst>
      <p:ext uri="{BB962C8B-B14F-4D97-AF65-F5344CB8AC3E}">
        <p14:creationId xmlns:p14="http://schemas.microsoft.com/office/powerpoint/2010/main" val="2832766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206E1945-C806-43A0-A437-7A8BB9AF4EB4}" type="slidenum">
              <a:rPr lang="en-US"/>
              <a:pPr/>
              <a:t>30</a:t>
            </a:fld>
            <a:endParaRPr lang="en-CA"/>
          </a:p>
        </p:txBody>
      </p:sp>
      <p:sp>
        <p:nvSpPr>
          <p:cNvPr id="540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/>
              <a:t>Continuing the previous example:</a:t>
            </a:r>
            <a:br>
              <a:rPr lang="en-US"/>
            </a:br>
            <a:r>
              <a:rPr lang="en-US"/>
              <a:t>Pointer variable p can be used as if it were an </a:t>
            </a:r>
            <a:br>
              <a:rPr lang="en-US"/>
            </a:br>
            <a:r>
              <a:rPr lang="en-US"/>
              <a:t>array variable</a:t>
            </a:r>
          </a:p>
          <a:p>
            <a:pPr lvl="1">
              <a:lnSpc>
                <a:spcPct val="90000"/>
              </a:lnSpc>
            </a:pPr>
            <a:r>
              <a:rPr lang="en-US"/>
              <a:t>Example: 	p[0], p[1], …p[9]  </a:t>
            </a:r>
            <a:br>
              <a:rPr lang="en-US"/>
            </a:br>
            <a:r>
              <a:rPr lang="en-US"/>
              <a:t>			are all legal ways to use p</a:t>
            </a:r>
          </a:p>
          <a:p>
            <a:pPr lvl="1">
              <a:lnSpc>
                <a:spcPct val="90000"/>
              </a:lnSpc>
            </a:pPr>
            <a:r>
              <a:rPr lang="en-US"/>
              <a:t>Variable a can be used as a pointer variable </a:t>
            </a:r>
            <a:br>
              <a:rPr lang="en-US"/>
            </a:br>
            <a:r>
              <a:rPr lang="en-US"/>
              <a:t>except the pointer value in a cannot be changed</a:t>
            </a:r>
          </a:p>
          <a:p>
            <a:pPr lvl="2">
              <a:lnSpc>
                <a:spcPct val="90000"/>
              </a:lnSpc>
            </a:pPr>
            <a:r>
              <a:rPr lang="en-US"/>
              <a:t>This is not legal:     IntPtr p2;</a:t>
            </a:r>
            <a:br>
              <a:rPr lang="en-US"/>
            </a:br>
            <a:r>
              <a:rPr lang="en-US"/>
              <a:t>                                … // p2 is assigned a value</a:t>
            </a:r>
            <a:br>
              <a:rPr lang="en-US"/>
            </a:br>
            <a:r>
              <a:rPr lang="en-US"/>
              <a:t>                                a = p2  // attempt to change a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  <p:sp>
        <p:nvSpPr>
          <p:cNvPr id="5406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596063" y="2595563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9.4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Variables </a:t>
            </a:r>
            <a:br>
              <a:rPr lang="en-US"/>
            </a:br>
            <a:r>
              <a:rPr lang="en-US"/>
              <a:t>As Array Variables</a:t>
            </a:r>
          </a:p>
        </p:txBody>
      </p:sp>
    </p:spTree>
    <p:extLst>
      <p:ext uri="{BB962C8B-B14F-4D97-AF65-F5344CB8AC3E}">
        <p14:creationId xmlns:p14="http://schemas.microsoft.com/office/powerpoint/2010/main" val="10056506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F85EEDF6-90CC-4B97-B79A-E6C012050331}" type="slidenum">
              <a:rPr lang="en-US"/>
              <a:pPr/>
              <a:t>31</a:t>
            </a:fld>
            <a:endParaRPr lang="en-CA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Dynamic Arrays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Normal arrays require that the programmer </a:t>
            </a:r>
            <a:br>
              <a:rPr lang="en-US"/>
            </a:br>
            <a:r>
              <a:rPr lang="en-US"/>
              <a:t>determine the size of the array when the program</a:t>
            </a:r>
            <a:br>
              <a:rPr lang="en-US"/>
            </a:br>
            <a:r>
              <a:rPr lang="en-US"/>
              <a:t>is written</a:t>
            </a:r>
          </a:p>
          <a:p>
            <a:pPr lvl="1"/>
            <a:r>
              <a:rPr lang="en-US"/>
              <a:t>What if the programmer estimates too large?</a:t>
            </a:r>
          </a:p>
          <a:p>
            <a:pPr lvl="2"/>
            <a:r>
              <a:rPr lang="en-US"/>
              <a:t>Memory is wasted</a:t>
            </a:r>
          </a:p>
          <a:p>
            <a:pPr lvl="1"/>
            <a:r>
              <a:rPr lang="en-US"/>
              <a:t>What if the programmer estimates too small?</a:t>
            </a:r>
          </a:p>
          <a:p>
            <a:pPr lvl="2"/>
            <a:r>
              <a:rPr lang="en-US"/>
              <a:t>The program may not work in some situations</a:t>
            </a:r>
          </a:p>
          <a:p>
            <a:r>
              <a:rPr lang="en-US"/>
              <a:t>Dynamic arrays can be created with just the </a:t>
            </a:r>
            <a:br>
              <a:rPr lang="en-US"/>
            </a:br>
            <a:r>
              <a:rPr lang="en-US"/>
              <a:t>right size while the program is running</a:t>
            </a:r>
          </a:p>
        </p:txBody>
      </p:sp>
    </p:spTree>
    <p:extLst>
      <p:ext uri="{BB962C8B-B14F-4D97-AF65-F5344CB8AC3E}">
        <p14:creationId xmlns:p14="http://schemas.microsoft.com/office/powerpoint/2010/main" val="3331407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11B101BB-E011-4F1A-AA9E-528DE8B65828}" type="slidenum">
              <a:rPr lang="en-US"/>
              <a:pPr/>
              <a:t>32</a:t>
            </a:fld>
            <a:endParaRPr lang="en-CA"/>
          </a:p>
        </p:txBody>
      </p:sp>
      <p:sp>
        <p:nvSpPr>
          <p:cNvPr id="5427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294688" cy="4572000"/>
          </a:xfrm>
        </p:spPr>
        <p:txBody>
          <a:bodyPr/>
          <a:lstStyle/>
          <a:p>
            <a:r>
              <a:rPr lang="en-US"/>
              <a:t>Dynamic arrays are created using the new </a:t>
            </a:r>
            <a:br>
              <a:rPr lang="en-US"/>
            </a:br>
            <a:r>
              <a:rPr lang="en-US"/>
              <a:t>operator</a:t>
            </a:r>
          </a:p>
          <a:p>
            <a:pPr lvl="1"/>
            <a:r>
              <a:rPr lang="en-US"/>
              <a:t>Example:  To create an array of 10 elements of </a:t>
            </a:r>
            <a:br>
              <a:rPr lang="en-US"/>
            </a:br>
            <a:r>
              <a:rPr lang="en-US"/>
              <a:t>                  type double:</a:t>
            </a:r>
            <a:br>
              <a:rPr lang="en-US"/>
            </a:br>
            <a:r>
              <a:rPr lang="en-US"/>
              <a:t>                  	typedef double* DoublePtr;</a:t>
            </a:r>
            <a:br>
              <a:rPr lang="en-US"/>
            </a:br>
            <a:r>
              <a:rPr lang="en-US"/>
              <a:t> 		      	DoublePtr d;</a:t>
            </a:r>
            <a:br>
              <a:rPr lang="en-US"/>
            </a:br>
            <a:r>
              <a:rPr lang="en-US"/>
              <a:t>     	      	d = new double[10];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lvl="2"/>
            <a:r>
              <a:rPr lang="en-US"/>
              <a:t>d can now be used as if it were an ordinary array!                         </a:t>
            </a:r>
          </a:p>
        </p:txBody>
      </p:sp>
      <p:sp>
        <p:nvSpPr>
          <p:cNvPr id="542722" name="Text Box 2"/>
          <p:cNvSpPr txBox="1">
            <a:spLocks noChangeArrowheads="1"/>
          </p:cNvSpPr>
          <p:nvPr/>
        </p:nvSpPr>
        <p:spPr bwMode="auto">
          <a:xfrm>
            <a:off x="6508750" y="4937125"/>
            <a:ext cx="22574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This could be an </a:t>
            </a:r>
            <a:br>
              <a:rPr lang="en-US" sz="2000" b="1">
                <a:solidFill>
                  <a:schemeClr val="tx2"/>
                </a:solidFill>
              </a:rPr>
            </a:br>
            <a:r>
              <a:rPr lang="en-US" sz="2000" b="1">
                <a:solidFill>
                  <a:schemeClr val="tx2"/>
                </a:solidFill>
              </a:rPr>
              <a:t>integer variable!</a:t>
            </a:r>
          </a:p>
        </p:txBody>
      </p:sp>
      <p:grpSp>
        <p:nvGrpSpPr>
          <p:cNvPr id="542727" name="Group 7"/>
          <p:cNvGrpSpPr>
            <a:grpSpLocks/>
          </p:cNvGrpSpPr>
          <p:nvPr/>
        </p:nvGrpSpPr>
        <p:grpSpPr bwMode="auto">
          <a:xfrm>
            <a:off x="5867400" y="4906963"/>
            <a:ext cx="666750" cy="381000"/>
            <a:chOff x="3468" y="2789"/>
            <a:chExt cx="420" cy="240"/>
          </a:xfrm>
        </p:grpSpPr>
        <p:sp>
          <p:nvSpPr>
            <p:cNvPr id="542723" name="Line 3"/>
            <p:cNvSpPr>
              <a:spLocks noChangeShapeType="1"/>
            </p:cNvSpPr>
            <p:nvPr/>
          </p:nvSpPr>
          <p:spPr bwMode="auto">
            <a:xfrm flipH="1">
              <a:off x="3468" y="3029"/>
              <a:ext cx="42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24" name="Line 4"/>
            <p:cNvSpPr>
              <a:spLocks noChangeShapeType="1"/>
            </p:cNvSpPr>
            <p:nvPr/>
          </p:nvSpPr>
          <p:spPr bwMode="auto">
            <a:xfrm flipH="1" flipV="1">
              <a:off x="3480" y="2789"/>
              <a:ext cx="0" cy="23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7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Dynamic Arrays</a:t>
            </a:r>
          </a:p>
        </p:txBody>
      </p:sp>
    </p:spTree>
    <p:extLst>
      <p:ext uri="{BB962C8B-B14F-4D97-AF65-F5344CB8AC3E}">
        <p14:creationId xmlns:p14="http://schemas.microsoft.com/office/powerpoint/2010/main" val="7587459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1BD01C2C-E73A-426D-BD1A-905F76E18A5B}" type="slidenum">
              <a:rPr lang="en-US"/>
              <a:pPr/>
              <a:t>33</a:t>
            </a:fld>
            <a:endParaRPr lang="en-CA"/>
          </a:p>
        </p:txBody>
      </p:sp>
      <p:sp>
        <p:nvSpPr>
          <p:cNvPr id="543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/>
              <a:t>Pointer variable d is a pointer to d[0]</a:t>
            </a:r>
          </a:p>
          <a:p>
            <a:r>
              <a:rPr lang="en-US"/>
              <a:t>When finished with the array, it should be </a:t>
            </a:r>
            <a:br>
              <a:rPr lang="en-US"/>
            </a:br>
            <a:r>
              <a:rPr lang="en-US"/>
              <a:t>deleted to return memory to the freestore</a:t>
            </a:r>
          </a:p>
          <a:p>
            <a:pPr lvl="1"/>
            <a:r>
              <a:rPr lang="en-US"/>
              <a:t>Example:           delete [ ] d;</a:t>
            </a:r>
          </a:p>
          <a:p>
            <a:pPr lvl="2"/>
            <a:r>
              <a:rPr lang="en-US"/>
              <a:t>The brackets tell C++ a dynamic array is being deleted so it must check the size to know how many indexed variables to remove</a:t>
            </a:r>
          </a:p>
          <a:p>
            <a:pPr lvl="2"/>
            <a:r>
              <a:rPr lang="en-US"/>
              <a:t>Forgetting the brackets,                                                      is not legal, but would tell                                              the computer to                                                          remove only one variable</a:t>
            </a:r>
          </a:p>
        </p:txBody>
      </p:sp>
      <p:sp>
        <p:nvSpPr>
          <p:cNvPr id="5437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99188" y="4733925"/>
            <a:ext cx="2589212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9.5 (1)</a:t>
            </a:r>
          </a:p>
        </p:txBody>
      </p:sp>
      <p:sp>
        <p:nvSpPr>
          <p:cNvPr id="54374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99188" y="5414963"/>
            <a:ext cx="258921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9.5 (2)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Arrays (cont.)</a:t>
            </a:r>
          </a:p>
        </p:txBody>
      </p:sp>
    </p:spTree>
    <p:extLst>
      <p:ext uri="{BB962C8B-B14F-4D97-AF65-F5344CB8AC3E}">
        <p14:creationId xmlns:p14="http://schemas.microsoft.com/office/powerpoint/2010/main" val="4018721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 animBg="1"/>
      <p:bldP spid="5437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D8F3E534-90C7-4A23-A77C-9C982A5C50BE}" type="slidenum">
              <a:rPr lang="en-US"/>
              <a:pPr/>
              <a:t>34</a:t>
            </a:fld>
            <a:endParaRPr lang="en-CA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Arithmetic (Optional)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94688" cy="4572000"/>
          </a:xfrm>
        </p:spPr>
        <p:txBody>
          <a:bodyPr/>
          <a:lstStyle/>
          <a:p>
            <a:r>
              <a:rPr lang="en-US"/>
              <a:t>Arithmetic can be performed on the addresses </a:t>
            </a:r>
            <a:br>
              <a:rPr lang="en-US"/>
            </a:br>
            <a:r>
              <a:rPr lang="en-US"/>
              <a:t>contained in pointers</a:t>
            </a:r>
          </a:p>
          <a:p>
            <a:pPr lvl="1"/>
            <a:r>
              <a:rPr lang="en-US"/>
              <a:t>Using the dynamic array of doubles, d, declared previously, recall that d points to d[0]</a:t>
            </a:r>
          </a:p>
          <a:p>
            <a:pPr lvl="1"/>
            <a:r>
              <a:rPr lang="en-US"/>
              <a:t>The expression d+1 evaluates to the address of d[1] and d+2 evaluates to the address of d[2]</a:t>
            </a:r>
          </a:p>
          <a:p>
            <a:pPr lvl="2"/>
            <a:r>
              <a:rPr lang="en-US"/>
              <a:t>Notice that adding one adds enough bytes for one</a:t>
            </a:r>
            <a:br>
              <a:rPr lang="en-US"/>
            </a:br>
            <a:r>
              <a:rPr lang="en-US"/>
              <a:t>variable of the type stored in the array          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17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D71241F7-1220-4622-8BCD-B841C00FECFE}" type="slidenum">
              <a:rPr lang="en-US"/>
              <a:pPr/>
              <a:t>35</a:t>
            </a:fld>
            <a:endParaRPr lang="en-CA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Arthmetic Operations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/>
              <a:t>You can add and subtract with pointers</a:t>
            </a:r>
          </a:p>
          <a:p>
            <a:pPr lvl="1"/>
            <a:r>
              <a:rPr lang="en-US"/>
              <a:t>The ++ and - - operators can be used</a:t>
            </a:r>
          </a:p>
          <a:p>
            <a:pPr lvl="1"/>
            <a:r>
              <a:rPr lang="en-US"/>
              <a:t>Two pointers of the same type can be subtracted to obtain the number of indexed variables between</a:t>
            </a:r>
          </a:p>
          <a:p>
            <a:pPr lvl="2"/>
            <a:r>
              <a:rPr lang="en-US"/>
              <a:t>The pointers should be in the same array!</a:t>
            </a:r>
          </a:p>
          <a:p>
            <a:pPr lvl="1"/>
            <a:r>
              <a:rPr lang="en-US"/>
              <a:t>This code  shows one way to use pointer </a:t>
            </a:r>
            <a:br>
              <a:rPr lang="en-US"/>
            </a:br>
            <a:r>
              <a:rPr lang="en-US"/>
              <a:t>arithmetic:</a:t>
            </a:r>
            <a:br>
              <a:rPr lang="en-US"/>
            </a:br>
            <a:r>
              <a:rPr lang="en-US"/>
              <a:t>                   for (int i = 0; i &lt; array_size; i++)</a:t>
            </a:r>
            <a:br>
              <a:rPr lang="en-US"/>
            </a:br>
            <a:r>
              <a:rPr lang="en-US"/>
              <a:t>                      cout &lt;&lt; *(d + i) &lt;&lt; "  " ;</a:t>
            </a:r>
            <a:br>
              <a:rPr lang="en-US"/>
            </a:br>
            <a:r>
              <a:rPr lang="en-US"/>
              <a:t>                      // same as cout &lt;&lt; d[i] &lt;&lt; "  " ;</a:t>
            </a:r>
          </a:p>
        </p:txBody>
      </p:sp>
    </p:spTree>
    <p:extLst>
      <p:ext uri="{BB962C8B-B14F-4D97-AF65-F5344CB8AC3E}">
        <p14:creationId xmlns:p14="http://schemas.microsoft.com/office/powerpoint/2010/main" val="18992635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358EFD5C-D3B9-4ACE-8391-F831A9B766FE}" type="slidenum">
              <a:rPr lang="en-US"/>
              <a:pPr/>
              <a:t>36</a:t>
            </a:fld>
            <a:endParaRPr lang="en-CA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Multidimensional Dynamic Arrays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sz="2600"/>
              <a:t>To create a 3x4 multidimensional dynamic array</a:t>
            </a:r>
          </a:p>
          <a:p>
            <a:pPr lvl="1"/>
            <a:r>
              <a:rPr lang="en-US" sz="2600"/>
              <a:t>View multidimensional arrays as arrays of arrays</a:t>
            </a:r>
          </a:p>
          <a:p>
            <a:pPr lvl="1"/>
            <a:r>
              <a:rPr lang="en-US" sz="2600"/>
              <a:t>First create a one-dimensional dynamic array</a:t>
            </a:r>
          </a:p>
          <a:p>
            <a:pPr lvl="2"/>
            <a:r>
              <a:rPr lang="en-US"/>
              <a:t>Start with a new definition:   </a:t>
            </a:r>
            <a:br>
              <a:rPr lang="en-US"/>
            </a:br>
            <a:r>
              <a:rPr lang="en-US"/>
              <a:t>  		typedef int* IntArrayPtr;</a:t>
            </a:r>
          </a:p>
          <a:p>
            <a:pPr lvl="2"/>
            <a:r>
              <a:rPr lang="en-US"/>
              <a:t>Now create a dynamic  array of pointers named m:  </a:t>
            </a:r>
            <a:br>
              <a:rPr lang="en-US"/>
            </a:br>
            <a:r>
              <a:rPr lang="en-US"/>
              <a:t> 		IntArrayPtr *m = new IntArrayPtr[3];</a:t>
            </a:r>
          </a:p>
          <a:p>
            <a:pPr lvl="1"/>
            <a:r>
              <a:rPr lang="en-US" sz="2600"/>
              <a:t>For each pointer in m, create a dynamic array of int's</a:t>
            </a:r>
          </a:p>
          <a:p>
            <a:pPr lvl="2"/>
            <a:r>
              <a:rPr lang="en-US"/>
              <a:t> 		for (int i = 0; i&lt;3; i++)</a:t>
            </a:r>
            <a:br>
              <a:rPr lang="en-US"/>
            </a:br>
            <a:r>
              <a:rPr lang="en-US"/>
              <a:t>     		    m[i] = new int[4];</a:t>
            </a:r>
          </a:p>
        </p:txBody>
      </p:sp>
    </p:spTree>
    <p:extLst>
      <p:ext uri="{BB962C8B-B14F-4D97-AF65-F5344CB8AC3E}">
        <p14:creationId xmlns:p14="http://schemas.microsoft.com/office/powerpoint/2010/main" val="101957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752E510F-54D0-4235-ACE5-818C682BCDAA}" type="slidenum">
              <a:rPr lang="en-US"/>
              <a:pPr/>
              <a:t>37</a:t>
            </a:fld>
            <a:endParaRPr lang="en-CA"/>
          </a:p>
        </p:txBody>
      </p:sp>
      <p:graphicFrame>
        <p:nvGraphicFramePr>
          <p:cNvPr id="547842" name="Group 2"/>
          <p:cNvGraphicFramePr>
            <a:graphicFrameLocks noGrp="1"/>
          </p:cNvGraphicFramePr>
          <p:nvPr>
            <p:ph sz="quarter" idx="4294967295"/>
          </p:nvPr>
        </p:nvGraphicFramePr>
        <p:xfrm>
          <a:off x="2559050" y="2800350"/>
          <a:ext cx="4071938" cy="742950"/>
        </p:xfrm>
        <a:graphic>
          <a:graphicData uri="http://schemas.openxmlformats.org/drawingml/2006/table">
            <a:tbl>
              <a:tblPr/>
              <a:tblGrid>
                <a:gridCol w="1017588"/>
                <a:gridCol w="1019175"/>
                <a:gridCol w="1017587"/>
                <a:gridCol w="1017588"/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7854" name="Text Box 14"/>
          <p:cNvSpPr txBox="1">
            <a:spLocks noChangeArrowheads="1"/>
          </p:cNvSpPr>
          <p:nvPr/>
        </p:nvSpPr>
        <p:spPr bwMode="auto">
          <a:xfrm>
            <a:off x="790575" y="2871788"/>
            <a:ext cx="4810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m</a:t>
            </a:r>
          </a:p>
        </p:txBody>
      </p:sp>
      <p:sp>
        <p:nvSpPr>
          <p:cNvPr id="547855" name="Rectangle 15"/>
          <p:cNvSpPr>
            <a:spLocks noChangeArrowheads="1"/>
          </p:cNvSpPr>
          <p:nvPr/>
        </p:nvSpPr>
        <p:spPr bwMode="auto">
          <a:xfrm>
            <a:off x="1258888" y="2724150"/>
            <a:ext cx="457200" cy="66675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56" name="Line 16"/>
          <p:cNvSpPr>
            <a:spLocks noChangeShapeType="1"/>
          </p:cNvSpPr>
          <p:nvPr/>
        </p:nvSpPr>
        <p:spPr bwMode="auto">
          <a:xfrm>
            <a:off x="1638300" y="3067050"/>
            <a:ext cx="781050" cy="190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7857" name="Group 17"/>
          <p:cNvGraphicFramePr>
            <a:graphicFrameLocks noGrp="1"/>
          </p:cNvGraphicFramePr>
          <p:nvPr>
            <p:ph sz="quarter" idx="4294967295"/>
          </p:nvPr>
        </p:nvGraphicFramePr>
        <p:xfrm>
          <a:off x="2600325" y="3844925"/>
          <a:ext cx="817563" cy="2174875"/>
        </p:xfrm>
        <a:graphic>
          <a:graphicData uri="http://schemas.openxmlformats.org/drawingml/2006/table">
            <a:tbl>
              <a:tblPr/>
              <a:tblGrid>
                <a:gridCol w="817563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7869" name="Group 29"/>
          <p:cNvGraphicFramePr>
            <a:graphicFrameLocks noGrp="1"/>
          </p:cNvGraphicFramePr>
          <p:nvPr/>
        </p:nvGraphicFramePr>
        <p:xfrm>
          <a:off x="3630613" y="3844925"/>
          <a:ext cx="833437" cy="2174875"/>
        </p:xfrm>
        <a:graphic>
          <a:graphicData uri="http://schemas.openxmlformats.org/drawingml/2006/table">
            <a:tbl>
              <a:tblPr/>
              <a:tblGrid>
                <a:gridCol w="83343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7881" name="Group 41"/>
          <p:cNvGraphicFramePr>
            <a:graphicFrameLocks noGrp="1"/>
          </p:cNvGraphicFramePr>
          <p:nvPr/>
        </p:nvGraphicFramePr>
        <p:xfrm>
          <a:off x="4683125" y="3844925"/>
          <a:ext cx="833438" cy="2174875"/>
        </p:xfrm>
        <a:graphic>
          <a:graphicData uri="http://schemas.openxmlformats.org/drawingml/2006/table">
            <a:tbl>
              <a:tblPr/>
              <a:tblGrid>
                <a:gridCol w="833438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7893" name="Group 53"/>
          <p:cNvGraphicFramePr>
            <a:graphicFrameLocks noGrp="1"/>
          </p:cNvGraphicFramePr>
          <p:nvPr/>
        </p:nvGraphicFramePr>
        <p:xfrm>
          <a:off x="5729288" y="3867150"/>
          <a:ext cx="833437" cy="2152650"/>
        </p:xfrm>
        <a:graphic>
          <a:graphicData uri="http://schemas.openxmlformats.org/drawingml/2006/table">
            <a:tbl>
              <a:tblPr/>
              <a:tblGrid>
                <a:gridCol w="83343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7905" name="Line 65"/>
          <p:cNvSpPr>
            <a:spLocks noChangeShapeType="1"/>
          </p:cNvSpPr>
          <p:nvPr/>
        </p:nvSpPr>
        <p:spPr bwMode="auto">
          <a:xfrm>
            <a:off x="2952750" y="3124200"/>
            <a:ext cx="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06" name="Line 66"/>
          <p:cNvSpPr>
            <a:spLocks noChangeShapeType="1"/>
          </p:cNvSpPr>
          <p:nvPr/>
        </p:nvSpPr>
        <p:spPr bwMode="auto">
          <a:xfrm>
            <a:off x="4019550" y="3124200"/>
            <a:ext cx="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07" name="Line 67"/>
          <p:cNvSpPr>
            <a:spLocks noChangeShapeType="1"/>
          </p:cNvSpPr>
          <p:nvPr/>
        </p:nvSpPr>
        <p:spPr bwMode="auto">
          <a:xfrm>
            <a:off x="4991100" y="3124200"/>
            <a:ext cx="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08" name="Line 68"/>
          <p:cNvSpPr>
            <a:spLocks noChangeShapeType="1"/>
          </p:cNvSpPr>
          <p:nvPr/>
        </p:nvSpPr>
        <p:spPr bwMode="auto">
          <a:xfrm>
            <a:off x="6115050" y="3124200"/>
            <a:ext cx="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09" name="Text Box 69"/>
          <p:cNvSpPr txBox="1">
            <a:spLocks noChangeArrowheads="1"/>
          </p:cNvSpPr>
          <p:nvPr/>
        </p:nvSpPr>
        <p:spPr bwMode="auto">
          <a:xfrm>
            <a:off x="7337425" y="2776538"/>
            <a:ext cx="155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1800" b="1">
                <a:solidFill>
                  <a:schemeClr val="tx2"/>
                </a:solidFill>
              </a:rPr>
              <a:t>IntArrayPtr's</a:t>
            </a:r>
          </a:p>
        </p:txBody>
      </p:sp>
      <p:sp>
        <p:nvSpPr>
          <p:cNvPr id="547910" name="Line 70"/>
          <p:cNvSpPr>
            <a:spLocks noChangeShapeType="1"/>
          </p:cNvSpPr>
          <p:nvPr/>
        </p:nvSpPr>
        <p:spPr bwMode="auto">
          <a:xfrm flipH="1" flipV="1">
            <a:off x="6743700" y="3009900"/>
            <a:ext cx="628650" cy="190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11" name="Text Box 71"/>
          <p:cNvSpPr txBox="1">
            <a:spLocks noChangeArrowheads="1"/>
          </p:cNvSpPr>
          <p:nvPr/>
        </p:nvSpPr>
        <p:spPr bwMode="auto">
          <a:xfrm>
            <a:off x="838200" y="4716463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 int's</a:t>
            </a:r>
          </a:p>
        </p:txBody>
      </p:sp>
      <p:sp>
        <p:nvSpPr>
          <p:cNvPr id="547912" name="Line 72"/>
          <p:cNvSpPr>
            <a:spLocks noChangeShapeType="1"/>
          </p:cNvSpPr>
          <p:nvPr/>
        </p:nvSpPr>
        <p:spPr bwMode="auto">
          <a:xfrm flipV="1">
            <a:off x="1695450" y="4114800"/>
            <a:ext cx="704850" cy="7810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13" name="Line 73"/>
          <p:cNvSpPr>
            <a:spLocks noChangeShapeType="1"/>
          </p:cNvSpPr>
          <p:nvPr/>
        </p:nvSpPr>
        <p:spPr bwMode="auto">
          <a:xfrm flipV="1">
            <a:off x="1676400" y="4629150"/>
            <a:ext cx="742950" cy="2762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14" name="Line 74"/>
          <p:cNvSpPr>
            <a:spLocks noChangeShapeType="1"/>
          </p:cNvSpPr>
          <p:nvPr/>
        </p:nvSpPr>
        <p:spPr bwMode="auto">
          <a:xfrm>
            <a:off x="1704975" y="4905375"/>
            <a:ext cx="714375" cy="1809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15" name="Line 75"/>
          <p:cNvSpPr>
            <a:spLocks noChangeShapeType="1"/>
          </p:cNvSpPr>
          <p:nvPr/>
        </p:nvSpPr>
        <p:spPr bwMode="auto">
          <a:xfrm>
            <a:off x="1695450" y="4905375"/>
            <a:ext cx="742950" cy="6953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16" name="Text Box 76"/>
          <p:cNvSpPr txBox="1">
            <a:spLocks noChangeArrowheads="1"/>
          </p:cNvSpPr>
          <p:nvPr/>
        </p:nvSpPr>
        <p:spPr bwMode="auto">
          <a:xfrm>
            <a:off x="538163" y="3646488"/>
            <a:ext cx="17176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IntArrayPtr</a:t>
            </a:r>
            <a:r>
              <a:rPr lang="en-US" sz="2000" b="1">
                <a:solidFill>
                  <a:schemeClr val="hlink"/>
                </a:solidFill>
              </a:rPr>
              <a:t> </a:t>
            </a:r>
            <a:r>
              <a:rPr lang="en-US" sz="2800" b="1">
                <a:solidFill>
                  <a:schemeClr val="hlink"/>
                </a:solidFill>
              </a:rPr>
              <a:t>*</a:t>
            </a:r>
          </a:p>
        </p:txBody>
      </p:sp>
      <p:sp>
        <p:nvSpPr>
          <p:cNvPr id="547917" name="Line 77"/>
          <p:cNvSpPr>
            <a:spLocks noChangeShapeType="1"/>
          </p:cNvSpPr>
          <p:nvPr/>
        </p:nvSpPr>
        <p:spPr bwMode="auto">
          <a:xfrm flipV="1">
            <a:off x="1466850" y="3390900"/>
            <a:ext cx="0" cy="4191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18" name="Rectangle 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Multidimensial </a:t>
            </a:r>
            <a:br>
              <a:rPr lang="en-US"/>
            </a:br>
            <a:r>
              <a:rPr lang="en-US"/>
              <a:t>Dynamic Array</a:t>
            </a:r>
          </a:p>
        </p:txBody>
      </p:sp>
      <p:sp>
        <p:nvSpPr>
          <p:cNvPr id="547919" name="Rectangle 7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dynamic array created on the previous slide</a:t>
            </a:r>
            <a:br>
              <a:rPr lang="en-US"/>
            </a:br>
            <a:r>
              <a:rPr lang="en-US"/>
              <a:t>could be visualized like this:</a:t>
            </a:r>
          </a:p>
        </p:txBody>
      </p:sp>
    </p:spTree>
    <p:extLst>
      <p:ext uri="{BB962C8B-B14F-4D97-AF65-F5344CB8AC3E}">
        <p14:creationId xmlns:p14="http://schemas.microsoft.com/office/powerpoint/2010/main" val="30224861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4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4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4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4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4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4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4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4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4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1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4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54" grpId="0" autoUpdateAnimBg="0"/>
      <p:bldP spid="547855" grpId="0" animBg="1"/>
      <p:bldP spid="547856" grpId="0" animBg="1"/>
      <p:bldP spid="547905" grpId="0" animBg="1"/>
      <p:bldP spid="547906" grpId="0" animBg="1"/>
      <p:bldP spid="547907" grpId="0" animBg="1"/>
      <p:bldP spid="547908" grpId="0" animBg="1"/>
      <p:bldP spid="547909" grpId="0" autoUpdateAnimBg="0"/>
      <p:bldP spid="547910" grpId="0" animBg="1"/>
      <p:bldP spid="547911" grpId="0" autoUpdateAnimBg="0"/>
      <p:bldP spid="547912" grpId="0" animBg="1"/>
      <p:bldP spid="547913" grpId="0" animBg="1"/>
      <p:bldP spid="547914" grpId="0" animBg="1"/>
      <p:bldP spid="547915" grpId="0" animBg="1"/>
      <p:bldP spid="547916" grpId="0" autoUpdateAnimBg="0"/>
      <p:bldP spid="5479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B71E1FE9-B90D-4C49-AB32-0B774C9E76E9}" type="slidenum">
              <a:rPr lang="en-US"/>
              <a:pPr/>
              <a:t>38</a:t>
            </a:fld>
            <a:endParaRPr lang="en-CA"/>
          </a:p>
        </p:txBody>
      </p:sp>
      <p:sp>
        <p:nvSpPr>
          <p:cNvPr id="548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delete a multidimensional dynamic array</a:t>
            </a:r>
          </a:p>
          <a:p>
            <a:pPr lvl="1"/>
            <a:r>
              <a:rPr lang="en-US"/>
              <a:t>Each call to new that created an array must have a corresponding call to delete[ ]</a:t>
            </a:r>
          </a:p>
          <a:p>
            <a:pPr lvl="1"/>
            <a:r>
              <a:rPr lang="en-US"/>
              <a:t>Example:  To delete the dynamic array created </a:t>
            </a:r>
            <a:br>
              <a:rPr lang="en-US"/>
            </a:br>
            <a:r>
              <a:rPr lang="en-US"/>
              <a:t>                  on a previous slide:</a:t>
            </a:r>
            <a:br>
              <a:rPr lang="en-US"/>
            </a:br>
            <a:r>
              <a:rPr lang="en-US"/>
              <a:t>               for ( i = 0; i &lt; 3; i++)</a:t>
            </a:r>
            <a:br>
              <a:rPr lang="en-US"/>
            </a:br>
            <a:r>
              <a:rPr lang="en-US"/>
              <a:t>                   delete [ ] m[i]; //delete the arrays of 4 int's</a:t>
            </a:r>
            <a:br>
              <a:rPr lang="en-US"/>
            </a:br>
            <a:r>
              <a:rPr lang="en-US"/>
              <a:t>                  delete [ ] m; // delete the array of IntArrayPtr's</a:t>
            </a:r>
          </a:p>
        </p:txBody>
      </p:sp>
      <p:sp>
        <p:nvSpPr>
          <p:cNvPr id="5488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603625" y="5872163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9.6 (1)</a:t>
            </a:r>
          </a:p>
        </p:txBody>
      </p:sp>
      <p:sp>
        <p:nvSpPr>
          <p:cNvPr id="5488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337300" y="5872163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9.6 (2)</a:t>
            </a:r>
          </a:p>
        </p:txBody>
      </p:sp>
      <p:sp>
        <p:nvSpPr>
          <p:cNvPr id="548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</a:t>
            </a:r>
            <a:br>
              <a:rPr lang="en-US"/>
            </a:br>
            <a:r>
              <a:rPr lang="en-US"/>
              <a:t>Multidimensional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28661609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animBg="1"/>
      <p:bldP spid="54886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1B5B6BBF-21FC-4CB8-8708-A43E069F0903}" type="slidenum">
              <a:rPr lang="en-US"/>
              <a:pPr/>
              <a:t>39</a:t>
            </a:fld>
            <a:endParaRPr lang="en-CA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9.2 Conclusion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/>
              <a:t>Can you</a:t>
            </a:r>
          </a:p>
          <a:p>
            <a:pPr lvl="1"/>
            <a:r>
              <a:rPr lang="en-US"/>
              <a:t>Write a definition for pointer variables that will be used to point to dynamic arrays?  The array elements are of type char.  Call the type CharArray.</a:t>
            </a:r>
            <a:br>
              <a:rPr lang="en-US"/>
            </a:br>
            <a:endParaRPr lang="en-US"/>
          </a:p>
          <a:p>
            <a:pPr lvl="1"/>
            <a:r>
              <a:rPr lang="en-US"/>
              <a:t>Write code to fill array "entry" with 10 numbers </a:t>
            </a:r>
            <a:br>
              <a:rPr lang="en-US"/>
            </a:br>
            <a:r>
              <a:rPr lang="en-US"/>
              <a:t>typed at the keyboard? 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/>
              <a:t>                           int * entry;</a:t>
            </a:r>
            <a:br>
              <a:rPr lang="en-US"/>
            </a:br>
            <a:r>
              <a:rPr lang="en-US"/>
              <a:t>                           entry = new int[10];</a:t>
            </a:r>
          </a:p>
        </p:txBody>
      </p:sp>
    </p:spTree>
    <p:extLst>
      <p:ext uri="{BB962C8B-B14F-4D97-AF65-F5344CB8AC3E}">
        <p14:creationId xmlns:p14="http://schemas.microsoft.com/office/powerpoint/2010/main" val="19621305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DDEE3E10-97C8-484D-8792-BEF1C2B50F15}" type="slidenum">
              <a:rPr lang="en-US"/>
              <a:pPr/>
              <a:t>4</a:t>
            </a:fld>
            <a:endParaRPr lang="en-CA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Pointers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Pointer variables must be declared to have a </a:t>
            </a:r>
            <a:br>
              <a:rPr lang="en-US"/>
            </a:br>
            <a:r>
              <a:rPr lang="en-US"/>
              <a:t>pointer type</a:t>
            </a:r>
          </a:p>
          <a:p>
            <a:pPr lvl="1"/>
            <a:r>
              <a:rPr lang="en-US"/>
              <a:t>Example:  To declare a pointer variable p that can "point" to a variable of type double: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			double  *p;</a:t>
            </a:r>
          </a:p>
          <a:p>
            <a:pPr lvl="1"/>
            <a:r>
              <a:rPr lang="en-US"/>
              <a:t>The asterisk identifies p as a pointer variable</a:t>
            </a:r>
          </a:p>
        </p:txBody>
      </p:sp>
    </p:spTree>
    <p:extLst>
      <p:ext uri="{BB962C8B-B14F-4D97-AF65-F5344CB8AC3E}">
        <p14:creationId xmlns:p14="http://schemas.microsoft.com/office/powerpoint/2010/main" val="2791979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91DB3B6D-D454-49B6-9F41-EC2DC6B6B72A}" type="slidenum">
              <a:rPr lang="en-US"/>
              <a:pPr/>
              <a:t>40</a:t>
            </a:fld>
            <a:endParaRPr lang="en-CA"/>
          </a:p>
        </p:txBody>
      </p:sp>
      <p:sp>
        <p:nvSpPr>
          <p:cNvPr id="581634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635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9 -- End</a:t>
            </a:r>
          </a:p>
        </p:txBody>
      </p:sp>
    </p:spTree>
    <p:extLst>
      <p:ext uri="{BB962C8B-B14F-4D97-AF65-F5344CB8AC3E}">
        <p14:creationId xmlns:p14="http://schemas.microsoft.com/office/powerpoint/2010/main" val="3533134943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4554B9FA-F232-4710-B918-5AB0E45B3AC2}" type="slidenum">
              <a:rPr lang="en-US"/>
              <a:pPr/>
              <a:t>41</a:t>
            </a:fld>
            <a:endParaRPr lang="en-CA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2660" name="Picture 4" descr="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" y="1647825"/>
            <a:ext cx="8156575" cy="4852988"/>
          </a:xfrm>
          <a:prstGeom prst="rect">
            <a:avLst/>
          </a:prstGeom>
          <a:noFill/>
        </p:spPr>
      </p:pic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9.1 </a:t>
            </a:r>
          </a:p>
        </p:txBody>
      </p:sp>
    </p:spTree>
    <p:extLst>
      <p:ext uri="{BB962C8B-B14F-4D97-AF65-F5344CB8AC3E}">
        <p14:creationId xmlns:p14="http://schemas.microsoft.com/office/powerpoint/2010/main" val="4222926834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E2661748-3115-4FEA-9BB7-C885E1EE5F47}" type="slidenum">
              <a:rPr lang="en-US"/>
              <a:pPr/>
              <a:t>42</a:t>
            </a:fld>
            <a:endParaRPr lang="en-CA"/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0" y="0"/>
            <a:ext cx="4494213" cy="1519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3684" name="Picture 4" descr="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9550"/>
            <a:ext cx="4060825" cy="6254750"/>
          </a:xfrm>
          <a:prstGeom prst="rect">
            <a:avLst/>
          </a:prstGeom>
          <a:noFill/>
        </p:spPr>
      </p:pic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>
          <a:xfrm>
            <a:off x="4876800" y="228600"/>
            <a:ext cx="2667000" cy="992188"/>
          </a:xfrm>
        </p:spPr>
        <p:txBody>
          <a:bodyPr/>
          <a:lstStyle/>
          <a:p>
            <a:r>
              <a:rPr lang="en-US"/>
              <a:t>Display 9.2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94525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64B3D037-1CA4-4789-86AD-7A2A6870FB12}" type="slidenum">
              <a:rPr lang="en-US"/>
              <a:pPr/>
              <a:t>43</a:t>
            </a:fld>
            <a:endParaRPr lang="en-CA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97535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5015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9.3</a:t>
            </a:r>
          </a:p>
        </p:txBody>
      </p:sp>
      <p:pic>
        <p:nvPicPr>
          <p:cNvPr id="584710" name="Picture 6" descr="D09_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1524000"/>
            <a:ext cx="4519613" cy="495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4431908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1F132D01-2AF3-437A-9E5D-E7481AD4D693}" type="slidenum">
              <a:rPr lang="en-US"/>
              <a:pPr/>
              <a:t>44</a:t>
            </a:fld>
            <a:endParaRPr lang="en-CA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0"/>
            <a:ext cx="5899150" cy="1519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096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48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5732" name="Picture 4" descr="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423863"/>
            <a:ext cx="5627688" cy="6026150"/>
          </a:xfrm>
          <a:prstGeom prst="rect">
            <a:avLst/>
          </a:prstGeom>
          <a:noFill/>
        </p:spPr>
      </p:pic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0" y="228600"/>
            <a:ext cx="2590800" cy="992188"/>
          </a:xfrm>
        </p:spPr>
        <p:txBody>
          <a:bodyPr/>
          <a:lstStyle/>
          <a:p>
            <a:r>
              <a:rPr lang="en-US"/>
              <a:t>Display 9.4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80655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9772829A-5929-4687-BA8D-A0A414AD8DEC}" type="slidenum">
              <a:rPr lang="en-US"/>
              <a:pPr/>
              <a:t>45</a:t>
            </a:fld>
            <a:endParaRPr lang="en-CA"/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0" y="180975"/>
            <a:ext cx="5254625" cy="1419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67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019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67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772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6757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3733800" cy="992188"/>
          </a:xfrm>
        </p:spPr>
        <p:txBody>
          <a:bodyPr/>
          <a:lstStyle/>
          <a:p>
            <a:r>
              <a:rPr lang="en-US"/>
              <a:t>Display 9.5  (1/2)</a:t>
            </a:r>
            <a:br>
              <a:rPr lang="en-US"/>
            </a:br>
            <a:endParaRPr lang="en-US"/>
          </a:p>
        </p:txBody>
      </p:sp>
      <p:pic>
        <p:nvPicPr>
          <p:cNvPr id="586759" name="Picture 7" descr="D09_05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000" y="311150"/>
            <a:ext cx="5037138" cy="6162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2558390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D2B2B09C-F394-4443-B9FC-523E9A4647DF}" type="slidenum">
              <a:rPr lang="en-US"/>
              <a:pPr/>
              <a:t>46</a:t>
            </a:fld>
            <a:endParaRPr lang="en-CA"/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9.5</a:t>
            </a:r>
            <a:br>
              <a:rPr lang="en-US"/>
            </a:br>
            <a:r>
              <a:rPr lang="en-US"/>
              <a:t>(2/2)</a:t>
            </a:r>
          </a:p>
        </p:txBody>
      </p:sp>
      <p:pic>
        <p:nvPicPr>
          <p:cNvPr id="587782" name="Picture 6" descr="D09_05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828800"/>
            <a:ext cx="8199438" cy="4070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743769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B4F937AA-D177-49CD-AA53-F7365804682F}" type="slidenum">
              <a:rPr lang="en-US"/>
              <a:pPr/>
              <a:t>47</a:t>
            </a:fld>
            <a:endParaRPr lang="en-CA"/>
          </a:p>
        </p:txBody>
      </p:sp>
      <p:sp>
        <p:nvSpPr>
          <p:cNvPr id="588806" name="Rectangle 6"/>
          <p:cNvSpPr>
            <a:spLocks noChangeArrowheads="1"/>
          </p:cNvSpPr>
          <p:nvPr/>
        </p:nvSpPr>
        <p:spPr bwMode="auto">
          <a:xfrm>
            <a:off x="0" y="601663"/>
            <a:ext cx="5499100" cy="9985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880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943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880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96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8804" name="Picture 4" descr="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69925"/>
            <a:ext cx="5205413" cy="5753100"/>
          </a:xfrm>
          <a:prstGeom prst="rect">
            <a:avLst/>
          </a:prstGeom>
          <a:noFill/>
        </p:spPr>
      </p:pic>
      <p:sp>
        <p:nvSpPr>
          <p:cNvPr id="588805" name="Rectangle 5"/>
          <p:cNvSpPr>
            <a:spLocks noGrp="1" noChangeArrowheads="1"/>
          </p:cNvSpPr>
          <p:nvPr>
            <p:ph type="title"/>
          </p:nvPr>
        </p:nvSpPr>
        <p:spPr>
          <a:xfrm>
            <a:off x="5454650" y="228600"/>
            <a:ext cx="3613150" cy="992188"/>
          </a:xfrm>
        </p:spPr>
        <p:txBody>
          <a:bodyPr/>
          <a:lstStyle/>
          <a:p>
            <a:r>
              <a:rPr lang="en-US"/>
              <a:t>Display 9.6 (1/2)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9013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972954D0-117E-4174-A8E6-076BAC549914}" type="slidenum">
              <a:rPr lang="en-US"/>
              <a:pPr/>
              <a:t>48</a:t>
            </a:fld>
            <a:endParaRPr lang="en-CA"/>
          </a:p>
        </p:txBody>
      </p:sp>
      <p:sp>
        <p:nvSpPr>
          <p:cNvPr id="58982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982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9828" name="Picture 4" descr="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1388" y="1609725"/>
            <a:ext cx="7167562" cy="4803775"/>
          </a:xfrm>
          <a:prstGeom prst="rect">
            <a:avLst/>
          </a:prstGeom>
          <a:noFill/>
        </p:spPr>
      </p:pic>
      <p:sp>
        <p:nvSpPr>
          <p:cNvPr id="5898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9.6</a:t>
            </a:r>
            <a:br>
              <a:rPr lang="en-US"/>
            </a:br>
            <a:r>
              <a:rPr lang="en-US"/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1298383436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68E3D97A-73E9-4C05-9D43-8B0CEDDD65E7}" type="slidenum">
              <a:rPr lang="en-US"/>
              <a:pPr/>
              <a:t>5</a:t>
            </a:fld>
            <a:endParaRPr lang="en-CA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Pointer Declarations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declare multiple pointers in a statement, use</a:t>
            </a:r>
            <a:br>
              <a:rPr lang="en-US"/>
            </a:br>
            <a:r>
              <a:rPr lang="en-US"/>
              <a:t>the asterisk before each pointer variable</a:t>
            </a:r>
          </a:p>
          <a:p>
            <a:pPr lvl="1"/>
            <a:r>
              <a:rPr lang="en-US"/>
              <a:t>Example:    </a:t>
            </a:r>
            <a:br>
              <a:rPr lang="en-US"/>
            </a:br>
            <a:r>
              <a:rPr lang="en-US"/>
              <a:t>                       int *p1, *p2, v1, v2;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p1 and p2 point to variables of type int</a:t>
            </a:r>
            <a:br>
              <a:rPr lang="en-US"/>
            </a:br>
            <a:r>
              <a:rPr lang="en-US"/>
              <a:t>v1 and v2 are variables of type int</a:t>
            </a:r>
          </a:p>
        </p:txBody>
      </p:sp>
    </p:spTree>
    <p:extLst>
      <p:ext uri="{BB962C8B-B14F-4D97-AF65-F5344CB8AC3E}">
        <p14:creationId xmlns:p14="http://schemas.microsoft.com/office/powerpoint/2010/main" val="31530995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B71B1445-2022-4A14-9B5E-2AD619991ACE}" type="slidenum">
              <a:rPr lang="en-US"/>
              <a:pPr/>
              <a:t>6</a:t>
            </a:fld>
            <a:endParaRPr lang="en-CA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address of Operator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&amp; operator can be used to determine the </a:t>
            </a:r>
            <a:br>
              <a:rPr lang="en-US"/>
            </a:br>
            <a:r>
              <a:rPr lang="en-US"/>
              <a:t>address of a variable which can be assigned to a </a:t>
            </a:r>
            <a:br>
              <a:rPr lang="en-US"/>
            </a:br>
            <a:r>
              <a:rPr lang="en-US"/>
              <a:t>pointer variable</a:t>
            </a:r>
          </a:p>
          <a:p>
            <a:pPr lvl="1"/>
            <a:r>
              <a:rPr lang="en-US"/>
              <a:t>Example:            p1 = &amp;v1;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  p1 is now a pointer to v1</a:t>
            </a:r>
            <a:br>
              <a:rPr lang="en-US"/>
            </a:br>
            <a:r>
              <a:rPr lang="en-US"/>
              <a:t>	    v1  can be called v1 or "the variable pointed to </a:t>
            </a:r>
            <a:br>
              <a:rPr lang="en-US"/>
            </a:br>
            <a:r>
              <a:rPr lang="en-US"/>
              <a:t>       by p1"</a:t>
            </a:r>
          </a:p>
        </p:txBody>
      </p:sp>
    </p:spTree>
    <p:extLst>
      <p:ext uri="{BB962C8B-B14F-4D97-AF65-F5344CB8AC3E}">
        <p14:creationId xmlns:p14="http://schemas.microsoft.com/office/powerpoint/2010/main" val="17822132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9B0CE86B-C315-4264-AAC3-A006FC314E25}" type="slidenum">
              <a:rPr lang="en-US"/>
              <a:pPr/>
              <a:t>7</a:t>
            </a:fld>
            <a:endParaRPr lang="en-CA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Dereferencing Operator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C++ uses the * operator in yet another way with</a:t>
            </a:r>
            <a:br>
              <a:rPr lang="en-US"/>
            </a:br>
            <a:r>
              <a:rPr lang="en-US"/>
              <a:t>pointers</a:t>
            </a:r>
          </a:p>
          <a:p>
            <a:pPr lvl="1"/>
            <a:r>
              <a:rPr lang="en-US"/>
              <a:t>The phrase "The variable pointed to by p" is </a:t>
            </a:r>
            <a:br>
              <a:rPr lang="en-US"/>
            </a:br>
            <a:r>
              <a:rPr lang="en-US"/>
              <a:t>translated into C++ as *p</a:t>
            </a:r>
          </a:p>
          <a:p>
            <a:pPr lvl="1"/>
            <a:r>
              <a:rPr lang="en-US"/>
              <a:t>Here the * is the dereferencing operator</a:t>
            </a:r>
          </a:p>
          <a:p>
            <a:pPr lvl="2"/>
            <a:r>
              <a:rPr lang="en-US"/>
              <a:t>p is said to be dereferenced</a:t>
            </a:r>
          </a:p>
        </p:txBody>
      </p:sp>
    </p:spTree>
    <p:extLst>
      <p:ext uri="{BB962C8B-B14F-4D97-AF65-F5344CB8AC3E}">
        <p14:creationId xmlns:p14="http://schemas.microsoft.com/office/powerpoint/2010/main" val="11688239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793B09A1-E069-46CF-9C71-1353A3370E28}" type="slidenum">
              <a:rPr lang="en-US"/>
              <a:pPr/>
              <a:t>8</a:t>
            </a:fld>
            <a:endParaRPr lang="en-CA"/>
          </a:p>
        </p:txBody>
      </p:sp>
      <p:sp>
        <p:nvSpPr>
          <p:cNvPr id="522242" name="Text Box 2"/>
          <p:cNvSpPr txBox="1">
            <a:spLocks noChangeArrowheads="1"/>
          </p:cNvSpPr>
          <p:nvPr/>
        </p:nvSpPr>
        <p:spPr bwMode="auto">
          <a:xfrm>
            <a:off x="4535488" y="1817688"/>
            <a:ext cx="3975100" cy="9556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v1 and *p1 now refer to </a:t>
            </a:r>
            <a:br>
              <a:rPr lang="en-US" sz="28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the same variable</a:t>
            </a:r>
          </a:p>
        </p:txBody>
      </p:sp>
      <p:sp>
        <p:nvSpPr>
          <p:cNvPr id="522243" name="Line 3"/>
          <p:cNvSpPr>
            <a:spLocks noChangeShapeType="1"/>
          </p:cNvSpPr>
          <p:nvPr/>
        </p:nvSpPr>
        <p:spPr bwMode="auto">
          <a:xfrm flipH="1">
            <a:off x="2743200" y="2286000"/>
            <a:ext cx="179705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Pointer Example</a:t>
            </a:r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v1 = 0;</a:t>
            </a:r>
            <a:br>
              <a:rPr lang="en-US"/>
            </a:br>
            <a:r>
              <a:rPr lang="en-US"/>
              <a:t>p1 = &amp;v1;</a:t>
            </a:r>
            <a:br>
              <a:rPr lang="en-US"/>
            </a:br>
            <a:r>
              <a:rPr lang="en-US"/>
              <a:t>*p1 = 42;</a:t>
            </a:r>
            <a:br>
              <a:rPr lang="en-US"/>
            </a:br>
            <a:r>
              <a:rPr lang="en-US"/>
              <a:t>cout &lt;&lt; v1 &lt;&lt; endl;</a:t>
            </a:r>
            <a:br>
              <a:rPr lang="en-US"/>
            </a:br>
            <a:r>
              <a:rPr lang="en-US"/>
              <a:t>cout &lt;&lt; *p1 &lt;&lt; endl;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output:</a:t>
            </a:r>
            <a:br>
              <a:rPr lang="en-US"/>
            </a:br>
            <a:r>
              <a:rPr lang="en-US"/>
              <a:t>                  42</a:t>
            </a:r>
            <a:br>
              <a:rPr lang="en-US"/>
            </a:br>
            <a:r>
              <a:rPr lang="en-US"/>
              <a:t> 		   42</a:t>
            </a:r>
          </a:p>
        </p:txBody>
      </p:sp>
    </p:spTree>
    <p:extLst>
      <p:ext uri="{BB962C8B-B14F-4D97-AF65-F5344CB8AC3E}">
        <p14:creationId xmlns:p14="http://schemas.microsoft.com/office/powerpoint/2010/main" val="1830206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2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2" grpId="0" animBg="1"/>
      <p:bldP spid="5222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1C3AE6AF-7F71-40F7-B5AA-743119969DAD}" type="slidenum">
              <a:rPr lang="en-US"/>
              <a:pPr/>
              <a:t>9</a:t>
            </a:fld>
            <a:endParaRPr lang="en-CA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Assignment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assignment operator = is used to assign </a:t>
            </a:r>
            <a:br>
              <a:rPr lang="en-US"/>
            </a:br>
            <a:r>
              <a:rPr lang="en-US"/>
              <a:t>the value of one pointer to another</a:t>
            </a:r>
          </a:p>
          <a:p>
            <a:pPr lvl="1"/>
            <a:r>
              <a:rPr lang="en-US"/>
              <a:t>Example:      If p1 still points to v1 (previous slide)</a:t>
            </a:r>
            <a:br>
              <a:rPr lang="en-US"/>
            </a:br>
            <a:r>
              <a:rPr lang="en-US"/>
              <a:t>                     then</a:t>
            </a:r>
            <a:br>
              <a:rPr lang="en-US"/>
            </a:br>
            <a:r>
              <a:rPr lang="en-US"/>
              <a:t>                                     p2 = p1;</a:t>
            </a:r>
            <a:br>
              <a:rPr lang="en-US"/>
            </a:br>
            <a:r>
              <a:rPr lang="en-US"/>
              <a:t>                     </a:t>
            </a:r>
            <a:br>
              <a:rPr lang="en-US"/>
            </a:br>
            <a:r>
              <a:rPr lang="en-US"/>
              <a:t>  		causes *p2, *p1, and v1 all to name</a:t>
            </a:r>
            <a:br>
              <a:rPr lang="en-US"/>
            </a:br>
            <a:r>
              <a:rPr lang="en-US"/>
              <a:t>                      the same variable</a:t>
            </a:r>
          </a:p>
        </p:txBody>
      </p:sp>
    </p:spTree>
    <p:extLst>
      <p:ext uri="{BB962C8B-B14F-4D97-AF65-F5344CB8AC3E}">
        <p14:creationId xmlns:p14="http://schemas.microsoft.com/office/powerpoint/2010/main" val="4291003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1539</TotalTime>
  <Words>792</Words>
  <Application>Microsoft Office PowerPoint</Application>
  <PresentationFormat>Letter Paper (8.5x11 in)</PresentationFormat>
  <Paragraphs>248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Blends</vt:lpstr>
      <vt:lpstr>Session 12 Pointers </vt:lpstr>
      <vt:lpstr>Pointers</vt:lpstr>
      <vt:lpstr>Pointers Tell  Where To Find A Variable</vt:lpstr>
      <vt:lpstr>Declaring Pointers</vt:lpstr>
      <vt:lpstr>Multiple Pointer Declarations</vt:lpstr>
      <vt:lpstr>The address of Operator</vt:lpstr>
      <vt:lpstr>The Dereferencing Operator</vt:lpstr>
      <vt:lpstr>A Pointer Example</vt:lpstr>
      <vt:lpstr>Pointer Assignment</vt:lpstr>
      <vt:lpstr>Caution! Pointer Assignments</vt:lpstr>
      <vt:lpstr>Display 9.1 </vt:lpstr>
      <vt:lpstr>The new Operator</vt:lpstr>
      <vt:lpstr>Dynamic Variables</vt:lpstr>
      <vt:lpstr>Display 9.2 </vt:lpstr>
      <vt:lpstr>Display 9.3</vt:lpstr>
      <vt:lpstr>new and Class Types</vt:lpstr>
      <vt:lpstr>Basic Memory Management</vt:lpstr>
      <vt:lpstr>The delete Operator</vt:lpstr>
      <vt:lpstr>Dangling Pointers</vt:lpstr>
      <vt:lpstr>Automatic Variables</vt:lpstr>
      <vt:lpstr>Global Variables</vt:lpstr>
      <vt:lpstr>Type Definitions</vt:lpstr>
      <vt:lpstr>Defining Pointer Types</vt:lpstr>
      <vt:lpstr>Multiple Declarations Again</vt:lpstr>
      <vt:lpstr>Pointer Reference Parameters</vt:lpstr>
      <vt:lpstr>Section 9.1 Conclusion</vt:lpstr>
      <vt:lpstr>9.2</vt:lpstr>
      <vt:lpstr>Dynamic Arrays</vt:lpstr>
      <vt:lpstr>Pointer Variables   and Array Variables</vt:lpstr>
      <vt:lpstr>Pointer Variables  As Array Variables</vt:lpstr>
      <vt:lpstr>Creating Dynamic Arrays</vt:lpstr>
      <vt:lpstr>Creating Dynamic Arrays</vt:lpstr>
      <vt:lpstr>Dynamic Arrays (cont.)</vt:lpstr>
      <vt:lpstr>Pointer Arithmetic (Optional)</vt:lpstr>
      <vt:lpstr>Pointer Arthmetic Operations</vt:lpstr>
      <vt:lpstr>Multidimensional Dynamic Arrays</vt:lpstr>
      <vt:lpstr>A Multidimensial  Dynamic Array</vt:lpstr>
      <vt:lpstr>Deleting Multidimensional Arrays</vt:lpstr>
      <vt:lpstr>Section 9.2 Conclusion</vt:lpstr>
      <vt:lpstr>Chapter 9 -- End</vt:lpstr>
      <vt:lpstr>Display 9.1 </vt:lpstr>
      <vt:lpstr>Display 9.2 </vt:lpstr>
      <vt:lpstr>Display 9.3</vt:lpstr>
      <vt:lpstr>Display 9.4 </vt:lpstr>
      <vt:lpstr>Display 9.5  (1/2) </vt:lpstr>
      <vt:lpstr>Display 9.5 (2/2)</vt:lpstr>
      <vt:lpstr>Display 9.6 (1/2) </vt:lpstr>
      <vt:lpstr>Display 9.6 (2/2)</vt:lpstr>
    </vt:vector>
  </TitlesOfParts>
  <Company>Addison Wesley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IST</cp:lastModifiedBy>
  <cp:revision>101</cp:revision>
  <cp:lastPrinted>2001-11-04T00:51:13Z</cp:lastPrinted>
  <dcterms:created xsi:type="dcterms:W3CDTF">2005-02-25T19:46:41Z</dcterms:created>
  <dcterms:modified xsi:type="dcterms:W3CDTF">2014-10-15T03:01:39Z</dcterms:modified>
</cp:coreProperties>
</file>