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5"/>
  </p:notesMasterIdLst>
  <p:handoutMasterIdLst>
    <p:handoutMasterId r:id="rId26"/>
  </p:handoutMasterIdLst>
  <p:sldIdLst>
    <p:sldId id="390" r:id="rId2"/>
    <p:sldId id="417" r:id="rId3"/>
    <p:sldId id="418" r:id="rId4"/>
    <p:sldId id="419" r:id="rId5"/>
    <p:sldId id="420" r:id="rId6"/>
    <p:sldId id="421" r:id="rId7"/>
    <p:sldId id="422" r:id="rId8"/>
    <p:sldId id="423" r:id="rId9"/>
    <p:sldId id="424" r:id="rId10"/>
    <p:sldId id="425" r:id="rId11"/>
    <p:sldId id="426" r:id="rId12"/>
    <p:sldId id="427" r:id="rId13"/>
    <p:sldId id="428" r:id="rId14"/>
    <p:sldId id="429" r:id="rId15"/>
    <p:sldId id="430" r:id="rId16"/>
    <p:sldId id="431" r:id="rId17"/>
    <p:sldId id="432" r:id="rId18"/>
    <p:sldId id="433" r:id="rId19"/>
    <p:sldId id="434" r:id="rId20"/>
    <p:sldId id="435" r:id="rId21"/>
    <p:sldId id="436" r:id="rId22"/>
    <p:sldId id="437" r:id="rId23"/>
    <p:sldId id="438" r:id="rId24"/>
  </p:sldIdLst>
  <p:sldSz cx="9144000" cy="6858000" type="letter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6F6"/>
    <a:srgbClr val="0099CC"/>
    <a:srgbClr val="0000FF"/>
    <a:srgbClr val="0000CC"/>
    <a:srgbClr val="B2B2B2"/>
    <a:srgbClr val="A50021"/>
    <a:srgbClr val="7376B1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548" autoAdjust="0"/>
  </p:normalViewPr>
  <p:slideViewPr>
    <p:cSldViewPr snapToObjects="1">
      <p:cViewPr varScale="1">
        <p:scale>
          <a:sx n="71" d="100"/>
          <a:sy n="71" d="100"/>
        </p:scale>
        <p:origin x="1356" y="54"/>
      </p:cViewPr>
      <p:guideLst>
        <p:guide orient="horz" pos="3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>
        <p:scale>
          <a:sx n="100" d="100"/>
          <a:sy n="100" d="100"/>
        </p:scale>
        <p:origin x="-72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CA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endParaRPr lang="en-CA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CA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fld id="{B5026126-D90B-4D50-A8E7-E6D8671CEA83}" type="slidenum">
              <a:rPr lang="en-CA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5991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CA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endParaRPr lang="en-CA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CA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fld id="{36E83DA5-57B4-43BF-86B5-1B8693781552}" type="slidenum">
              <a:rPr lang="en-CA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07866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3" name="Rectangle 47"/>
          <p:cNvSpPr>
            <a:spLocks noChangeArrowheads="1"/>
          </p:cNvSpPr>
          <p:nvPr userDrawn="1"/>
        </p:nvSpPr>
        <p:spPr bwMode="auto">
          <a:xfrm>
            <a:off x="0" y="4581525"/>
            <a:ext cx="9144000" cy="2276475"/>
          </a:xfrm>
          <a:prstGeom prst="rect">
            <a:avLst/>
          </a:prstGeom>
          <a:solidFill>
            <a:srgbClr val="B2B2B2">
              <a:alpha val="59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40" name="Rectangle 44" descr="40%"/>
          <p:cNvSpPr>
            <a:spLocks noChangeArrowheads="1"/>
          </p:cNvSpPr>
          <p:nvPr/>
        </p:nvSpPr>
        <p:spPr bwMode="auto">
          <a:xfrm>
            <a:off x="0" y="0"/>
            <a:ext cx="9144000" cy="4581525"/>
          </a:xfrm>
          <a:prstGeom prst="rect">
            <a:avLst/>
          </a:prstGeom>
          <a:pattFill prst="pct40">
            <a:fgClr>
              <a:srgbClr val="7376B1">
                <a:alpha val="64000"/>
              </a:srgbClr>
            </a:fgClr>
            <a:bgClr>
              <a:schemeClr val="bg1">
                <a:alpha val="64000"/>
              </a:schemeClr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25" name="Rectangle 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en-US"/>
              <a:t>Copyright © 2007 Pearson Education, Inc. Publishing as Pearson Addison-Wesley</a:t>
            </a:r>
          </a:p>
        </p:txBody>
      </p:sp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304800" y="152400"/>
            <a:ext cx="7086600" cy="2286000"/>
          </a:xfrm>
        </p:spPr>
        <p:txBody>
          <a:bodyPr wrap="none" anchor="ctr"/>
          <a:lstStyle>
            <a:lvl1pPr>
              <a:defRPr sz="6600"/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pic>
        <p:nvPicPr>
          <p:cNvPr id="4131" name="Picture 35" descr="awtri_4c UPDATE_colo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949950"/>
            <a:ext cx="684213" cy="831850"/>
          </a:xfrm>
          <a:prstGeom prst="rect">
            <a:avLst/>
          </a:prstGeom>
          <a:noFill/>
        </p:spPr>
      </p:pic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81200" y="2590800"/>
            <a:ext cx="6629400" cy="1905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600">
                <a:solidFill>
                  <a:srgbClr val="0000CC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142" name="Picture 46" descr="savitch_thumb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34225" y="4638675"/>
            <a:ext cx="1733550" cy="2143125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8- </a:t>
            </a:r>
            <a:fld id="{CDC7E7C7-07B8-4E5F-AD1F-662DF6129B4B}" type="slidenum">
              <a:rPr lang="en-US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303213"/>
            <a:ext cx="2076450" cy="59451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03213"/>
            <a:ext cx="6076950" cy="59451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8- </a:t>
            </a:r>
            <a:fld id="{F197B631-7D85-43D7-89CB-90DA87D1F716}" type="slidenum">
              <a:rPr lang="en-US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8- </a:t>
            </a:r>
            <a:fld id="{FC3B9923-4AEF-45E6-B523-32FDBF37851F}" type="slidenum">
              <a:rPr lang="en-US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8- </a:t>
            </a:r>
            <a:fld id="{74568023-EF4C-48B5-BD5A-FD55D22FAA6E}" type="slidenum">
              <a:rPr lang="en-US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4513" y="16764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7263" y="16764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8- </a:t>
            </a:r>
            <a:fld id="{366D233A-22A3-4F13-A05D-0944891A8582}" type="slidenum">
              <a:rPr lang="en-US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8- </a:t>
            </a:r>
            <a:fld id="{971BC9CC-C9FD-4C50-A9CF-2332748EF920}" type="slidenum">
              <a:rPr lang="en-US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8- </a:t>
            </a:r>
            <a:fld id="{309CA1EC-5997-4412-9946-5A45C53195FF}" type="slidenum">
              <a:rPr lang="en-US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8- </a:t>
            </a:r>
            <a:fld id="{5962FBE7-E60A-46FD-B804-B58E399FD830}" type="slidenum">
              <a:rPr lang="en-US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8- </a:t>
            </a:r>
            <a:fld id="{2AE7B539-8102-4D0C-B1E5-6A530CD67515}" type="slidenum">
              <a:rPr lang="en-US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8- </a:t>
            </a:r>
            <a:fld id="{DE044D80-F38A-491B-9FAB-B0D32674CAD0}" type="slidenum">
              <a:rPr lang="en-US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9" name="Rectangle 37"/>
          <p:cNvSpPr>
            <a:spLocks noChangeArrowheads="1"/>
          </p:cNvSpPr>
          <p:nvPr userDrawn="1"/>
        </p:nvSpPr>
        <p:spPr bwMode="gray">
          <a:xfrm rot="16200000">
            <a:off x="4419600" y="2136775"/>
            <a:ext cx="301625" cy="9140825"/>
          </a:xfrm>
          <a:prstGeom prst="rect">
            <a:avLst/>
          </a:prstGeom>
          <a:gradFill rotWithShape="0">
            <a:gsLst>
              <a:gs pos="0">
                <a:srgbClr val="6669AA">
                  <a:alpha val="47000"/>
                </a:srgbClr>
              </a:gs>
              <a:gs pos="100000">
                <a:srgbClr val="6669AA">
                  <a:gamma/>
                  <a:tint val="33333"/>
                  <a:invGamma/>
                </a:srgbClr>
              </a:gs>
            </a:gsLst>
            <a:lin ang="5400000" scaled="1"/>
          </a:gradFill>
          <a:ln w="76200">
            <a:noFill/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endParaRPr kumimoji="1" lang="en-US" sz="3200">
              <a:latin typeface="Tahoma" pitchFamily="34" charset="0"/>
            </a:endParaRPr>
          </a:p>
        </p:txBody>
      </p:sp>
      <p:sp>
        <p:nvSpPr>
          <p:cNvPr id="3114" name="Rectangle 42" descr="40%"/>
          <p:cNvSpPr>
            <a:spLocks noChangeArrowheads="1"/>
          </p:cNvSpPr>
          <p:nvPr userDrawn="1"/>
        </p:nvSpPr>
        <p:spPr bwMode="gray">
          <a:xfrm rot="16200000">
            <a:off x="3840163" y="-3840163"/>
            <a:ext cx="1460500" cy="9140825"/>
          </a:xfrm>
          <a:prstGeom prst="rect">
            <a:avLst/>
          </a:prstGeom>
          <a:pattFill prst="pct40">
            <a:fgClr>
              <a:srgbClr val="00B6F6">
                <a:alpha val="67000"/>
              </a:srgbClr>
            </a:fgClr>
            <a:bgClr>
              <a:schemeClr val="bg1">
                <a:alpha val="67000"/>
              </a:schemeClr>
            </a:bgClr>
          </a:pattFill>
          <a:ln w="76200">
            <a:noFill/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endParaRPr kumimoji="1" lang="en-US" sz="3200">
              <a:latin typeface="Tahoma" pitchFamily="34" charset="0"/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03213"/>
            <a:ext cx="8305800" cy="99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50088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r>
              <a:rPr lang="en-US"/>
              <a:t>Slide 8- </a:t>
            </a:r>
            <a:fld id="{38D44FB8-6C5B-4E72-8AB4-EF40AB7B9D6B}" type="slidenum">
              <a:rPr lang="en-US"/>
              <a:pPr/>
              <a:t>‹#›</a:t>
            </a:fld>
            <a:endParaRPr lang="en-CA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4513" y="1676400"/>
            <a:ext cx="8294687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102" name="Rectangle 30"/>
          <p:cNvSpPr>
            <a:spLocks noChangeArrowheads="1"/>
          </p:cNvSpPr>
          <p:nvPr/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r>
              <a:rPr lang="en-US" sz="900"/>
              <a:t>Copyright © 2007 Pearson Education, Inc. Publishing as Pearson Addison-Wesley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A5002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Session 13</a:t>
            </a:r>
            <a:br>
              <a:rPr lang="en-US" dirty="0" smtClean="0"/>
            </a:br>
            <a:r>
              <a:rPr lang="en-US" dirty="0" smtClean="0"/>
              <a:t>Pointers and dynamic arrays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CS 200 – Introduction to Programming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9- </a:t>
            </a:r>
            <a:fld id="{D71241F7-1220-4622-8BCD-B841C00FECFE}" type="slidenum">
              <a:rPr lang="en-US"/>
              <a:pPr/>
              <a:t>10</a:t>
            </a:fld>
            <a:endParaRPr lang="en-CA"/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Pointer Arthmetic Operations</a:t>
            </a:r>
          </a:p>
        </p:txBody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447800"/>
            <a:ext cx="8294687" cy="4572000"/>
          </a:xfrm>
        </p:spPr>
        <p:txBody>
          <a:bodyPr/>
          <a:lstStyle/>
          <a:p>
            <a:r>
              <a:rPr lang="en-US"/>
              <a:t>You can add and subtract with pointers</a:t>
            </a:r>
          </a:p>
          <a:p>
            <a:pPr lvl="1"/>
            <a:r>
              <a:rPr lang="en-US"/>
              <a:t>The ++ and - - operators can be used</a:t>
            </a:r>
          </a:p>
          <a:p>
            <a:pPr lvl="1"/>
            <a:r>
              <a:rPr lang="en-US"/>
              <a:t>Two pointers of the same type can be subtracted to obtain the number of indexed variables between</a:t>
            </a:r>
          </a:p>
          <a:p>
            <a:pPr lvl="2"/>
            <a:r>
              <a:rPr lang="en-US"/>
              <a:t>The pointers should be in the same array!</a:t>
            </a:r>
          </a:p>
          <a:p>
            <a:pPr lvl="1"/>
            <a:r>
              <a:rPr lang="en-US"/>
              <a:t>This code  shows one way to use pointer </a:t>
            </a:r>
            <a:br>
              <a:rPr lang="en-US"/>
            </a:br>
            <a:r>
              <a:rPr lang="en-US"/>
              <a:t>arithmetic:</a:t>
            </a:r>
            <a:br>
              <a:rPr lang="en-US"/>
            </a:br>
            <a:r>
              <a:rPr lang="en-US"/>
              <a:t>                   for (int i = 0; i &lt; array_size; i++)</a:t>
            </a:r>
            <a:br>
              <a:rPr lang="en-US"/>
            </a:br>
            <a:r>
              <a:rPr lang="en-US"/>
              <a:t>                      cout &lt;&lt; *(d + i) &lt;&lt; "  " ;</a:t>
            </a:r>
            <a:br>
              <a:rPr lang="en-US"/>
            </a:br>
            <a:r>
              <a:rPr lang="en-US"/>
              <a:t>                      // same as cout &lt;&lt; d[i] &lt;&lt; "  " ;</a:t>
            </a:r>
          </a:p>
        </p:txBody>
      </p:sp>
    </p:spTree>
    <p:extLst>
      <p:ext uri="{BB962C8B-B14F-4D97-AF65-F5344CB8AC3E}">
        <p14:creationId xmlns:p14="http://schemas.microsoft.com/office/powerpoint/2010/main" val="189926354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9- </a:t>
            </a:r>
            <a:fld id="{358EFD5C-D3B9-4ACE-8391-F831A9B766FE}" type="slidenum">
              <a:rPr lang="en-US"/>
              <a:pPr/>
              <a:t>11</a:t>
            </a:fld>
            <a:endParaRPr lang="en-CA"/>
          </a:p>
        </p:txBody>
      </p:sp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Multidimensional Dynamic Arrays</a:t>
            </a:r>
          </a:p>
        </p:txBody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600200"/>
            <a:ext cx="8294687" cy="4572000"/>
          </a:xfrm>
        </p:spPr>
        <p:txBody>
          <a:bodyPr/>
          <a:lstStyle/>
          <a:p>
            <a:r>
              <a:rPr lang="en-US" sz="2600"/>
              <a:t>To create a 3x4 multidimensional dynamic array</a:t>
            </a:r>
          </a:p>
          <a:p>
            <a:pPr lvl="1"/>
            <a:r>
              <a:rPr lang="en-US" sz="2600"/>
              <a:t>View multidimensional arrays as arrays of arrays</a:t>
            </a:r>
          </a:p>
          <a:p>
            <a:pPr lvl="1"/>
            <a:r>
              <a:rPr lang="en-US" sz="2600"/>
              <a:t>First create a one-dimensional dynamic array</a:t>
            </a:r>
          </a:p>
          <a:p>
            <a:pPr lvl="2"/>
            <a:r>
              <a:rPr lang="en-US"/>
              <a:t>Start with a new definition:   </a:t>
            </a:r>
            <a:br>
              <a:rPr lang="en-US"/>
            </a:br>
            <a:r>
              <a:rPr lang="en-US"/>
              <a:t>  		typedef int* IntArrayPtr;</a:t>
            </a:r>
          </a:p>
          <a:p>
            <a:pPr lvl="2"/>
            <a:r>
              <a:rPr lang="en-US"/>
              <a:t>Now create a dynamic  array of pointers named m:  </a:t>
            </a:r>
            <a:br>
              <a:rPr lang="en-US"/>
            </a:br>
            <a:r>
              <a:rPr lang="en-US"/>
              <a:t> 		IntArrayPtr *m = new IntArrayPtr[3];</a:t>
            </a:r>
          </a:p>
          <a:p>
            <a:pPr lvl="1"/>
            <a:r>
              <a:rPr lang="en-US" sz="2600"/>
              <a:t>For each pointer in m, create a dynamic array of int's</a:t>
            </a:r>
          </a:p>
          <a:p>
            <a:pPr lvl="2"/>
            <a:r>
              <a:rPr lang="en-US"/>
              <a:t> 		for (int i = 0; i&lt;3; i++)</a:t>
            </a:r>
            <a:br>
              <a:rPr lang="en-US"/>
            </a:br>
            <a:r>
              <a:rPr lang="en-US"/>
              <a:t>     		    m[i] = new int[4];</a:t>
            </a:r>
          </a:p>
        </p:txBody>
      </p:sp>
    </p:spTree>
    <p:extLst>
      <p:ext uri="{BB962C8B-B14F-4D97-AF65-F5344CB8AC3E}">
        <p14:creationId xmlns:p14="http://schemas.microsoft.com/office/powerpoint/2010/main" val="1019572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9- </a:t>
            </a:r>
            <a:fld id="{752E510F-54D0-4235-ACE5-818C682BCDAA}" type="slidenum">
              <a:rPr lang="en-US"/>
              <a:pPr/>
              <a:t>12</a:t>
            </a:fld>
            <a:endParaRPr lang="en-CA"/>
          </a:p>
        </p:txBody>
      </p:sp>
      <p:graphicFrame>
        <p:nvGraphicFramePr>
          <p:cNvPr id="547842" name="Group 2"/>
          <p:cNvGraphicFramePr>
            <a:graphicFrameLocks noGrp="1"/>
          </p:cNvGraphicFramePr>
          <p:nvPr>
            <p:ph sz="quarter" idx="4294967295"/>
          </p:nvPr>
        </p:nvGraphicFramePr>
        <p:xfrm>
          <a:off x="2559050" y="2800350"/>
          <a:ext cx="4071938" cy="742950"/>
        </p:xfrm>
        <a:graphic>
          <a:graphicData uri="http://schemas.openxmlformats.org/drawingml/2006/table">
            <a:tbl>
              <a:tblPr/>
              <a:tblGrid>
                <a:gridCol w="1017588"/>
                <a:gridCol w="1019175"/>
                <a:gridCol w="1017587"/>
                <a:gridCol w="1017588"/>
              </a:tblGrid>
              <a:tr h="742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47854" name="Text Box 14"/>
          <p:cNvSpPr txBox="1">
            <a:spLocks noChangeArrowheads="1"/>
          </p:cNvSpPr>
          <p:nvPr/>
        </p:nvSpPr>
        <p:spPr bwMode="auto">
          <a:xfrm>
            <a:off x="790575" y="2871788"/>
            <a:ext cx="481013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m</a:t>
            </a:r>
          </a:p>
        </p:txBody>
      </p:sp>
      <p:sp>
        <p:nvSpPr>
          <p:cNvPr id="547855" name="Rectangle 15"/>
          <p:cNvSpPr>
            <a:spLocks noChangeArrowheads="1"/>
          </p:cNvSpPr>
          <p:nvPr/>
        </p:nvSpPr>
        <p:spPr bwMode="auto">
          <a:xfrm>
            <a:off x="1258888" y="2724150"/>
            <a:ext cx="457200" cy="666750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7856" name="Line 16"/>
          <p:cNvSpPr>
            <a:spLocks noChangeShapeType="1"/>
          </p:cNvSpPr>
          <p:nvPr/>
        </p:nvSpPr>
        <p:spPr bwMode="auto">
          <a:xfrm>
            <a:off x="1638300" y="3067050"/>
            <a:ext cx="781050" cy="1905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47857" name="Group 17"/>
          <p:cNvGraphicFramePr>
            <a:graphicFrameLocks noGrp="1"/>
          </p:cNvGraphicFramePr>
          <p:nvPr>
            <p:ph sz="quarter" idx="4294967295"/>
          </p:nvPr>
        </p:nvGraphicFramePr>
        <p:xfrm>
          <a:off x="2600325" y="3844925"/>
          <a:ext cx="817563" cy="2174875"/>
        </p:xfrm>
        <a:graphic>
          <a:graphicData uri="http://schemas.openxmlformats.org/drawingml/2006/table">
            <a:tbl>
              <a:tblPr/>
              <a:tblGrid>
                <a:gridCol w="817563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47869" name="Group 29"/>
          <p:cNvGraphicFramePr>
            <a:graphicFrameLocks noGrp="1"/>
          </p:cNvGraphicFramePr>
          <p:nvPr/>
        </p:nvGraphicFramePr>
        <p:xfrm>
          <a:off x="3630613" y="3844925"/>
          <a:ext cx="833437" cy="2174875"/>
        </p:xfrm>
        <a:graphic>
          <a:graphicData uri="http://schemas.openxmlformats.org/drawingml/2006/table">
            <a:tbl>
              <a:tblPr/>
              <a:tblGrid>
                <a:gridCol w="833437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47881" name="Group 41"/>
          <p:cNvGraphicFramePr>
            <a:graphicFrameLocks noGrp="1"/>
          </p:cNvGraphicFramePr>
          <p:nvPr/>
        </p:nvGraphicFramePr>
        <p:xfrm>
          <a:off x="4683125" y="3844925"/>
          <a:ext cx="833438" cy="2174875"/>
        </p:xfrm>
        <a:graphic>
          <a:graphicData uri="http://schemas.openxmlformats.org/drawingml/2006/table">
            <a:tbl>
              <a:tblPr/>
              <a:tblGrid>
                <a:gridCol w="833438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47893" name="Group 53"/>
          <p:cNvGraphicFramePr>
            <a:graphicFrameLocks noGrp="1"/>
          </p:cNvGraphicFramePr>
          <p:nvPr/>
        </p:nvGraphicFramePr>
        <p:xfrm>
          <a:off x="5729288" y="3867150"/>
          <a:ext cx="833437" cy="2152650"/>
        </p:xfrm>
        <a:graphic>
          <a:graphicData uri="http://schemas.openxmlformats.org/drawingml/2006/table">
            <a:tbl>
              <a:tblPr/>
              <a:tblGrid>
                <a:gridCol w="833437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47905" name="Line 65"/>
          <p:cNvSpPr>
            <a:spLocks noChangeShapeType="1"/>
          </p:cNvSpPr>
          <p:nvPr/>
        </p:nvSpPr>
        <p:spPr bwMode="auto">
          <a:xfrm>
            <a:off x="2952750" y="3124200"/>
            <a:ext cx="0" cy="6858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7906" name="Line 66"/>
          <p:cNvSpPr>
            <a:spLocks noChangeShapeType="1"/>
          </p:cNvSpPr>
          <p:nvPr/>
        </p:nvSpPr>
        <p:spPr bwMode="auto">
          <a:xfrm>
            <a:off x="4019550" y="3124200"/>
            <a:ext cx="0" cy="6858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7907" name="Line 67"/>
          <p:cNvSpPr>
            <a:spLocks noChangeShapeType="1"/>
          </p:cNvSpPr>
          <p:nvPr/>
        </p:nvSpPr>
        <p:spPr bwMode="auto">
          <a:xfrm>
            <a:off x="4991100" y="3124200"/>
            <a:ext cx="0" cy="6858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7908" name="Line 68"/>
          <p:cNvSpPr>
            <a:spLocks noChangeShapeType="1"/>
          </p:cNvSpPr>
          <p:nvPr/>
        </p:nvSpPr>
        <p:spPr bwMode="auto">
          <a:xfrm>
            <a:off x="6115050" y="3124200"/>
            <a:ext cx="0" cy="6858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7909" name="Text Box 69"/>
          <p:cNvSpPr txBox="1">
            <a:spLocks noChangeArrowheads="1"/>
          </p:cNvSpPr>
          <p:nvPr/>
        </p:nvSpPr>
        <p:spPr bwMode="auto">
          <a:xfrm>
            <a:off x="7337425" y="2776538"/>
            <a:ext cx="15589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1800" b="1">
                <a:solidFill>
                  <a:schemeClr val="tx2"/>
                </a:solidFill>
              </a:rPr>
              <a:t>IntArrayPtr's</a:t>
            </a:r>
          </a:p>
        </p:txBody>
      </p:sp>
      <p:sp>
        <p:nvSpPr>
          <p:cNvPr id="547910" name="Line 70"/>
          <p:cNvSpPr>
            <a:spLocks noChangeShapeType="1"/>
          </p:cNvSpPr>
          <p:nvPr/>
        </p:nvSpPr>
        <p:spPr bwMode="auto">
          <a:xfrm flipH="1" flipV="1">
            <a:off x="6743700" y="3009900"/>
            <a:ext cx="628650" cy="1905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7911" name="Text Box 71"/>
          <p:cNvSpPr txBox="1">
            <a:spLocks noChangeArrowheads="1"/>
          </p:cNvSpPr>
          <p:nvPr/>
        </p:nvSpPr>
        <p:spPr bwMode="auto">
          <a:xfrm>
            <a:off x="838200" y="4716463"/>
            <a:ext cx="765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000" b="1">
                <a:solidFill>
                  <a:schemeClr val="tx2"/>
                </a:solidFill>
              </a:rPr>
              <a:t> int's</a:t>
            </a:r>
          </a:p>
        </p:txBody>
      </p:sp>
      <p:sp>
        <p:nvSpPr>
          <p:cNvPr id="547912" name="Line 72"/>
          <p:cNvSpPr>
            <a:spLocks noChangeShapeType="1"/>
          </p:cNvSpPr>
          <p:nvPr/>
        </p:nvSpPr>
        <p:spPr bwMode="auto">
          <a:xfrm flipV="1">
            <a:off x="1695450" y="4114800"/>
            <a:ext cx="704850" cy="78105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7913" name="Line 73"/>
          <p:cNvSpPr>
            <a:spLocks noChangeShapeType="1"/>
          </p:cNvSpPr>
          <p:nvPr/>
        </p:nvSpPr>
        <p:spPr bwMode="auto">
          <a:xfrm flipV="1">
            <a:off x="1676400" y="4629150"/>
            <a:ext cx="742950" cy="2762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7914" name="Line 74"/>
          <p:cNvSpPr>
            <a:spLocks noChangeShapeType="1"/>
          </p:cNvSpPr>
          <p:nvPr/>
        </p:nvSpPr>
        <p:spPr bwMode="auto">
          <a:xfrm>
            <a:off x="1704975" y="4905375"/>
            <a:ext cx="714375" cy="18097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7915" name="Line 75"/>
          <p:cNvSpPr>
            <a:spLocks noChangeShapeType="1"/>
          </p:cNvSpPr>
          <p:nvPr/>
        </p:nvSpPr>
        <p:spPr bwMode="auto">
          <a:xfrm>
            <a:off x="1695450" y="4905375"/>
            <a:ext cx="742950" cy="6953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7916" name="Text Box 76"/>
          <p:cNvSpPr txBox="1">
            <a:spLocks noChangeArrowheads="1"/>
          </p:cNvSpPr>
          <p:nvPr/>
        </p:nvSpPr>
        <p:spPr bwMode="auto">
          <a:xfrm>
            <a:off x="538163" y="3646488"/>
            <a:ext cx="171767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000" b="1">
                <a:solidFill>
                  <a:schemeClr val="tx2"/>
                </a:solidFill>
              </a:rPr>
              <a:t>IntArrayPtr</a:t>
            </a:r>
            <a:r>
              <a:rPr lang="en-US" sz="2000" b="1">
                <a:solidFill>
                  <a:schemeClr val="hlink"/>
                </a:solidFill>
              </a:rPr>
              <a:t> </a:t>
            </a:r>
            <a:r>
              <a:rPr lang="en-US" sz="2800" b="1">
                <a:solidFill>
                  <a:schemeClr val="hlink"/>
                </a:solidFill>
              </a:rPr>
              <a:t>*</a:t>
            </a:r>
          </a:p>
        </p:txBody>
      </p:sp>
      <p:sp>
        <p:nvSpPr>
          <p:cNvPr id="547917" name="Line 77"/>
          <p:cNvSpPr>
            <a:spLocks noChangeShapeType="1"/>
          </p:cNvSpPr>
          <p:nvPr/>
        </p:nvSpPr>
        <p:spPr bwMode="auto">
          <a:xfrm flipV="1">
            <a:off x="1466850" y="3390900"/>
            <a:ext cx="0" cy="4191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7918" name="Rectangle 7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Multidimensial </a:t>
            </a:r>
            <a:br>
              <a:rPr lang="en-US"/>
            </a:br>
            <a:r>
              <a:rPr lang="en-US"/>
              <a:t>Dynamic Array</a:t>
            </a:r>
          </a:p>
        </p:txBody>
      </p:sp>
      <p:sp>
        <p:nvSpPr>
          <p:cNvPr id="547919" name="Rectangle 7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dynamic array created on the previous slide</a:t>
            </a:r>
            <a:br>
              <a:rPr lang="en-US"/>
            </a:br>
            <a:r>
              <a:rPr lang="en-US"/>
              <a:t>could be visualized like this:</a:t>
            </a:r>
          </a:p>
        </p:txBody>
      </p:sp>
    </p:spTree>
    <p:extLst>
      <p:ext uri="{BB962C8B-B14F-4D97-AF65-F5344CB8AC3E}">
        <p14:creationId xmlns:p14="http://schemas.microsoft.com/office/powerpoint/2010/main" val="302248614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7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47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47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47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47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4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47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4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0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47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5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47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47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500"/>
                            </p:stCondLst>
                            <p:childTnLst>
                              <p:par>
                                <p:cTn id="49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47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3000"/>
                            </p:stCondLst>
                            <p:childTnLst>
                              <p:par>
                                <p:cTn id="53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47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4500"/>
                            </p:stCondLst>
                            <p:childTnLst>
                              <p:par>
                                <p:cTn id="57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54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6000"/>
                            </p:stCondLst>
                            <p:childTnLst>
                              <p:par>
                                <p:cTn id="61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547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8500"/>
                            </p:stCondLst>
                            <p:childTnLst>
                              <p:par>
                                <p:cTn id="65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47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9500"/>
                            </p:stCondLst>
                            <p:childTnLst>
                              <p:par>
                                <p:cTn id="69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547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500"/>
                            </p:stCondLst>
                            <p:childTnLst>
                              <p:par>
                                <p:cTn id="73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547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1500"/>
                            </p:stCondLst>
                            <p:childTnLst>
                              <p:par>
                                <p:cTn id="77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547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7854" grpId="0" autoUpdateAnimBg="0"/>
      <p:bldP spid="547855" grpId="0" animBg="1"/>
      <p:bldP spid="547856" grpId="0" animBg="1"/>
      <p:bldP spid="547905" grpId="0" animBg="1"/>
      <p:bldP spid="547906" grpId="0" animBg="1"/>
      <p:bldP spid="547907" grpId="0" animBg="1"/>
      <p:bldP spid="547908" grpId="0" animBg="1"/>
      <p:bldP spid="547909" grpId="0" autoUpdateAnimBg="0"/>
      <p:bldP spid="547910" grpId="0" animBg="1"/>
      <p:bldP spid="547911" grpId="0" autoUpdateAnimBg="0"/>
      <p:bldP spid="547912" grpId="0" animBg="1"/>
      <p:bldP spid="547913" grpId="0" animBg="1"/>
      <p:bldP spid="547914" grpId="0" animBg="1"/>
      <p:bldP spid="547915" grpId="0" animBg="1"/>
      <p:bldP spid="547916" grpId="0" autoUpdateAnimBg="0"/>
      <p:bldP spid="5479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9- </a:t>
            </a:r>
            <a:fld id="{B71E1FE9-B90D-4C49-AB32-0B774C9E76E9}" type="slidenum">
              <a:rPr lang="en-US"/>
              <a:pPr/>
              <a:t>13</a:t>
            </a:fld>
            <a:endParaRPr lang="en-CA"/>
          </a:p>
        </p:txBody>
      </p:sp>
      <p:sp>
        <p:nvSpPr>
          <p:cNvPr id="54886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delete a multidimensional dynamic array</a:t>
            </a:r>
          </a:p>
          <a:p>
            <a:pPr lvl="1"/>
            <a:r>
              <a:rPr lang="en-US"/>
              <a:t>Each call to new that created an array must have a corresponding call to delete[ ]</a:t>
            </a:r>
          </a:p>
          <a:p>
            <a:pPr lvl="1"/>
            <a:r>
              <a:rPr lang="en-US"/>
              <a:t>Example:  To delete the dynamic array created </a:t>
            </a:r>
            <a:br>
              <a:rPr lang="en-US"/>
            </a:br>
            <a:r>
              <a:rPr lang="en-US"/>
              <a:t>                  on a previous slide:</a:t>
            </a:r>
            <a:br>
              <a:rPr lang="en-US"/>
            </a:br>
            <a:r>
              <a:rPr lang="en-US"/>
              <a:t>               for ( i = 0; i &lt; 3; i++)</a:t>
            </a:r>
            <a:br>
              <a:rPr lang="en-US"/>
            </a:br>
            <a:r>
              <a:rPr lang="en-US"/>
              <a:t>                   delete [ ] m[i]; //delete the arrays of 4 int's</a:t>
            </a:r>
            <a:br>
              <a:rPr lang="en-US"/>
            </a:br>
            <a:r>
              <a:rPr lang="en-US"/>
              <a:t>                  delete [ ] m; // delete the array of IntArrayPtr's</a:t>
            </a:r>
          </a:p>
        </p:txBody>
      </p:sp>
      <p:sp>
        <p:nvSpPr>
          <p:cNvPr id="548866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3603625" y="5872163"/>
            <a:ext cx="2589213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 b="1">
                <a:solidFill>
                  <a:schemeClr val="tx2"/>
                </a:solidFill>
              </a:rPr>
              <a:t>Display 9.6 (1)</a:t>
            </a:r>
          </a:p>
        </p:txBody>
      </p:sp>
      <p:sp>
        <p:nvSpPr>
          <p:cNvPr id="548867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337300" y="5872163"/>
            <a:ext cx="2589213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 b="1">
                <a:solidFill>
                  <a:schemeClr val="tx2"/>
                </a:solidFill>
              </a:rPr>
              <a:t>Display 9.6 (2)</a:t>
            </a:r>
          </a:p>
        </p:txBody>
      </p:sp>
      <p:sp>
        <p:nvSpPr>
          <p:cNvPr id="5488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Deleting</a:t>
            </a:r>
            <a:br>
              <a:rPr lang="en-US"/>
            </a:br>
            <a:r>
              <a:rPr lang="en-US"/>
              <a:t>Multidimensional Arrays</a:t>
            </a:r>
          </a:p>
        </p:txBody>
      </p:sp>
    </p:spTree>
    <p:extLst>
      <p:ext uri="{BB962C8B-B14F-4D97-AF65-F5344CB8AC3E}">
        <p14:creationId xmlns:p14="http://schemas.microsoft.com/office/powerpoint/2010/main" val="286616096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8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8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8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8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8866" grpId="0" animBg="1"/>
      <p:bldP spid="54886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9- </a:t>
            </a:r>
            <a:fld id="{1B5B6BBF-21FC-4CB8-8708-A43E069F0903}" type="slidenum">
              <a:rPr lang="en-US"/>
              <a:pPr/>
              <a:t>14</a:t>
            </a:fld>
            <a:endParaRPr lang="en-CA"/>
          </a:p>
        </p:txBody>
      </p:sp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Section 9.2 Conclusion</a:t>
            </a:r>
          </a:p>
        </p:txBody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524000"/>
            <a:ext cx="8294687" cy="4572000"/>
          </a:xfrm>
        </p:spPr>
        <p:txBody>
          <a:bodyPr/>
          <a:lstStyle/>
          <a:p>
            <a:r>
              <a:rPr lang="en-US"/>
              <a:t>Can you</a:t>
            </a:r>
          </a:p>
          <a:p>
            <a:pPr lvl="1"/>
            <a:r>
              <a:rPr lang="en-US"/>
              <a:t>Write a definition for pointer variables that will be used to point to dynamic arrays?  The array elements are of type char.  Call the type CharArray.</a:t>
            </a:r>
            <a:br>
              <a:rPr lang="en-US"/>
            </a:br>
            <a:endParaRPr lang="en-US"/>
          </a:p>
          <a:p>
            <a:pPr lvl="1"/>
            <a:r>
              <a:rPr lang="en-US"/>
              <a:t>Write code to fill array "entry" with 10 numbers </a:t>
            </a:r>
            <a:br>
              <a:rPr lang="en-US"/>
            </a:br>
            <a:r>
              <a:rPr lang="en-US"/>
              <a:t>typed at the keyboard? </a:t>
            </a:r>
            <a:br>
              <a:rPr lang="en-US"/>
            </a:br>
            <a:r>
              <a:rPr lang="en-US"/>
              <a:t> </a:t>
            </a:r>
            <a:br>
              <a:rPr lang="en-US"/>
            </a:br>
            <a:r>
              <a:rPr lang="en-US"/>
              <a:t>                           int * entry;</a:t>
            </a:r>
            <a:br>
              <a:rPr lang="en-US"/>
            </a:br>
            <a:r>
              <a:rPr lang="en-US"/>
              <a:t>                           entry = new int[10];</a:t>
            </a:r>
          </a:p>
        </p:txBody>
      </p:sp>
    </p:spTree>
    <p:extLst>
      <p:ext uri="{BB962C8B-B14F-4D97-AF65-F5344CB8AC3E}">
        <p14:creationId xmlns:p14="http://schemas.microsoft.com/office/powerpoint/2010/main" val="196213053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9- </a:t>
            </a:r>
            <a:fld id="{91DB3B6D-D454-49B6-9F41-EC2DC6B6B72A}" type="slidenum">
              <a:rPr lang="en-US"/>
              <a:pPr/>
              <a:t>15</a:t>
            </a:fld>
            <a:endParaRPr lang="en-CA"/>
          </a:p>
        </p:txBody>
      </p:sp>
      <p:sp>
        <p:nvSpPr>
          <p:cNvPr id="581634" name="AutoShape 2"/>
          <p:cNvSpPr>
            <a:spLocks noChangeArrowheads="1"/>
          </p:cNvSpPr>
          <p:nvPr/>
        </p:nvSpPr>
        <p:spPr bwMode="auto">
          <a:xfrm>
            <a:off x="3422650" y="2768600"/>
            <a:ext cx="2298700" cy="2209800"/>
          </a:xfrm>
          <a:prstGeom prst="octagon">
            <a:avLst>
              <a:gd name="adj" fmla="val 29287"/>
            </a:avLst>
          </a:prstGeom>
          <a:solidFill>
            <a:schemeClr val="hlink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1635" name="AutoShape 3"/>
          <p:cNvSpPr>
            <a:spLocks noChangeArrowheads="1"/>
          </p:cNvSpPr>
          <p:nvPr/>
        </p:nvSpPr>
        <p:spPr bwMode="auto">
          <a:xfrm>
            <a:off x="4108450" y="3429000"/>
            <a:ext cx="927100" cy="889000"/>
          </a:xfrm>
          <a:prstGeom prst="smileyFace">
            <a:avLst>
              <a:gd name="adj" fmla="val 4653"/>
            </a:avLst>
          </a:prstGeom>
          <a:solidFill>
            <a:srgbClr val="F8BE1A"/>
          </a:solidFill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16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Chapter 9 -- End</a:t>
            </a:r>
          </a:p>
        </p:txBody>
      </p:sp>
    </p:spTree>
    <p:extLst>
      <p:ext uri="{BB962C8B-B14F-4D97-AF65-F5344CB8AC3E}">
        <p14:creationId xmlns:p14="http://schemas.microsoft.com/office/powerpoint/2010/main" val="3533134943"/>
      </p:ext>
    </p:extLst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9- </a:t>
            </a:r>
            <a:fld id="{4554B9FA-F232-4710-B918-5AB0E45B3AC2}" type="slidenum">
              <a:rPr lang="en-US"/>
              <a:pPr/>
              <a:t>16</a:t>
            </a:fld>
            <a:endParaRPr lang="en-CA"/>
          </a:p>
        </p:txBody>
      </p:sp>
      <p:sp>
        <p:nvSpPr>
          <p:cNvPr id="582658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197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2659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6454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82660" name="Picture 4" descr="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5775" y="1647825"/>
            <a:ext cx="8156575" cy="4852988"/>
          </a:xfrm>
          <a:prstGeom prst="rect">
            <a:avLst/>
          </a:prstGeom>
          <a:noFill/>
        </p:spPr>
      </p:pic>
      <p:sp>
        <p:nvSpPr>
          <p:cNvPr id="58266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Display 9.1 </a:t>
            </a:r>
          </a:p>
        </p:txBody>
      </p:sp>
    </p:spTree>
    <p:extLst>
      <p:ext uri="{BB962C8B-B14F-4D97-AF65-F5344CB8AC3E}">
        <p14:creationId xmlns:p14="http://schemas.microsoft.com/office/powerpoint/2010/main" val="4222926834"/>
      </p:ext>
    </p:extLst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9- </a:t>
            </a:r>
            <a:fld id="{E2661748-3115-4FEA-9BB7-C885E1EE5F47}" type="slidenum">
              <a:rPr lang="en-US"/>
              <a:pPr/>
              <a:t>17</a:t>
            </a:fld>
            <a:endParaRPr lang="en-CA"/>
          </a:p>
        </p:txBody>
      </p:sp>
      <p:sp>
        <p:nvSpPr>
          <p:cNvPr id="583686" name="Rectangle 6"/>
          <p:cNvSpPr>
            <a:spLocks noChangeArrowheads="1"/>
          </p:cNvSpPr>
          <p:nvPr/>
        </p:nvSpPr>
        <p:spPr bwMode="auto">
          <a:xfrm>
            <a:off x="0" y="0"/>
            <a:ext cx="4494213" cy="15192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682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6388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3683" name="AutoShap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83684" name="Picture 4" descr="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09550"/>
            <a:ext cx="4060825" cy="6254750"/>
          </a:xfrm>
          <a:prstGeom prst="rect">
            <a:avLst/>
          </a:prstGeom>
          <a:noFill/>
        </p:spPr>
      </p:pic>
      <p:sp>
        <p:nvSpPr>
          <p:cNvPr id="583685" name="Rectangle 5"/>
          <p:cNvSpPr>
            <a:spLocks noGrp="1" noChangeArrowheads="1"/>
          </p:cNvSpPr>
          <p:nvPr>
            <p:ph type="title"/>
          </p:nvPr>
        </p:nvSpPr>
        <p:spPr>
          <a:xfrm>
            <a:off x="4876800" y="228600"/>
            <a:ext cx="2667000" cy="992188"/>
          </a:xfrm>
        </p:spPr>
        <p:txBody>
          <a:bodyPr/>
          <a:lstStyle/>
          <a:p>
            <a:r>
              <a:rPr lang="en-US"/>
              <a:t>Display 9.2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94525"/>
      </p:ext>
    </p:extLst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9- </a:t>
            </a:r>
            <a:fld id="{64B3D037-1CA4-4789-86AD-7A2A6870FB12}" type="slidenum">
              <a:rPr lang="en-US"/>
              <a:pPr/>
              <a:t>18</a:t>
            </a:fld>
            <a:endParaRPr lang="en-CA"/>
          </a:p>
        </p:txBody>
      </p:sp>
      <p:sp>
        <p:nvSpPr>
          <p:cNvPr id="584706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975350" y="7175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4707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550150" y="685800"/>
            <a:ext cx="1295400" cy="635000"/>
          </a:xfrm>
          <a:prstGeom prst="rightArrow">
            <a:avLst>
              <a:gd name="adj1" fmla="val 57843"/>
              <a:gd name="adj2" fmla="val 53427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470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Display 9.3</a:t>
            </a:r>
          </a:p>
        </p:txBody>
      </p:sp>
      <p:pic>
        <p:nvPicPr>
          <p:cNvPr id="584710" name="Picture 6" descr="D09_0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0" y="1524000"/>
            <a:ext cx="4519613" cy="4953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04431908"/>
      </p:ext>
    </p:extLst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9- </a:t>
            </a:r>
            <a:fld id="{1F132D01-2AF3-437A-9E5D-E7481AD4D693}" type="slidenum">
              <a:rPr lang="en-US"/>
              <a:pPr/>
              <a:t>19</a:t>
            </a:fld>
            <a:endParaRPr lang="en-CA"/>
          </a:p>
        </p:txBody>
      </p:sp>
      <p:sp>
        <p:nvSpPr>
          <p:cNvPr id="585734" name="Rectangle 6"/>
          <p:cNvSpPr>
            <a:spLocks noChangeArrowheads="1"/>
          </p:cNvSpPr>
          <p:nvPr/>
        </p:nvSpPr>
        <p:spPr bwMode="auto">
          <a:xfrm>
            <a:off x="0" y="0"/>
            <a:ext cx="5899150" cy="15192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573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0960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573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8486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85732" name="Picture 4" descr="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5575" y="423863"/>
            <a:ext cx="5627688" cy="6026150"/>
          </a:xfrm>
          <a:prstGeom prst="rect">
            <a:avLst/>
          </a:prstGeom>
          <a:noFill/>
        </p:spPr>
      </p:pic>
      <p:sp>
        <p:nvSpPr>
          <p:cNvPr id="585733" name="Rectangle 5"/>
          <p:cNvSpPr>
            <a:spLocks noGrp="1" noChangeArrowheads="1"/>
          </p:cNvSpPr>
          <p:nvPr>
            <p:ph type="title"/>
          </p:nvPr>
        </p:nvSpPr>
        <p:spPr>
          <a:xfrm>
            <a:off x="6096000" y="228600"/>
            <a:ext cx="2590800" cy="992188"/>
          </a:xfrm>
        </p:spPr>
        <p:txBody>
          <a:bodyPr/>
          <a:lstStyle/>
          <a:p>
            <a:r>
              <a:rPr lang="en-US"/>
              <a:t>Display 9.4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80655"/>
      </p:ext>
    </p:extLst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9"/>
          <p:cNvSpPr>
            <a:spLocks noGrp="1" noChangeArrowheads="1"/>
          </p:cNvSpPr>
          <p:nvPr>
            <p:ph type="ftr" sz="quarter" idx="3"/>
          </p:nvPr>
        </p:nvSpPr>
        <p:spPr>
          <a:ln/>
        </p:spPr>
        <p:txBody>
          <a:bodyPr/>
          <a:lstStyle/>
          <a:p>
            <a:r>
              <a:rPr lang="en-US"/>
              <a:t>Copyright © 2007 Pearson Education, Inc. Publishing as Pearson Addison-Wesley</a:t>
            </a:r>
          </a:p>
        </p:txBody>
      </p:sp>
      <p:sp>
        <p:nvSpPr>
          <p:cNvPr id="600066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9.2</a:t>
            </a:r>
          </a:p>
        </p:txBody>
      </p:sp>
      <p:sp>
        <p:nvSpPr>
          <p:cNvPr id="600067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Dynamic Arrays</a:t>
            </a:r>
          </a:p>
        </p:txBody>
      </p:sp>
    </p:spTree>
    <p:extLst>
      <p:ext uri="{BB962C8B-B14F-4D97-AF65-F5344CB8AC3E}">
        <p14:creationId xmlns:p14="http://schemas.microsoft.com/office/powerpoint/2010/main" val="9943592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9- </a:t>
            </a:r>
            <a:fld id="{9772829A-5929-4687-BA8D-A0A414AD8DEC}" type="slidenum">
              <a:rPr lang="en-US"/>
              <a:pPr/>
              <a:t>20</a:t>
            </a:fld>
            <a:endParaRPr lang="en-CA"/>
          </a:p>
        </p:txBody>
      </p:sp>
      <p:sp>
        <p:nvSpPr>
          <p:cNvPr id="586758" name="Rectangle 6"/>
          <p:cNvSpPr>
            <a:spLocks noChangeArrowheads="1"/>
          </p:cNvSpPr>
          <p:nvPr/>
        </p:nvSpPr>
        <p:spPr bwMode="auto">
          <a:xfrm>
            <a:off x="0" y="180975"/>
            <a:ext cx="5254625" cy="14192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6754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0198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6755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7724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6757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0" y="228600"/>
            <a:ext cx="3733800" cy="992188"/>
          </a:xfrm>
        </p:spPr>
        <p:txBody>
          <a:bodyPr/>
          <a:lstStyle/>
          <a:p>
            <a:r>
              <a:rPr lang="en-US"/>
              <a:t>Display 9.5  (1/2)</a:t>
            </a:r>
            <a:br>
              <a:rPr lang="en-US"/>
            </a:br>
            <a:endParaRPr lang="en-US"/>
          </a:p>
        </p:txBody>
      </p:sp>
      <p:pic>
        <p:nvPicPr>
          <p:cNvPr id="586759" name="Picture 7" descr="D09_05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7000" y="311150"/>
            <a:ext cx="5037138" cy="61626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32558390"/>
      </p:ext>
    </p:extLst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9- </a:t>
            </a:r>
            <a:fld id="{D2B2B09C-F394-4443-B9FC-523E9A4647DF}" type="slidenum">
              <a:rPr lang="en-US"/>
              <a:pPr/>
              <a:t>21</a:t>
            </a:fld>
            <a:endParaRPr lang="en-CA"/>
          </a:p>
        </p:txBody>
      </p:sp>
      <p:sp>
        <p:nvSpPr>
          <p:cNvPr id="587778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7779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778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Display 9.5</a:t>
            </a:r>
            <a:br>
              <a:rPr lang="en-US"/>
            </a:br>
            <a:r>
              <a:rPr lang="en-US"/>
              <a:t>(2/2)</a:t>
            </a:r>
          </a:p>
        </p:txBody>
      </p:sp>
      <p:pic>
        <p:nvPicPr>
          <p:cNvPr id="587782" name="Picture 6" descr="D09_05b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1828800"/>
            <a:ext cx="8199438" cy="40703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50743769"/>
      </p:ext>
    </p:extLst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9- </a:t>
            </a:r>
            <a:fld id="{B4F937AA-D177-49CD-AA53-F7365804682F}" type="slidenum">
              <a:rPr lang="en-US"/>
              <a:pPr/>
              <a:t>22</a:t>
            </a:fld>
            <a:endParaRPr lang="en-CA"/>
          </a:p>
        </p:txBody>
      </p:sp>
      <p:sp>
        <p:nvSpPr>
          <p:cNvPr id="588806" name="Rectangle 6"/>
          <p:cNvSpPr>
            <a:spLocks noChangeArrowheads="1"/>
          </p:cNvSpPr>
          <p:nvPr/>
        </p:nvSpPr>
        <p:spPr bwMode="auto">
          <a:xfrm>
            <a:off x="0" y="601663"/>
            <a:ext cx="5499100" cy="9985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8802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9436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8803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6962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88804" name="Picture 4" descr="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669925"/>
            <a:ext cx="5205413" cy="5753100"/>
          </a:xfrm>
          <a:prstGeom prst="rect">
            <a:avLst/>
          </a:prstGeom>
          <a:noFill/>
        </p:spPr>
      </p:pic>
      <p:sp>
        <p:nvSpPr>
          <p:cNvPr id="588805" name="Rectangle 5"/>
          <p:cNvSpPr>
            <a:spLocks noGrp="1" noChangeArrowheads="1"/>
          </p:cNvSpPr>
          <p:nvPr>
            <p:ph type="title"/>
          </p:nvPr>
        </p:nvSpPr>
        <p:spPr>
          <a:xfrm>
            <a:off x="5454650" y="228600"/>
            <a:ext cx="3613150" cy="992188"/>
          </a:xfrm>
        </p:spPr>
        <p:txBody>
          <a:bodyPr/>
          <a:lstStyle/>
          <a:p>
            <a:r>
              <a:rPr lang="en-US"/>
              <a:t>Display 9.6 (1/2)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29013"/>
      </p:ext>
    </p:extLst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9- </a:t>
            </a:r>
            <a:fld id="{972954D0-117E-4174-A8E6-076BAC549914}" type="slidenum">
              <a:rPr lang="en-US"/>
              <a:pPr/>
              <a:t>23</a:t>
            </a:fld>
            <a:endParaRPr lang="en-CA"/>
          </a:p>
        </p:txBody>
      </p:sp>
      <p:sp>
        <p:nvSpPr>
          <p:cNvPr id="589826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9827" name="AutoShape 3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89828" name="Picture 4" descr="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1388" y="1609725"/>
            <a:ext cx="7167562" cy="4803775"/>
          </a:xfrm>
          <a:prstGeom prst="rect">
            <a:avLst/>
          </a:prstGeom>
          <a:noFill/>
        </p:spPr>
      </p:pic>
      <p:sp>
        <p:nvSpPr>
          <p:cNvPr id="58982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Display 9.6</a:t>
            </a:r>
            <a:br>
              <a:rPr lang="en-US"/>
            </a:br>
            <a:r>
              <a:rPr lang="en-US"/>
              <a:t>(2/2)</a:t>
            </a:r>
          </a:p>
        </p:txBody>
      </p:sp>
    </p:spTree>
    <p:extLst>
      <p:ext uri="{BB962C8B-B14F-4D97-AF65-F5344CB8AC3E}">
        <p14:creationId xmlns:p14="http://schemas.microsoft.com/office/powerpoint/2010/main" val="1298383436"/>
      </p:ext>
    </p:extLst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9- </a:t>
            </a:r>
            <a:fld id="{3EC6F44A-6BA2-40AF-B0DA-8863D154B546}" type="slidenum">
              <a:rPr lang="en-US"/>
              <a:pPr/>
              <a:t>3</a:t>
            </a:fld>
            <a:endParaRPr lang="en-CA"/>
          </a:p>
        </p:txBody>
      </p:sp>
      <p:sp>
        <p:nvSpPr>
          <p:cNvPr id="5386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Arrays</a:t>
            </a:r>
          </a:p>
        </p:txBody>
      </p:sp>
      <p:sp>
        <p:nvSpPr>
          <p:cNvPr id="53862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A dynamic array is an array whose size is </a:t>
            </a:r>
            <a:br>
              <a:rPr lang="en-US"/>
            </a:br>
            <a:r>
              <a:rPr lang="en-US"/>
              <a:t>determined when the program is running, not </a:t>
            </a:r>
            <a:br>
              <a:rPr lang="en-US"/>
            </a:br>
            <a:r>
              <a:rPr lang="en-US"/>
              <a:t>when you write the program</a:t>
            </a:r>
          </a:p>
        </p:txBody>
      </p:sp>
    </p:spTree>
    <p:extLst>
      <p:ext uri="{BB962C8B-B14F-4D97-AF65-F5344CB8AC3E}">
        <p14:creationId xmlns:p14="http://schemas.microsoft.com/office/powerpoint/2010/main" val="402892032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9- </a:t>
            </a:r>
            <a:fld id="{DE463A97-3180-4B08-80BA-113ECDBBDCC8}" type="slidenum">
              <a:rPr lang="en-US"/>
              <a:pPr/>
              <a:t>4</a:t>
            </a:fld>
            <a:endParaRPr lang="en-CA"/>
          </a:p>
        </p:txBody>
      </p:sp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Pointer Variables  </a:t>
            </a:r>
            <a:br>
              <a:rPr lang="en-US"/>
            </a:br>
            <a:r>
              <a:rPr lang="en-US"/>
              <a:t>and Array Variables</a:t>
            </a:r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variables are actually pointer variables </a:t>
            </a:r>
            <a:br>
              <a:rPr lang="en-US" dirty="0"/>
            </a:br>
            <a:r>
              <a:rPr lang="en-US" dirty="0"/>
              <a:t>that point to the first indexed variable</a:t>
            </a:r>
          </a:p>
          <a:p>
            <a:pPr lvl="1"/>
            <a:r>
              <a:rPr lang="en-US" dirty="0"/>
              <a:t>Example: 	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 a[10];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			</a:t>
            </a:r>
            <a:r>
              <a:rPr lang="en-US" dirty="0" err="1">
                <a:solidFill>
                  <a:srgbClr val="FF0000"/>
                </a:solidFill>
              </a:rPr>
              <a:t>typedef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* </a:t>
            </a:r>
            <a:r>
              <a:rPr lang="en-US" dirty="0" err="1">
                <a:solidFill>
                  <a:srgbClr val="FF0000"/>
                </a:solidFill>
              </a:rPr>
              <a:t>IntPtr</a:t>
            </a:r>
            <a:r>
              <a:rPr lang="en-US" dirty="0">
                <a:solidFill>
                  <a:srgbClr val="FF0000"/>
                </a:solidFill>
              </a:rPr>
              <a:t>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                     </a:t>
            </a:r>
            <a:r>
              <a:rPr lang="en-US" dirty="0" err="1">
                <a:solidFill>
                  <a:srgbClr val="FF0000"/>
                </a:solidFill>
              </a:rPr>
              <a:t>IntPtr</a:t>
            </a:r>
            <a:r>
              <a:rPr lang="en-US" dirty="0">
                <a:solidFill>
                  <a:srgbClr val="FF0000"/>
                </a:solidFill>
              </a:rPr>
              <a:t> p;</a:t>
            </a:r>
          </a:p>
          <a:p>
            <a:pPr lvl="2"/>
            <a:r>
              <a:rPr lang="en-US" dirty="0"/>
              <a:t>Variables a and p are the same kind of variable</a:t>
            </a:r>
          </a:p>
          <a:p>
            <a:r>
              <a:rPr lang="en-US" dirty="0"/>
              <a:t>Since a is a pointer variable that points to a[0],</a:t>
            </a:r>
            <a:br>
              <a:rPr lang="en-US" dirty="0"/>
            </a:br>
            <a:r>
              <a:rPr lang="en-US" dirty="0"/>
              <a:t>                      		p = a;</a:t>
            </a:r>
            <a:br>
              <a:rPr lang="en-US" dirty="0"/>
            </a:br>
            <a:r>
              <a:rPr lang="en-US" dirty="0"/>
              <a:t>causes p to point to the same location as a</a:t>
            </a:r>
          </a:p>
        </p:txBody>
      </p:sp>
    </p:spTree>
    <p:extLst>
      <p:ext uri="{BB962C8B-B14F-4D97-AF65-F5344CB8AC3E}">
        <p14:creationId xmlns:p14="http://schemas.microsoft.com/office/powerpoint/2010/main" val="152900151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9- </a:t>
            </a:r>
            <a:fld id="{206E1945-C806-43A0-A437-7A8BB9AF4EB4}" type="slidenum">
              <a:rPr lang="en-US"/>
              <a:pPr/>
              <a:t>5</a:t>
            </a:fld>
            <a:endParaRPr lang="en-CA"/>
          </a:p>
        </p:txBody>
      </p:sp>
      <p:sp>
        <p:nvSpPr>
          <p:cNvPr id="54067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r>
              <a:rPr lang="en-US"/>
              <a:t>Continuing the previous example:</a:t>
            </a:r>
            <a:br>
              <a:rPr lang="en-US"/>
            </a:br>
            <a:r>
              <a:rPr lang="en-US"/>
              <a:t>Pointer variable p can be used as if it were an </a:t>
            </a:r>
            <a:br>
              <a:rPr lang="en-US"/>
            </a:br>
            <a:r>
              <a:rPr lang="en-US"/>
              <a:t>array variable</a:t>
            </a:r>
          </a:p>
          <a:p>
            <a:pPr lvl="1">
              <a:lnSpc>
                <a:spcPct val="90000"/>
              </a:lnSpc>
            </a:pPr>
            <a:r>
              <a:rPr lang="en-US"/>
              <a:t>Example: 	p[0], p[1], …p[9]  </a:t>
            </a:r>
            <a:br>
              <a:rPr lang="en-US"/>
            </a:br>
            <a:r>
              <a:rPr lang="en-US"/>
              <a:t>			are all legal ways to use p</a:t>
            </a:r>
          </a:p>
          <a:p>
            <a:pPr lvl="1">
              <a:lnSpc>
                <a:spcPct val="90000"/>
              </a:lnSpc>
            </a:pPr>
            <a:r>
              <a:rPr lang="en-US"/>
              <a:t>Variable a can be used as a pointer variable </a:t>
            </a:r>
            <a:br>
              <a:rPr lang="en-US"/>
            </a:br>
            <a:r>
              <a:rPr lang="en-US"/>
              <a:t>except the pointer value in a cannot be changed</a:t>
            </a:r>
          </a:p>
          <a:p>
            <a:pPr lvl="2">
              <a:lnSpc>
                <a:spcPct val="90000"/>
              </a:lnSpc>
            </a:pPr>
            <a:r>
              <a:rPr lang="en-US"/>
              <a:t>This is not legal:     IntPtr p2;</a:t>
            </a:r>
            <a:br>
              <a:rPr lang="en-US"/>
            </a:br>
            <a:r>
              <a:rPr lang="en-US"/>
              <a:t>                                … // p2 is assigned a value</a:t>
            </a:r>
            <a:br>
              <a:rPr lang="en-US"/>
            </a:br>
            <a:r>
              <a:rPr lang="en-US"/>
              <a:t>                                a = p2  // attempt to change a</a:t>
            </a:r>
          </a:p>
          <a:p>
            <a:pPr lvl="1">
              <a:lnSpc>
                <a:spcPct val="90000"/>
              </a:lnSpc>
            </a:pPr>
            <a:endParaRPr lang="en-US"/>
          </a:p>
        </p:txBody>
      </p:sp>
      <p:sp>
        <p:nvSpPr>
          <p:cNvPr id="540674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596063" y="2595563"/>
            <a:ext cx="2054225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 b="1">
                <a:solidFill>
                  <a:schemeClr val="tx2"/>
                </a:solidFill>
              </a:rPr>
              <a:t>Display 9.4</a:t>
            </a:r>
          </a:p>
        </p:txBody>
      </p:sp>
      <p:sp>
        <p:nvSpPr>
          <p:cNvPr id="5406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Pointer Variables </a:t>
            </a:r>
            <a:br>
              <a:rPr lang="en-US"/>
            </a:br>
            <a:r>
              <a:rPr lang="en-US"/>
              <a:t>As Array Variables</a:t>
            </a:r>
          </a:p>
        </p:txBody>
      </p:sp>
    </p:spTree>
    <p:extLst>
      <p:ext uri="{BB962C8B-B14F-4D97-AF65-F5344CB8AC3E}">
        <p14:creationId xmlns:p14="http://schemas.microsoft.com/office/powerpoint/2010/main" val="100565065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0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0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67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9- </a:t>
            </a:r>
            <a:fld id="{F85EEDF6-90CC-4B97-B79A-E6C012050331}" type="slidenum">
              <a:rPr lang="en-US"/>
              <a:pPr/>
              <a:t>6</a:t>
            </a:fld>
            <a:endParaRPr lang="en-CA"/>
          </a:p>
        </p:txBody>
      </p:sp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Dynamic Arrays</a:t>
            </a:r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Normal arrays require that the programmer </a:t>
            </a:r>
            <a:br>
              <a:rPr lang="en-US"/>
            </a:br>
            <a:r>
              <a:rPr lang="en-US"/>
              <a:t>determine the size of the array when the program</a:t>
            </a:r>
            <a:br>
              <a:rPr lang="en-US"/>
            </a:br>
            <a:r>
              <a:rPr lang="en-US"/>
              <a:t>is written</a:t>
            </a:r>
          </a:p>
          <a:p>
            <a:pPr lvl="1"/>
            <a:r>
              <a:rPr lang="en-US"/>
              <a:t>What if the programmer estimates too large?</a:t>
            </a:r>
          </a:p>
          <a:p>
            <a:pPr lvl="2"/>
            <a:r>
              <a:rPr lang="en-US"/>
              <a:t>Memory is wasted</a:t>
            </a:r>
          </a:p>
          <a:p>
            <a:pPr lvl="1"/>
            <a:r>
              <a:rPr lang="en-US"/>
              <a:t>What if the programmer estimates too small?</a:t>
            </a:r>
          </a:p>
          <a:p>
            <a:pPr lvl="2"/>
            <a:r>
              <a:rPr lang="en-US"/>
              <a:t>The program may not work in some situations</a:t>
            </a:r>
          </a:p>
          <a:p>
            <a:r>
              <a:rPr lang="en-US"/>
              <a:t>Dynamic arrays can be created with just the </a:t>
            </a:r>
            <a:br>
              <a:rPr lang="en-US"/>
            </a:br>
            <a:r>
              <a:rPr lang="en-US"/>
              <a:t>right size while the program is running</a:t>
            </a:r>
          </a:p>
        </p:txBody>
      </p:sp>
    </p:spTree>
    <p:extLst>
      <p:ext uri="{BB962C8B-B14F-4D97-AF65-F5344CB8AC3E}">
        <p14:creationId xmlns:p14="http://schemas.microsoft.com/office/powerpoint/2010/main" val="333140728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9- </a:t>
            </a:r>
            <a:fld id="{11B101BB-E011-4F1A-AA9E-528DE8B65828}" type="slidenum">
              <a:rPr lang="en-US"/>
              <a:pPr/>
              <a:t>7</a:t>
            </a:fld>
            <a:endParaRPr lang="en-CA"/>
          </a:p>
        </p:txBody>
      </p:sp>
      <p:sp>
        <p:nvSpPr>
          <p:cNvPr id="54272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294688" cy="4572000"/>
          </a:xfrm>
        </p:spPr>
        <p:txBody>
          <a:bodyPr/>
          <a:lstStyle/>
          <a:p>
            <a:r>
              <a:rPr lang="en-US"/>
              <a:t>Dynamic arrays are created using the new </a:t>
            </a:r>
            <a:br>
              <a:rPr lang="en-US"/>
            </a:br>
            <a:r>
              <a:rPr lang="en-US"/>
              <a:t>operator</a:t>
            </a:r>
          </a:p>
          <a:p>
            <a:pPr lvl="1"/>
            <a:r>
              <a:rPr lang="en-US"/>
              <a:t>Example:  To create an array of 10 elements of </a:t>
            </a:r>
            <a:br>
              <a:rPr lang="en-US"/>
            </a:br>
            <a:r>
              <a:rPr lang="en-US"/>
              <a:t>                  type double:</a:t>
            </a:r>
            <a:br>
              <a:rPr lang="en-US"/>
            </a:br>
            <a:r>
              <a:rPr lang="en-US"/>
              <a:t>                  	typedef double* DoublePtr;</a:t>
            </a:r>
            <a:br>
              <a:rPr lang="en-US"/>
            </a:br>
            <a:r>
              <a:rPr lang="en-US"/>
              <a:t> 		      	DoublePtr d;</a:t>
            </a:r>
            <a:br>
              <a:rPr lang="en-US"/>
            </a:br>
            <a:r>
              <a:rPr lang="en-US"/>
              <a:t>     	      	d = new double[10]; 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  <a:p>
            <a:pPr lvl="2"/>
            <a:r>
              <a:rPr lang="en-US"/>
              <a:t>d can now be used as if it were an ordinary array!                         </a:t>
            </a:r>
          </a:p>
        </p:txBody>
      </p:sp>
      <p:sp>
        <p:nvSpPr>
          <p:cNvPr id="542722" name="Text Box 2"/>
          <p:cNvSpPr txBox="1">
            <a:spLocks noChangeArrowheads="1"/>
          </p:cNvSpPr>
          <p:nvPr/>
        </p:nvSpPr>
        <p:spPr bwMode="auto">
          <a:xfrm>
            <a:off x="6508750" y="4937125"/>
            <a:ext cx="2257425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000" b="1">
                <a:solidFill>
                  <a:schemeClr val="tx2"/>
                </a:solidFill>
              </a:rPr>
              <a:t>This could be an </a:t>
            </a:r>
            <a:br>
              <a:rPr lang="en-US" sz="2000" b="1">
                <a:solidFill>
                  <a:schemeClr val="tx2"/>
                </a:solidFill>
              </a:rPr>
            </a:br>
            <a:r>
              <a:rPr lang="en-US" sz="2000" b="1">
                <a:solidFill>
                  <a:schemeClr val="tx2"/>
                </a:solidFill>
              </a:rPr>
              <a:t>integer variable!</a:t>
            </a:r>
          </a:p>
        </p:txBody>
      </p:sp>
      <p:grpSp>
        <p:nvGrpSpPr>
          <p:cNvPr id="542727" name="Group 7"/>
          <p:cNvGrpSpPr>
            <a:grpSpLocks/>
          </p:cNvGrpSpPr>
          <p:nvPr/>
        </p:nvGrpSpPr>
        <p:grpSpPr bwMode="auto">
          <a:xfrm>
            <a:off x="5867400" y="4906963"/>
            <a:ext cx="666750" cy="381000"/>
            <a:chOff x="3468" y="2789"/>
            <a:chExt cx="420" cy="240"/>
          </a:xfrm>
        </p:grpSpPr>
        <p:sp>
          <p:nvSpPr>
            <p:cNvPr id="542723" name="Line 3"/>
            <p:cNvSpPr>
              <a:spLocks noChangeShapeType="1"/>
            </p:cNvSpPr>
            <p:nvPr/>
          </p:nvSpPr>
          <p:spPr bwMode="auto">
            <a:xfrm flipH="1">
              <a:off x="3468" y="3029"/>
              <a:ext cx="420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724" name="Line 4"/>
            <p:cNvSpPr>
              <a:spLocks noChangeShapeType="1"/>
            </p:cNvSpPr>
            <p:nvPr/>
          </p:nvSpPr>
          <p:spPr bwMode="auto">
            <a:xfrm flipH="1" flipV="1">
              <a:off x="3480" y="2789"/>
              <a:ext cx="0" cy="234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4272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Dynamic Arrays</a:t>
            </a:r>
          </a:p>
        </p:txBody>
      </p:sp>
    </p:spTree>
    <p:extLst>
      <p:ext uri="{BB962C8B-B14F-4D97-AF65-F5344CB8AC3E}">
        <p14:creationId xmlns:p14="http://schemas.microsoft.com/office/powerpoint/2010/main" val="75874596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9- </a:t>
            </a:r>
            <a:fld id="{1BD01C2C-E73A-426D-BD1A-905F76E18A5B}" type="slidenum">
              <a:rPr lang="en-US"/>
              <a:pPr/>
              <a:t>8</a:t>
            </a:fld>
            <a:endParaRPr lang="en-CA"/>
          </a:p>
        </p:txBody>
      </p:sp>
      <p:sp>
        <p:nvSpPr>
          <p:cNvPr id="5437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44513" y="1600200"/>
            <a:ext cx="8294687" cy="4572000"/>
          </a:xfrm>
        </p:spPr>
        <p:txBody>
          <a:bodyPr/>
          <a:lstStyle/>
          <a:p>
            <a:r>
              <a:rPr lang="en-US"/>
              <a:t>Pointer variable d is a pointer to d[0]</a:t>
            </a:r>
          </a:p>
          <a:p>
            <a:r>
              <a:rPr lang="en-US"/>
              <a:t>When finished with the array, it should be </a:t>
            </a:r>
            <a:br>
              <a:rPr lang="en-US"/>
            </a:br>
            <a:r>
              <a:rPr lang="en-US"/>
              <a:t>deleted to return memory to the freestore</a:t>
            </a:r>
          </a:p>
          <a:p>
            <a:pPr lvl="1"/>
            <a:r>
              <a:rPr lang="en-US"/>
              <a:t>Example:           delete [ ] d;</a:t>
            </a:r>
          </a:p>
          <a:p>
            <a:pPr lvl="2"/>
            <a:r>
              <a:rPr lang="en-US"/>
              <a:t>The brackets tell C++ a dynamic array is being deleted so it must check the size to know how many indexed variables to remove</a:t>
            </a:r>
          </a:p>
          <a:p>
            <a:pPr lvl="2"/>
            <a:r>
              <a:rPr lang="en-US"/>
              <a:t>Forgetting the brackets,                                                      is not legal, but would tell                                              the computer to                                                          remove only one variable</a:t>
            </a:r>
          </a:p>
        </p:txBody>
      </p:sp>
      <p:sp>
        <p:nvSpPr>
          <p:cNvPr id="543746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199188" y="4733925"/>
            <a:ext cx="2589212" cy="528638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 b="1">
                <a:solidFill>
                  <a:schemeClr val="tx2"/>
                </a:solidFill>
              </a:rPr>
              <a:t>Display 9.5 (1)</a:t>
            </a:r>
          </a:p>
        </p:txBody>
      </p:sp>
      <p:sp>
        <p:nvSpPr>
          <p:cNvPr id="543747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199188" y="5414963"/>
            <a:ext cx="2589212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 b="1">
                <a:solidFill>
                  <a:schemeClr val="tx2"/>
                </a:solidFill>
              </a:rPr>
              <a:t>Display 9.5 (2)</a:t>
            </a:r>
          </a:p>
        </p:txBody>
      </p:sp>
      <p:sp>
        <p:nvSpPr>
          <p:cNvPr id="5437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Arrays (cont.)</a:t>
            </a:r>
          </a:p>
        </p:txBody>
      </p:sp>
    </p:spTree>
    <p:extLst>
      <p:ext uri="{BB962C8B-B14F-4D97-AF65-F5344CB8AC3E}">
        <p14:creationId xmlns:p14="http://schemas.microsoft.com/office/powerpoint/2010/main" val="401872150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3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3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3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3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746" grpId="0" animBg="1"/>
      <p:bldP spid="54374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9- </a:t>
            </a:r>
            <a:fld id="{D8F3E534-90C7-4A23-A77C-9C982A5C50BE}" type="slidenum">
              <a:rPr lang="en-US"/>
              <a:pPr/>
              <a:t>9</a:t>
            </a:fld>
            <a:endParaRPr lang="en-CA"/>
          </a:p>
        </p:txBody>
      </p:sp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Pointer Arithmetic (Optional)</a:t>
            </a:r>
          </a:p>
        </p:txBody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94688" cy="4572000"/>
          </a:xfrm>
        </p:spPr>
        <p:txBody>
          <a:bodyPr/>
          <a:lstStyle/>
          <a:p>
            <a:r>
              <a:rPr lang="en-US"/>
              <a:t>Arithmetic can be performed on the addresses </a:t>
            </a:r>
            <a:br>
              <a:rPr lang="en-US"/>
            </a:br>
            <a:r>
              <a:rPr lang="en-US"/>
              <a:t>contained in pointers</a:t>
            </a:r>
          </a:p>
          <a:p>
            <a:pPr lvl="1"/>
            <a:r>
              <a:rPr lang="en-US"/>
              <a:t>Using the dynamic array of doubles, d, declared previously, recall that d points to d[0]</a:t>
            </a:r>
          </a:p>
          <a:p>
            <a:pPr lvl="1"/>
            <a:r>
              <a:rPr lang="en-US"/>
              <a:t>The expression d+1 evaluates to the address of d[1] and d+2 evaluates to the address of d[2]</a:t>
            </a:r>
          </a:p>
          <a:p>
            <a:pPr lvl="2"/>
            <a:r>
              <a:rPr lang="en-US"/>
              <a:t>Notice that adding one adds enough bytes for one</a:t>
            </a:r>
            <a:br>
              <a:rPr lang="en-US"/>
            </a:br>
            <a:r>
              <a:rPr lang="en-US"/>
              <a:t>variable of the type stored in the array           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4174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2222</TotalTime>
  <Words>398</Words>
  <Application>Microsoft Office PowerPoint</Application>
  <PresentationFormat>Letter Paper (8.5x11 in)</PresentationFormat>
  <Paragraphs>120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Tahoma</vt:lpstr>
      <vt:lpstr>Times New Roman</vt:lpstr>
      <vt:lpstr>Wingdings</vt:lpstr>
      <vt:lpstr>Blends</vt:lpstr>
      <vt:lpstr>Session 13 Pointers and dynamic arrays </vt:lpstr>
      <vt:lpstr>9.2</vt:lpstr>
      <vt:lpstr>Dynamic Arrays</vt:lpstr>
      <vt:lpstr>Pointer Variables   and Array Variables</vt:lpstr>
      <vt:lpstr>Pointer Variables  As Array Variables</vt:lpstr>
      <vt:lpstr>Creating Dynamic Arrays</vt:lpstr>
      <vt:lpstr>Creating Dynamic Arrays</vt:lpstr>
      <vt:lpstr>Dynamic Arrays (cont.)</vt:lpstr>
      <vt:lpstr>Pointer Arithmetic (Optional)</vt:lpstr>
      <vt:lpstr>Pointer Arthmetic Operations</vt:lpstr>
      <vt:lpstr>Multidimensional Dynamic Arrays</vt:lpstr>
      <vt:lpstr>A Multidimensial  Dynamic Array</vt:lpstr>
      <vt:lpstr>Deleting Multidimensional Arrays</vt:lpstr>
      <vt:lpstr>Section 9.2 Conclusion</vt:lpstr>
      <vt:lpstr>Chapter 9 -- End</vt:lpstr>
      <vt:lpstr>Display 9.1 </vt:lpstr>
      <vt:lpstr>Display 9.2 </vt:lpstr>
      <vt:lpstr>Display 9.3</vt:lpstr>
      <vt:lpstr>Display 9.4 </vt:lpstr>
      <vt:lpstr>Display 9.5  (1/2) </vt:lpstr>
      <vt:lpstr>Display 9.5 (2/2)</vt:lpstr>
      <vt:lpstr>Display 9.6 (1/2) </vt:lpstr>
      <vt:lpstr>Display 9.6 (2/2)</vt:lpstr>
    </vt:vector>
  </TitlesOfParts>
  <Company>Addison Wesley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Addison Wesley</dc:creator>
  <cp:lastModifiedBy>Faizi Ali</cp:lastModifiedBy>
  <cp:revision>105</cp:revision>
  <cp:lastPrinted>2001-11-04T00:51:13Z</cp:lastPrinted>
  <dcterms:created xsi:type="dcterms:W3CDTF">2005-02-25T19:46:41Z</dcterms:created>
  <dcterms:modified xsi:type="dcterms:W3CDTF">2014-12-18T14:05:22Z</dcterms:modified>
</cp:coreProperties>
</file>