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03" r:id="rId3"/>
    <p:sldId id="257" r:id="rId4"/>
    <p:sldId id="260" r:id="rId5"/>
    <p:sldId id="261" r:id="rId6"/>
    <p:sldId id="258" r:id="rId7"/>
    <p:sldId id="262" r:id="rId8"/>
    <p:sldId id="304" r:id="rId9"/>
    <p:sldId id="305" r:id="rId10"/>
    <p:sldId id="312" r:id="rId11"/>
    <p:sldId id="283" r:id="rId12"/>
    <p:sldId id="265" r:id="rId13"/>
    <p:sldId id="266" r:id="rId14"/>
    <p:sldId id="268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0FC9CDE-4B64-449B-A1D2-45C802D33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901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EBFE8-1787-4DB0-B5F7-782D70784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A8363-88A1-489C-855B-39D9851E9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7CFD8-456A-4383-AA5D-1AC4C3C1D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5EBD4-520F-40C8-864B-03DDFEE9F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8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20440-2EA4-4B12-A7E5-25F7B2544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8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D80EF-6C39-4713-B34C-95F23AD21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62CCA-B549-4CE4-9BC8-F284611E8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34700-5A02-4132-AF70-76A282A9F7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B59B5-B904-42D3-B7ED-7E533CEB1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A3FF5-77E9-4091-8A50-42109901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54E80-1412-48F8-B7C7-FF1573B56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587E5-FB07-41C4-A3CD-50A3DE37E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8C64B-F33F-458B-B495-C57DB6EE2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0D7AB-3F44-423A-8F34-2A380765D7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/>
              <a:t>Session 8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BC0DDF8-DE3E-4F09-9C61-724909B56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Introduction to Programming</a:t>
            </a:r>
          </a:p>
          <a:p>
            <a:pPr eaLnBrk="1" hangingPunct="1"/>
            <a:r>
              <a:rPr lang="en-US" smtClean="0"/>
              <a:t>CS 200</a:t>
            </a:r>
            <a:endParaRPr lang="en-US" dirty="0" smtClean="0"/>
          </a:p>
          <a:p>
            <a:pPr eaLnBrk="1" hangingPunct="1"/>
            <a:r>
              <a:rPr lang="en-US" dirty="0" smtClean="0"/>
              <a:t>Session 14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Basic Types of Recursion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+mj-lt"/>
                <a:cs typeface="Courier New" pitchFamily="49" charset="0"/>
              </a:rPr>
              <a:t>Single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/>
              <a:t> functions</a:t>
            </a:r>
          </a:p>
          <a:p>
            <a:pPr>
              <a:defRPr/>
            </a:pPr>
            <a:r>
              <a:rPr lang="en-US" dirty="0" smtClean="0"/>
              <a:t>Single functions that return values</a:t>
            </a:r>
          </a:p>
          <a:p>
            <a:pPr>
              <a:defRPr/>
            </a:pPr>
            <a:r>
              <a:rPr lang="en-US" dirty="0" smtClean="0"/>
              <a:t>Multiple functions calling each other </a:t>
            </a:r>
            <a:endParaRPr lang="en-US" dirty="0"/>
          </a:p>
        </p:txBody>
      </p:sp>
      <p:sp>
        <p:nvSpPr>
          <p:cNvPr id="153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D739B7-C2AC-4962-969A-69DB42C593E9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Session 8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r>
              <a:rPr lang="en-US" smtClean="0"/>
              <a:t>Object-Oriented Programming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6AEACE-C013-46A8-BDDF-AF5CB8F0103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Three Rules of Recursion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533400" y="3810000"/>
            <a:ext cx="8153400" cy="2743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Approach every recursive problem as if it were a journey; if you follow these rules, you will complete the journey successfully.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chemeClr val="accent2"/>
                </a:solidFill>
              </a:rPr>
              <a:t>RULE 1</a:t>
            </a:r>
            <a:r>
              <a:rPr lang="en-US" smtClean="0"/>
              <a:t>: Find out how to take just one step.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chemeClr val="accent2"/>
                </a:solidFill>
              </a:rPr>
              <a:t>RULE 2</a:t>
            </a:r>
            <a:r>
              <a:rPr lang="en-US" smtClean="0"/>
              <a:t>: Break each journey down into one step plus a smaller journey.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chemeClr val="accent2"/>
                </a:solidFill>
              </a:rPr>
              <a:t>RULE 3</a:t>
            </a:r>
            <a:r>
              <a:rPr lang="en-US" smtClean="0"/>
              <a:t>: Know when to stop.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DD47F6-DED1-4C05-AAF7-B1C773D6C5A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Drawing a Spiral Using the Turtle</a:t>
            </a:r>
          </a:p>
        </p:txBody>
      </p:sp>
      <p:sp>
        <p:nvSpPr>
          <p:cNvPr id="17414" name="Rectangle 3"/>
          <p:cNvSpPr>
            <a:spLocks noChangeArrowheads="1"/>
          </p:cNvSpPr>
          <p:nvPr/>
        </p:nvSpPr>
        <p:spPr bwMode="auto">
          <a:xfrm>
            <a:off x="685800" y="1981200"/>
            <a:ext cx="7086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/>
              <a:t>First Step: Move turtle forward to draw line and turn some degrees. What’s next?</a:t>
            </a: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 rot="-2980646">
            <a:off x="4038600" y="358140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4191000" y="37338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V="1">
            <a:off x="4495800" y="3733800"/>
            <a:ext cx="0" cy="1524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Freeform 7"/>
          <p:cNvSpPr>
            <a:spLocks/>
          </p:cNvSpPr>
          <p:nvPr/>
        </p:nvSpPr>
        <p:spPr bwMode="auto">
          <a:xfrm>
            <a:off x="4038600" y="3276600"/>
            <a:ext cx="457200" cy="381000"/>
          </a:xfrm>
          <a:custGeom>
            <a:avLst/>
            <a:gdLst>
              <a:gd name="T0" fmla="*/ 725804891 w 288"/>
              <a:gd name="T1" fmla="*/ 604837545 h 240"/>
              <a:gd name="T2" fmla="*/ 483869993 w 288"/>
              <a:gd name="T3" fmla="*/ 120967519 h 240"/>
              <a:gd name="T4" fmla="*/ 0 w 288"/>
              <a:gd name="T5" fmla="*/ 0 h 240"/>
              <a:gd name="T6" fmla="*/ 0 60000 65536"/>
              <a:gd name="T7" fmla="*/ 0 60000 65536"/>
              <a:gd name="T8" fmla="*/ 0 60000 65536"/>
              <a:gd name="T9" fmla="*/ 0 w 288"/>
              <a:gd name="T10" fmla="*/ 0 h 240"/>
              <a:gd name="T11" fmla="*/ 288 w 28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40">
                <a:moveTo>
                  <a:pt x="288" y="240"/>
                </a:moveTo>
                <a:cubicBezTo>
                  <a:pt x="264" y="164"/>
                  <a:pt x="240" y="88"/>
                  <a:pt x="192" y="48"/>
                </a:cubicBezTo>
                <a:cubicBezTo>
                  <a:pt x="144" y="8"/>
                  <a:pt x="72" y="4"/>
                  <a:pt x="0" y="0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4038600" y="3276600"/>
            <a:ext cx="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7" grpId="0" animBg="1"/>
      <p:bldP spid="18438" grpId="0" animBg="1"/>
      <p:bldP spid="18439" grpId="0" animBg="1"/>
      <p:bldP spid="184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CDA714-FBEB-43F9-871F-B88CC472821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smtClean="0"/>
              <a:t>Drawing a Spiral Using the Turtle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762000" y="1828800"/>
            <a:ext cx="705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Draw smaller line and turn! Then another, and another...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4824413" y="3832225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rot="-2670414">
            <a:off x="4419600" y="2895600"/>
            <a:ext cx="1588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rot="-5333903">
            <a:off x="3624263" y="2670175"/>
            <a:ext cx="1588" cy="801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rot="-8255076">
            <a:off x="3148013" y="2994025"/>
            <a:ext cx="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AutoShape 9"/>
          <p:cNvSpPr>
            <a:spLocks noChangeArrowheads="1"/>
          </p:cNvSpPr>
          <p:nvPr/>
        </p:nvSpPr>
        <p:spPr bwMode="auto">
          <a:xfrm rot="-5463227">
            <a:off x="3871913" y="2955925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5050"/>
          </a:solidFill>
          <a:ln w="38100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AutoShape 10"/>
          <p:cNvSpPr>
            <a:spLocks noChangeArrowheads="1"/>
          </p:cNvSpPr>
          <p:nvPr/>
        </p:nvSpPr>
        <p:spPr bwMode="auto">
          <a:xfrm rot="-8380646">
            <a:off x="3148013" y="2994025"/>
            <a:ext cx="152400" cy="228600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AutoShape 11"/>
          <p:cNvSpPr>
            <a:spLocks noChangeArrowheads="1"/>
          </p:cNvSpPr>
          <p:nvPr/>
        </p:nvSpPr>
        <p:spPr bwMode="auto">
          <a:xfrm rot="10736773">
            <a:off x="2919413" y="3375025"/>
            <a:ext cx="152400" cy="228600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38100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AutoShape 12"/>
          <p:cNvSpPr>
            <a:spLocks noChangeArrowheads="1"/>
          </p:cNvSpPr>
          <p:nvPr/>
        </p:nvSpPr>
        <p:spPr bwMode="auto">
          <a:xfrm rot="-2980646">
            <a:off x="4672013" y="3679825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7C80"/>
          </a:solidFill>
          <a:ln w="381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19462" grpId="0" animBg="1"/>
      <p:bldP spid="19463" grpId="0" animBg="1"/>
      <p:bldP spid="19464" grpId="0" animBg="1"/>
      <p:bldP spid="19465" grpId="0" animBg="1"/>
      <p:bldP spid="19466" grpId="0" animBg="1"/>
      <p:bldP spid="19467" grpId="0" animBg="1"/>
      <p:bldP spid="1946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C1A48E-7232-428F-A745-E79F7163A32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990600" y="2438400"/>
            <a:ext cx="5791200" cy="914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Activation Records</a:t>
            </a:r>
          </a:p>
        </p:txBody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657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With recursion,</a:t>
            </a:r>
          </a:p>
          <a:p>
            <a:pPr lvl="1" eaLnBrk="1" hangingPunct="1"/>
            <a:r>
              <a:rPr lang="en-US" sz="2400" dirty="0" smtClean="0"/>
              <a:t>Many activations of single method may 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exist at once</a:t>
            </a:r>
          </a:p>
          <a:p>
            <a:pPr lvl="1" eaLnBrk="1" hangingPunct="1"/>
            <a:r>
              <a:rPr lang="en-US" sz="2400" dirty="0" smtClean="0"/>
              <a:t>At base case, as many exist as depth of 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recursion</a:t>
            </a:r>
          </a:p>
          <a:p>
            <a:pPr lvl="1" eaLnBrk="1" hangingPunct="1"/>
            <a:r>
              <a:rPr lang="en-US" sz="2400" dirty="0" smtClean="0"/>
              <a:t>Each has its own copy of local variables as 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well as parameters</a:t>
            </a:r>
          </a:p>
          <a:p>
            <a:pPr lvl="1" eaLnBrk="1" hangingPunct="1"/>
            <a:r>
              <a:rPr lang="en-US" sz="2400" dirty="0" smtClean="0"/>
              <a:t>Each activation of a method is stored on 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the “stack”</a:t>
            </a:r>
          </a:p>
        </p:txBody>
      </p:sp>
      <p:sp>
        <p:nvSpPr>
          <p:cNvPr id="20488" name="Text Box 5"/>
          <p:cNvSpPr txBox="1">
            <a:spLocks noChangeArrowheads="1"/>
          </p:cNvSpPr>
          <p:nvPr/>
        </p:nvSpPr>
        <p:spPr bwMode="auto">
          <a:xfrm>
            <a:off x="6997700" y="2438400"/>
            <a:ext cx="21463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Very Important </a:t>
            </a:r>
          </a:p>
          <a:p>
            <a:r>
              <a:rPr lang="en-US">
                <a:solidFill>
                  <a:srgbClr val="CC3300"/>
                </a:solidFill>
              </a:rPr>
              <a:t>Concept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ADC2F7-E17B-46A4-9049-4B506623D49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Recursion?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Why learn recursion?</a:t>
            </a:r>
          </a:p>
          <a:p>
            <a:pPr lvl="1" eaLnBrk="1" hangingPunct="1"/>
            <a:r>
              <a:rPr lang="en-US" sz="2400" smtClean="0"/>
              <a:t>New mode of thinking.</a:t>
            </a:r>
          </a:p>
          <a:p>
            <a:pPr lvl="1" eaLnBrk="1" hangingPunct="1"/>
            <a:r>
              <a:rPr lang="en-US" sz="2400" smtClean="0"/>
              <a:t>Powerful programming paradigm.</a:t>
            </a:r>
          </a:p>
          <a:p>
            <a:pPr eaLnBrk="1" hangingPunct="1"/>
            <a:r>
              <a:rPr lang="en-US" sz="2800" smtClean="0"/>
              <a:t>Many computations are naturally self-referential.</a:t>
            </a:r>
          </a:p>
          <a:p>
            <a:pPr lvl="1" eaLnBrk="1" hangingPunct="1"/>
            <a:r>
              <a:rPr lang="en-US" sz="2400" smtClean="0"/>
              <a:t>Many Sorting Techniques.</a:t>
            </a:r>
          </a:p>
          <a:p>
            <a:pPr lvl="1" eaLnBrk="1" hangingPunct="1"/>
            <a:r>
              <a:rPr lang="en-US" sz="2400" smtClean="0"/>
              <a:t>A folder contains files and other folders.</a:t>
            </a:r>
          </a:p>
          <a:p>
            <a:pPr lvl="1" eaLnBrk="1" hangingPunct="1"/>
            <a:r>
              <a:rPr lang="en-US" sz="2400" smtClean="0"/>
              <a:t>Factorial</a:t>
            </a:r>
          </a:p>
          <a:p>
            <a:pPr lvl="1" eaLnBrk="1" hangingPunct="1"/>
            <a:r>
              <a:rPr lang="en-US" sz="2400" smtClean="0"/>
              <a:t>Trees and Spirals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14A239-975E-4243-9E0B-CEB85C5CD13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Recursion Defined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Models problems that are </a:t>
            </a:r>
            <a:r>
              <a:rPr lang="en-US" sz="2000" i="1" smtClean="0">
                <a:solidFill>
                  <a:srgbClr val="990000"/>
                </a:solidFill>
              </a:rPr>
              <a:t>self-similar</a:t>
            </a:r>
            <a:endParaRPr 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Decompose whole task into smaller, simpler sub-tasks that are similar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Thus, each sub-task can be solved by applying similar technique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Whole task solved by combining solutions to sub-tasks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Special form of </a:t>
            </a:r>
            <a:r>
              <a:rPr lang="en-US" sz="1800" i="1" smtClean="0">
                <a:solidFill>
                  <a:srgbClr val="990000"/>
                </a:solidFill>
              </a:rPr>
              <a:t>divide and conquer</a:t>
            </a:r>
            <a:endParaRPr lang="en-US" sz="1800" smtClean="0"/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Task is defined in terms of itself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In Java, modeled by method that calls itself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Requires </a:t>
            </a:r>
            <a:r>
              <a:rPr lang="en-US" sz="1800" i="1" smtClean="0">
                <a:solidFill>
                  <a:srgbClr val="990000"/>
                </a:solidFill>
              </a:rPr>
              <a:t>base case</a:t>
            </a:r>
            <a:r>
              <a:rPr lang="en-US" sz="1800" smtClean="0"/>
              <a:t> (case simple enough to be solved directly, without recursion) to end recursion; otherwise </a:t>
            </a:r>
            <a:r>
              <a:rPr lang="en-US" sz="1800" smtClean="0">
                <a:solidFill>
                  <a:srgbClr val="990000"/>
                </a:solidFill>
              </a:rPr>
              <a:t>infinite recursion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EC0B5F-A4D0-4B42-8EB2-2301C18D298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Recursion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Recursion solves a problem by solving a smaller instance of the same problem.</a:t>
            </a:r>
          </a:p>
          <a:p>
            <a:pPr eaLnBrk="1" hangingPunct="1"/>
            <a:r>
              <a:rPr lang="en-US" sz="2800" dirty="0" smtClean="0"/>
              <a:t>Think </a:t>
            </a:r>
            <a:r>
              <a:rPr lang="en-US" sz="2800" dirty="0" smtClean="0">
                <a:solidFill>
                  <a:srgbClr val="CC3300"/>
                </a:solidFill>
              </a:rPr>
              <a:t>divide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CC3300"/>
                </a:solidFill>
              </a:rPr>
              <a:t>conquer</a:t>
            </a:r>
            <a:r>
              <a:rPr lang="en-US" sz="2800" dirty="0" smtClean="0"/>
              <a:t>, and </a:t>
            </a:r>
            <a:r>
              <a:rPr lang="en-US" sz="2800" dirty="0" smtClean="0">
                <a:solidFill>
                  <a:srgbClr val="CC3300"/>
                </a:solidFill>
              </a:rPr>
              <a:t>glue</a:t>
            </a:r>
            <a:r>
              <a:rPr lang="en-US" sz="2800" dirty="0" smtClean="0"/>
              <a:t> when all the </a:t>
            </a:r>
            <a:r>
              <a:rPr lang="en-US" sz="2800" dirty="0" err="1" smtClean="0"/>
              <a:t>subproblems</a:t>
            </a:r>
            <a:r>
              <a:rPr lang="en-US" sz="2800" dirty="0" smtClean="0"/>
              <a:t> have the same “shape” as the original problem.</a:t>
            </a:r>
          </a:p>
          <a:p>
            <a:pPr eaLnBrk="1" hangingPunct="1"/>
            <a:endParaRPr lang="en-US" sz="2800" dirty="0" smtClean="0"/>
          </a:p>
        </p:txBody>
      </p:sp>
      <p:pic>
        <p:nvPicPr>
          <p:cNvPr id="7175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953000" y="1981200"/>
            <a:ext cx="3200400" cy="4114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B5F2E3-8599-4405-9FA3-2BCD3912CA9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Russian Dolls</a:t>
            </a:r>
          </a:p>
        </p:txBody>
      </p:sp>
      <p:sp>
        <p:nvSpPr>
          <p:cNvPr id="8198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Take Example of the Russian Dolls</a:t>
            </a:r>
          </a:p>
          <a:p>
            <a:pPr lvl="1" eaLnBrk="1" hangingPunct="1"/>
            <a:r>
              <a:rPr lang="en-US" sz="2000" smtClean="0"/>
              <a:t>Each doll contains a smaller doll which in turn contains a smaller doll…</a:t>
            </a:r>
          </a:p>
          <a:p>
            <a:pPr eaLnBrk="1" hangingPunct="1"/>
            <a:r>
              <a:rPr lang="en-US" sz="2400" smtClean="0"/>
              <a:t>How do you know that there are no more dolls?</a:t>
            </a:r>
          </a:p>
          <a:p>
            <a:pPr eaLnBrk="1" hangingPunct="1"/>
            <a:r>
              <a:rPr lang="en-US" sz="2400" smtClean="0"/>
              <a:t>Could we apply the same procedure to count the participants of this class?</a:t>
            </a:r>
          </a:p>
        </p:txBody>
      </p:sp>
      <p:pic>
        <p:nvPicPr>
          <p:cNvPr id="8199" name="Picture 3" descr="RD105_l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876800" y="1600200"/>
            <a:ext cx="3722688" cy="4648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C75DEE-33CD-473B-8C10-A7030039B5C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the Number of Students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Lets try it out in pseudo-code ….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count(C)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if (C == 1)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		return 1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else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		count(C-1)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		n = n + 1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endParaRPr lang="en-US" sz="1800" b="1" smtClean="0">
              <a:solidFill>
                <a:schemeClr val="accent2"/>
              </a:solidFill>
              <a:latin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4267200" y="50292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867400" y="4800600"/>
            <a:ext cx="2828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This is the magic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3B4E59-7044-42C5-B91E-B13C73591EE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Remember Turtles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turtle to draw </a:t>
            </a:r>
            <a:r>
              <a:rPr lang="en-US" i="1" smtClean="0">
                <a:solidFill>
                  <a:srgbClr val="990000"/>
                </a:solidFill>
              </a:rPr>
              <a:t>fractal</a:t>
            </a:r>
            <a:r>
              <a:rPr lang="en-US" i="1" smtClean="0"/>
              <a:t> </a:t>
            </a:r>
            <a:r>
              <a:rPr lang="en-US" smtClean="0"/>
              <a:t>shapes:</a:t>
            </a:r>
          </a:p>
          <a:p>
            <a:pPr lvl="1" eaLnBrk="1" hangingPunct="1"/>
            <a:r>
              <a:rPr lang="en-US" smtClean="0"/>
              <a:t>Fractals are complex shapes that are composed of smaller, simpler copies of some pattern</a:t>
            </a:r>
          </a:p>
          <a:p>
            <a:pPr lvl="1" eaLnBrk="1" hangingPunct="1"/>
            <a:r>
              <a:rPr lang="en-US" smtClean="0"/>
              <a:t>branch of mathematics developed by Benoit Mandelbrot:  characteristic is self-similarity</a:t>
            </a:r>
          </a:p>
          <a:p>
            <a:pPr lvl="1" eaLnBrk="1" hangingPunct="1"/>
            <a:r>
              <a:rPr lang="en-US" smtClean="0"/>
              <a:t>natural for recursion!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8154FB-7081-4DE6-91FD-7191AD34BFD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Some Example of Fractals</a:t>
            </a:r>
          </a:p>
        </p:txBody>
      </p:sp>
      <p:pic>
        <p:nvPicPr>
          <p:cNvPr id="11270" name="Picture 5" descr="fractal-Julius-Tree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1600200"/>
            <a:ext cx="2641600" cy="1981200"/>
          </a:xfrm>
          <a:noFill/>
        </p:spPr>
      </p:pic>
      <p:pic>
        <p:nvPicPr>
          <p:cNvPr id="11271" name="Picture 8" descr="Fractal-clusters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248400" y="1676400"/>
            <a:ext cx="2641600" cy="1981200"/>
          </a:xfrm>
          <a:noFill/>
        </p:spPr>
      </p:pic>
      <p:pic>
        <p:nvPicPr>
          <p:cNvPr id="11272" name="Picture 11" descr="Fractal_Dimension_small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762000" y="4267200"/>
            <a:ext cx="2279650" cy="1981200"/>
          </a:xfrm>
          <a:noFill/>
        </p:spPr>
      </p:pic>
      <p:pic>
        <p:nvPicPr>
          <p:cNvPr id="11273" name="Picture 14" descr="041_24_045~Fractal-Illusion-Posters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3657600" y="2514600"/>
            <a:ext cx="1720850" cy="2590800"/>
          </a:xfrm>
          <a:noFill/>
        </p:spPr>
      </p:pic>
      <p:pic>
        <p:nvPicPr>
          <p:cNvPr id="11274" name="Picture 17" descr="fracta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0" y="3810000"/>
            <a:ext cx="2690813" cy="287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F85B2F-9039-4DC8-A0C1-C5BF22038AC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Islamic Art is Fractals Also</a:t>
            </a:r>
          </a:p>
        </p:txBody>
      </p:sp>
      <p:pic>
        <p:nvPicPr>
          <p:cNvPr id="12294" name="Picture 4" descr="detail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08075" y="1981200"/>
            <a:ext cx="2965450" cy="1981200"/>
          </a:xfrm>
          <a:noFill/>
        </p:spPr>
      </p:pic>
      <p:pic>
        <p:nvPicPr>
          <p:cNvPr id="12295" name="Picture 7" descr="2006_309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524500" y="1981200"/>
            <a:ext cx="2055813" cy="1981200"/>
          </a:xfrm>
          <a:noFill/>
        </p:spPr>
      </p:pic>
      <p:pic>
        <p:nvPicPr>
          <p:cNvPr id="12296" name="Picture 10" descr="ISLAMIC-ART-6-Poster-C1176903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352550" y="4114800"/>
            <a:ext cx="2476500" cy="1981200"/>
          </a:xfrm>
          <a:noFill/>
        </p:spPr>
      </p:pic>
      <p:pic>
        <p:nvPicPr>
          <p:cNvPr id="12297" name="Picture 13" descr="islamic1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4876800" y="4267200"/>
            <a:ext cx="3048000" cy="19526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2114</TotalTime>
  <Words>440</Words>
  <Application>Microsoft Office PowerPoint</Application>
  <PresentationFormat>On-screen Show (4:3)</PresentationFormat>
  <Paragraphs>95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Recursion</vt:lpstr>
      <vt:lpstr>Why Recursion?</vt:lpstr>
      <vt:lpstr>Recursion Defined</vt:lpstr>
      <vt:lpstr>Recursion</vt:lpstr>
      <vt:lpstr>Russian Dolls</vt:lpstr>
      <vt:lpstr>Counting the Number of Students</vt:lpstr>
      <vt:lpstr>Remember Turtles</vt:lpstr>
      <vt:lpstr>Some Example of Fractals</vt:lpstr>
      <vt:lpstr>Some Islamic Art is Fractals Also</vt:lpstr>
      <vt:lpstr>Three Basic Types of Recursion</vt:lpstr>
      <vt:lpstr>The Three Rules of Recursion</vt:lpstr>
      <vt:lpstr>Drawing a Spiral Using the Turtle</vt:lpstr>
      <vt:lpstr>Drawing a Spiral Using the Turtle</vt:lpstr>
      <vt:lpstr>Activation Records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Naveed Arshad</dc:creator>
  <cp:lastModifiedBy>IST</cp:lastModifiedBy>
  <cp:revision>42</cp:revision>
  <dcterms:created xsi:type="dcterms:W3CDTF">1601-01-01T00:00:00Z</dcterms:created>
  <dcterms:modified xsi:type="dcterms:W3CDTF">2014-10-21T04:34:32Z</dcterms:modified>
</cp:coreProperties>
</file>