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7"/>
  </p:notesMasterIdLst>
  <p:handoutMasterIdLst>
    <p:handoutMasterId r:id="rId98"/>
  </p:handoutMasterIdLst>
  <p:sldIdLst>
    <p:sldId id="389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90" r:id="rId11"/>
    <p:sldId id="391" r:id="rId12"/>
    <p:sldId id="392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86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93" r:id="rId32"/>
    <p:sldId id="394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95" r:id="rId42"/>
    <p:sldId id="396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97" r:id="rId60"/>
    <p:sldId id="398" r:id="rId61"/>
    <p:sldId id="399" r:id="rId62"/>
    <p:sldId id="351" r:id="rId63"/>
    <p:sldId id="352" r:id="rId64"/>
    <p:sldId id="353" r:id="rId65"/>
    <p:sldId id="385" r:id="rId66"/>
    <p:sldId id="354" r:id="rId67"/>
    <p:sldId id="355" r:id="rId68"/>
    <p:sldId id="356" r:id="rId69"/>
    <p:sldId id="357" r:id="rId70"/>
    <p:sldId id="358" r:id="rId71"/>
    <p:sldId id="359" r:id="rId72"/>
    <p:sldId id="400" r:id="rId73"/>
    <p:sldId id="401" r:id="rId74"/>
    <p:sldId id="402" r:id="rId75"/>
    <p:sldId id="360" r:id="rId76"/>
    <p:sldId id="361" r:id="rId77"/>
    <p:sldId id="362" r:id="rId78"/>
    <p:sldId id="363" r:id="rId79"/>
    <p:sldId id="364" r:id="rId80"/>
    <p:sldId id="365" r:id="rId81"/>
    <p:sldId id="366" r:id="rId82"/>
    <p:sldId id="367" r:id="rId83"/>
    <p:sldId id="368" r:id="rId84"/>
    <p:sldId id="369" r:id="rId85"/>
    <p:sldId id="370" r:id="rId86"/>
    <p:sldId id="372" r:id="rId87"/>
    <p:sldId id="373" r:id="rId88"/>
    <p:sldId id="374" r:id="rId89"/>
    <p:sldId id="375" r:id="rId90"/>
    <p:sldId id="387" r:id="rId91"/>
    <p:sldId id="376" r:id="rId92"/>
    <p:sldId id="378" r:id="rId93"/>
    <p:sldId id="379" r:id="rId94"/>
    <p:sldId id="380" r:id="rId95"/>
    <p:sldId id="388" r:id="rId96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48" autoAdjust="0"/>
  </p:normalViewPr>
  <p:slideViewPr>
    <p:cSldViewPr snapToObjects="1">
      <p:cViewPr varScale="1">
        <p:scale>
          <a:sx n="74" d="100"/>
          <a:sy n="74" d="100"/>
        </p:scale>
        <p:origin x="1266" y="66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7054BA22-7550-48A5-8888-846457306FB6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198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6F11C564-275F-48C9-9EA4-EE5C26FAE911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344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/>
              <a:t>Copyright © 2007 Pearson Education, Inc. Publishing as Pearson Addison-Wesley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142" name="Picture 46" descr="savitch_thum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34225" y="4638675"/>
            <a:ext cx="1733550" cy="214312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8D026240-39A4-4495-BAA6-991B6A8F027A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5696F830-486A-461C-85AC-6A0CE59885B8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8FF8E09B-222A-452C-B200-975D4562AF32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058E544C-9CFA-4F82-A969-D0E3323B54E8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6FD0A3DB-C537-45F6-98CF-088F0F465D3D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ECCCC9D8-3878-4834-9F0E-BBB51146905F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348C710B-D468-4A0A-9A38-812279C4A4FD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474647E9-178C-4B41-8CF5-757E830BD950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A918E33F-AA33-45BF-85EE-9C9CF5C9CADB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10- </a:t>
            </a:r>
            <a:fld id="{3923C636-A906-4F73-B0F6-27819701E35B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kumimoji="1" lang="en-US" sz="3200">
              <a:latin typeface="Tahoma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kumimoji="1" lang="en-US" sz="3200">
              <a:latin typeface="Tahoma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10- </a:t>
            </a:r>
            <a:fld id="{1B6E7111-9409-42A2-9FE1-D0B1EBE1A787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sz="900"/>
              <a:t>Copyright © 2007 Pearson Education, Inc. Publishing as Pearson Addison-Wesley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85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85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8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9.xml"/><Relationship Id="rId4" Type="http://schemas.openxmlformats.org/officeDocument/2006/relationships/slide" Target="slide8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92.xml"/><Relationship Id="rId2" Type="http://schemas.openxmlformats.org/officeDocument/2006/relationships/slide" Target="slide9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6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62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2" Type="http://schemas.openxmlformats.org/officeDocument/2006/relationships/slide" Target="slide7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9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93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85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slide" Target="slide8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2" Type="http://schemas.openxmlformats.org/officeDocument/2006/relationships/slide" Target="slide8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8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slide" Target="slide7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62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6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2" Type="http://schemas.openxmlformats.org/officeDocument/2006/relationships/slide" Target="slide7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93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9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 15</a:t>
            </a:r>
            <a:br>
              <a:rPr lang="en-US" dirty="0" smtClean="0"/>
            </a:br>
            <a:r>
              <a:rPr lang="en-US" dirty="0" smtClean="0"/>
              <a:t>Structures and 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 200 – Introduction to Programming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1F459646-9E8C-4F3E-B448-C867C0A0230B}" type="slidenum">
              <a:rPr lang="en-US"/>
              <a:pPr/>
              <a:t>10</a:t>
            </a:fld>
            <a:endParaRPr lang="en-CA"/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0" y="0"/>
            <a:ext cx="5035550" cy="1519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958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958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9588" name="Picture 4" descr="0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23838"/>
            <a:ext cx="4767263" cy="6238875"/>
          </a:xfrm>
          <a:prstGeom prst="rect">
            <a:avLst/>
          </a:prstGeom>
          <a:noFill/>
        </p:spPr>
      </p:pic>
      <p:sp>
        <p:nvSpPr>
          <p:cNvPr id="57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5106988" y="228600"/>
            <a:ext cx="3960812" cy="992188"/>
          </a:xfrm>
        </p:spPr>
        <p:txBody>
          <a:bodyPr/>
          <a:lstStyle/>
          <a:p>
            <a:r>
              <a:rPr lang="en-US"/>
              <a:t>Display 10.1  (1/2)</a:t>
            </a:r>
            <a:br>
              <a:rPr lang="en-US"/>
            </a:br>
            <a:r>
              <a:rPr lang="en-US"/>
              <a:t> 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DE499003-9E31-44E7-AAA9-E2EA50C9FA78}" type="slidenum">
              <a:rPr lang="en-US"/>
              <a:pPr/>
              <a:t>11</a:t>
            </a:fld>
            <a:endParaRPr lang="en-CA"/>
          </a:p>
        </p:txBody>
      </p:sp>
      <p:sp>
        <p:nvSpPr>
          <p:cNvPr id="58061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061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0612" name="Picture 4" descr="0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35175" y="1533525"/>
            <a:ext cx="5538788" cy="4914900"/>
          </a:xfrm>
          <a:prstGeom prst="rect">
            <a:avLst/>
          </a:prstGeom>
          <a:noFill/>
        </p:spPr>
      </p:pic>
      <p:sp>
        <p:nvSpPr>
          <p:cNvPr id="5806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10.1</a:t>
            </a:r>
            <a:br>
              <a:rPr lang="en-US"/>
            </a:br>
            <a:r>
              <a:rPr lang="en-US"/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D832F8FF-4C78-4C64-BCB0-B2346184317C}" type="slidenum">
              <a:rPr lang="en-US"/>
              <a:pPr/>
              <a:t>12</a:t>
            </a:fld>
            <a:endParaRPr lang="en-CA"/>
          </a:p>
        </p:txBody>
      </p:sp>
      <p:sp>
        <p:nvSpPr>
          <p:cNvPr id="58163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163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1636" name="Picture 4" descr="0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65313" y="1506538"/>
            <a:ext cx="5310187" cy="5046662"/>
          </a:xfrm>
          <a:prstGeom prst="rect">
            <a:avLst/>
          </a:prstGeom>
          <a:noFill/>
        </p:spPr>
      </p:pic>
      <p:sp>
        <p:nvSpPr>
          <p:cNvPr id="581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10.2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F76A9A42-D4DB-43B8-93A1-648AFCC0F861}" type="slidenum">
              <a:rPr lang="en-US"/>
              <a:pPr/>
              <a:t>13</a:t>
            </a:fld>
            <a:endParaRPr lang="en-CA"/>
          </a:p>
        </p:txBody>
      </p:sp>
      <p:sp>
        <p:nvSpPr>
          <p:cNvPr id="524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Member variable names duplicated between </a:t>
            </a:r>
            <a:br>
              <a:rPr lang="en-US" sz="2400"/>
            </a:br>
            <a:r>
              <a:rPr lang="en-US" sz="2400"/>
              <a:t>structure types are not a problem. 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400"/>
              <a:t/>
            </a:r>
            <a:br>
              <a:rPr lang="en-US" sz="2400"/>
            </a:br>
            <a:endParaRPr lang="en-US" sz="2400"/>
          </a:p>
          <a:p>
            <a:r>
              <a:rPr lang="en-US" sz="2400"/>
              <a:t>super_grow.quantity and apples.quantity are </a:t>
            </a:r>
            <a:br>
              <a:rPr lang="en-US" sz="2400"/>
            </a:br>
            <a:r>
              <a:rPr lang="en-US" sz="2400"/>
              <a:t>different variables stored in different locations</a:t>
            </a:r>
          </a:p>
        </p:txBody>
      </p:sp>
      <p:sp>
        <p:nvSpPr>
          <p:cNvPr id="524290" name="Text Box 2"/>
          <p:cNvSpPr txBox="1">
            <a:spLocks noChangeArrowheads="1"/>
          </p:cNvSpPr>
          <p:nvPr/>
        </p:nvSpPr>
        <p:spPr bwMode="auto">
          <a:xfrm>
            <a:off x="504825" y="2524125"/>
            <a:ext cx="4291013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b="1"/>
              <a:t>struct FertilizerStock</a:t>
            </a:r>
            <a:br>
              <a:rPr lang="en-US" b="1"/>
            </a:br>
            <a:r>
              <a:rPr lang="en-US" b="1"/>
              <a:t>{</a:t>
            </a:r>
            <a:br>
              <a:rPr lang="en-US" b="1"/>
            </a:br>
            <a:r>
              <a:rPr lang="en-US" b="1"/>
              <a:t>    double </a:t>
            </a:r>
            <a:r>
              <a:rPr lang="en-US" b="1">
                <a:solidFill>
                  <a:schemeClr val="hlink"/>
                </a:solidFill>
              </a:rPr>
              <a:t>quantity</a:t>
            </a:r>
            <a:r>
              <a:rPr lang="en-US" b="1"/>
              <a:t>;</a:t>
            </a:r>
            <a:br>
              <a:rPr lang="en-US" b="1"/>
            </a:br>
            <a:r>
              <a:rPr lang="en-US" b="1"/>
              <a:t>    double nitrogen_content;</a:t>
            </a:r>
            <a:br>
              <a:rPr lang="en-US" b="1"/>
            </a:br>
            <a:r>
              <a:rPr lang="en-US" b="1"/>
              <a:t>};</a:t>
            </a:r>
            <a:br>
              <a:rPr lang="en-US" b="1"/>
            </a:br>
            <a:r>
              <a:rPr lang="en-US" b="1"/>
              <a:t/>
            </a:r>
            <a:br>
              <a:rPr lang="en-US" b="1"/>
            </a:br>
            <a:r>
              <a:rPr lang="en-US" b="1"/>
              <a:t>FertilizerStock  super_grow;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5132388" y="2524125"/>
            <a:ext cx="3840162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b="1"/>
              <a:t>struct CropYield</a:t>
            </a:r>
            <a:br>
              <a:rPr lang="en-US" b="1"/>
            </a:br>
            <a:r>
              <a:rPr lang="en-US" b="1"/>
              <a:t>{</a:t>
            </a:r>
            <a:br>
              <a:rPr lang="en-US" b="1"/>
            </a:br>
            <a:r>
              <a:rPr lang="en-US" b="1"/>
              <a:t>   int </a:t>
            </a:r>
            <a:r>
              <a:rPr lang="en-US" b="1">
                <a:solidFill>
                  <a:schemeClr val="hlink"/>
                </a:solidFill>
              </a:rPr>
              <a:t>quantity</a:t>
            </a:r>
            <a:r>
              <a:rPr lang="en-US" b="1"/>
              <a:t>;</a:t>
            </a:r>
            <a:br>
              <a:rPr lang="en-US" b="1"/>
            </a:br>
            <a:r>
              <a:rPr lang="en-US" b="1"/>
              <a:t>   double size;</a:t>
            </a:r>
            <a:br>
              <a:rPr lang="en-US" b="1"/>
            </a:br>
            <a:r>
              <a:rPr lang="en-US" b="1"/>
              <a:t>};</a:t>
            </a:r>
            <a:br>
              <a:rPr lang="en-US" b="1"/>
            </a:br>
            <a:r>
              <a:rPr lang="en-US" b="1"/>
              <a:t/>
            </a:r>
            <a:br>
              <a:rPr lang="en-US" b="1"/>
            </a:br>
            <a:r>
              <a:rPr lang="en-US" b="1"/>
              <a:t>CropYield  apples;</a:t>
            </a:r>
          </a:p>
        </p:txBody>
      </p:sp>
      <p:sp>
        <p:nvSpPr>
          <p:cNvPr id="524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Duplicate Names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 animBg="1"/>
      <p:bldP spid="52429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D97A7EAD-F8BA-4C41-B8A7-73901C1BD39C}" type="slidenum">
              <a:rPr lang="en-US"/>
              <a:pPr/>
              <a:t>14</a:t>
            </a:fld>
            <a:endParaRPr lang="en-CA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Structures as Arguments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Structures can be arguments in function calls</a:t>
            </a:r>
          </a:p>
          <a:p>
            <a:pPr lvl="1"/>
            <a:r>
              <a:rPr lang="en-US"/>
              <a:t>The formal parameter can be call-by-value</a:t>
            </a:r>
          </a:p>
          <a:p>
            <a:pPr lvl="1"/>
            <a:r>
              <a:rPr lang="en-US"/>
              <a:t>The formal parameter can be call-by-reference</a:t>
            </a:r>
          </a:p>
          <a:p>
            <a:r>
              <a:rPr lang="en-US"/>
              <a:t>Example:</a:t>
            </a:r>
            <a:br>
              <a:rPr lang="en-US"/>
            </a:br>
            <a:r>
              <a:rPr lang="en-US"/>
              <a:t>void get_data(CDAccount&amp; the_account);</a:t>
            </a:r>
          </a:p>
          <a:p>
            <a:pPr lvl="1"/>
            <a:r>
              <a:rPr lang="en-US"/>
              <a:t>Uses the structure type CDAccount we saw earlier as the type for a call-by-reference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28BE2A8D-03F2-46FF-9CCF-583AE7264AD9}" type="slidenum">
              <a:rPr lang="en-US"/>
              <a:pPr/>
              <a:t>15</a:t>
            </a:fld>
            <a:endParaRPr lang="en-CA"/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Structures as Return Types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Structures can be the type of a value returned by</a:t>
            </a:r>
            <a:br>
              <a:rPr lang="en-US" sz="2400"/>
            </a:br>
            <a:r>
              <a:rPr lang="en-US" sz="2400"/>
              <a:t>a function</a:t>
            </a:r>
          </a:p>
          <a:p>
            <a:pPr>
              <a:lnSpc>
                <a:spcPct val="90000"/>
              </a:lnSpc>
            </a:pPr>
            <a:r>
              <a:rPr lang="en-US" sz="2400"/>
              <a:t>Example:</a:t>
            </a:r>
            <a:br>
              <a:rPr lang="en-US" sz="2400"/>
            </a:br>
            <a:r>
              <a:rPr lang="en-US" sz="2400"/>
              <a:t>CDAccount shrink_wrap(double the_balance,</a:t>
            </a:r>
            <a:br>
              <a:rPr lang="en-US" sz="2400"/>
            </a:br>
            <a:r>
              <a:rPr lang="en-US" sz="2400"/>
              <a:t> 				 double the_rate, </a:t>
            </a:r>
            <a:br>
              <a:rPr lang="en-US" sz="2400"/>
            </a:br>
            <a:r>
              <a:rPr lang="en-US" sz="2400"/>
              <a:t> 				 int the_term)</a:t>
            </a:r>
            <a:br>
              <a:rPr lang="en-US" sz="2400"/>
            </a:br>
            <a:r>
              <a:rPr lang="en-US" sz="2400"/>
              <a:t>{  </a:t>
            </a:r>
            <a:br>
              <a:rPr lang="en-US" sz="2400"/>
            </a:br>
            <a:r>
              <a:rPr lang="en-US" sz="2400"/>
              <a:t>    CDAccount temp;</a:t>
            </a:r>
            <a:br>
              <a:rPr lang="en-US" sz="2400"/>
            </a:br>
            <a:r>
              <a:rPr lang="en-US" sz="2400"/>
              <a:t>    temp.balance = the_balance;</a:t>
            </a:r>
            <a:br>
              <a:rPr lang="en-US" sz="2400"/>
            </a:br>
            <a:r>
              <a:rPr lang="en-US" sz="2400"/>
              <a:t>    temp.interest_rate = the_rate;</a:t>
            </a:r>
            <a:br>
              <a:rPr lang="en-US" sz="2400"/>
            </a:br>
            <a:r>
              <a:rPr lang="en-US" sz="2400"/>
              <a:t>    temp.term = the_term;</a:t>
            </a:r>
            <a:br>
              <a:rPr lang="en-US" sz="2400"/>
            </a:br>
            <a:r>
              <a:rPr lang="en-US" sz="2400"/>
              <a:t>    return temp;</a:t>
            </a:r>
            <a:br>
              <a:rPr lang="en-US" sz="2400"/>
            </a:br>
            <a:r>
              <a:rPr lang="en-US" sz="24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0C8B7248-F06F-4F82-93A3-87C165213315}" type="slidenum">
              <a:rPr lang="en-US"/>
              <a:pPr/>
              <a:t>16</a:t>
            </a:fld>
            <a:endParaRPr lang="en-CA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Function shrink_wrap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shrink_wrap builds a complete structure value</a:t>
            </a:r>
            <a:br>
              <a:rPr lang="en-US"/>
            </a:br>
            <a:r>
              <a:rPr lang="en-US"/>
              <a:t>in temp, which is returned by the function</a:t>
            </a:r>
          </a:p>
          <a:p>
            <a:pPr>
              <a:lnSpc>
                <a:spcPct val="90000"/>
              </a:lnSpc>
            </a:pPr>
            <a:r>
              <a:rPr lang="en-US"/>
              <a:t>We can use shrink_wrap to give a variable of </a:t>
            </a:r>
            <a:br>
              <a:rPr lang="en-US"/>
            </a:br>
            <a:r>
              <a:rPr lang="en-US"/>
              <a:t>type CDAccount a value in this way: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r>
              <a:rPr lang="en-US"/>
              <a:t> CDAccount  new_account;</a:t>
            </a:r>
            <a:br>
              <a:rPr lang="en-US"/>
            </a:br>
            <a:r>
              <a:rPr lang="en-US"/>
              <a:t> new_account = shrink_wrap(1000.00, 5.1, 11);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A6D9DDC0-6F5E-4705-A74E-61D0599B655D}" type="slidenum">
              <a:rPr lang="en-US"/>
              <a:pPr/>
              <a:t>17</a:t>
            </a:fld>
            <a:endParaRPr lang="en-CA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and Structures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The assignment operator can be used to assign</a:t>
            </a:r>
            <a:br>
              <a:rPr lang="en-US" sz="2400"/>
            </a:br>
            <a:r>
              <a:rPr lang="en-US" sz="2400"/>
              <a:t>values to structure types</a:t>
            </a:r>
          </a:p>
          <a:p>
            <a:r>
              <a:rPr lang="en-US" sz="2400"/>
              <a:t>Using the CDAccount structure again:</a:t>
            </a:r>
            <a:br>
              <a:rPr lang="en-US" sz="2400"/>
            </a:br>
            <a:r>
              <a:rPr lang="en-US" sz="2400"/>
              <a:t>	CDAccount my_account, your_account;</a:t>
            </a:r>
            <a:br>
              <a:rPr lang="en-US" sz="2400"/>
            </a:br>
            <a:r>
              <a:rPr lang="en-US" sz="2400"/>
              <a:t>	my_account.balance = 1000.00;</a:t>
            </a:r>
            <a:br>
              <a:rPr lang="en-US" sz="2400"/>
            </a:br>
            <a:r>
              <a:rPr lang="en-US" sz="2400"/>
              <a:t>	my_account.interest_rate = 5.1;</a:t>
            </a:r>
            <a:br>
              <a:rPr lang="en-US" sz="2400"/>
            </a:br>
            <a:r>
              <a:rPr lang="en-US" sz="2400"/>
              <a:t>	my_account.term = 12;</a:t>
            </a:r>
            <a:br>
              <a:rPr lang="en-US" sz="2400"/>
            </a:br>
            <a:r>
              <a:rPr lang="en-US" sz="2400"/>
              <a:t>	your_account = my_account;</a:t>
            </a:r>
          </a:p>
          <a:p>
            <a:pPr lvl="1"/>
            <a:r>
              <a:rPr lang="en-US" sz="2400"/>
              <a:t>Assigns all member variables in your_account the </a:t>
            </a:r>
            <a:br>
              <a:rPr lang="en-US" sz="2400"/>
            </a:br>
            <a:r>
              <a:rPr lang="en-US" sz="2400"/>
              <a:t>corresponding values in my_account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9C0D450B-792C-4BBE-912B-E8D06D889C5D}" type="slidenum">
              <a:rPr lang="en-US"/>
              <a:pPr/>
              <a:t>18</a:t>
            </a:fld>
            <a:endParaRPr lang="en-CA"/>
          </a:p>
        </p:txBody>
      </p:sp>
      <p:sp>
        <p:nvSpPr>
          <p:cNvPr id="529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Structures can contain member variables that are also structures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struct PersonInfo contains a Date structure</a:t>
            </a:r>
          </a:p>
        </p:txBody>
      </p:sp>
      <p:sp>
        <p:nvSpPr>
          <p:cNvPr id="529410" name="Text Box 2"/>
          <p:cNvSpPr txBox="1">
            <a:spLocks noChangeArrowheads="1"/>
          </p:cNvSpPr>
          <p:nvPr/>
        </p:nvSpPr>
        <p:spPr bwMode="auto">
          <a:xfrm>
            <a:off x="965200" y="2695575"/>
            <a:ext cx="3067050" cy="24384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b="1"/>
              <a:t>struct </a:t>
            </a:r>
            <a:r>
              <a:rPr lang="en-US" b="1">
                <a:solidFill>
                  <a:schemeClr val="hlink"/>
                </a:solidFill>
              </a:rPr>
              <a:t>Date</a:t>
            </a:r>
            <a:r>
              <a:rPr lang="en-US" b="1"/>
              <a:t/>
            </a:r>
            <a:br>
              <a:rPr lang="en-US" b="1"/>
            </a:br>
            <a:r>
              <a:rPr lang="en-US" b="1"/>
              <a:t>{</a:t>
            </a:r>
            <a:br>
              <a:rPr lang="en-US" b="1"/>
            </a:br>
            <a:r>
              <a:rPr lang="en-US" b="1"/>
              <a:t>   int month;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b="1"/>
              <a:t>   int day;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b="1"/>
              <a:t>   int year;</a:t>
            </a:r>
            <a:br>
              <a:rPr lang="en-US" b="1"/>
            </a:br>
            <a:r>
              <a:rPr lang="en-US" b="1"/>
              <a:t>};</a:t>
            </a: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5026025" y="2447925"/>
            <a:ext cx="3211513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b="1"/>
              <a:t>struct PersonInfo</a:t>
            </a:r>
            <a:br>
              <a:rPr lang="en-US" b="1"/>
            </a:br>
            <a:r>
              <a:rPr lang="en-US" b="1"/>
              <a:t>{</a:t>
            </a:r>
            <a:br>
              <a:rPr lang="en-US" b="1"/>
            </a:br>
            <a:r>
              <a:rPr lang="en-US" b="1"/>
              <a:t>    double height;</a:t>
            </a:r>
            <a:br>
              <a:rPr lang="en-US" b="1"/>
            </a:br>
            <a:r>
              <a:rPr lang="en-US" b="1"/>
              <a:t>    int weight;</a:t>
            </a:r>
            <a:br>
              <a:rPr lang="en-US" b="1"/>
            </a:br>
            <a:r>
              <a:rPr lang="en-US" b="1"/>
              <a:t>    </a:t>
            </a:r>
            <a:r>
              <a:rPr lang="en-US" b="1">
                <a:solidFill>
                  <a:schemeClr val="hlink"/>
                </a:solidFill>
              </a:rPr>
              <a:t>Date birthday</a:t>
            </a:r>
            <a:r>
              <a:rPr lang="en-US" b="1"/>
              <a:t>;</a:t>
            </a:r>
            <a:br>
              <a:rPr lang="en-US" b="1"/>
            </a:br>
            <a:r>
              <a:rPr lang="en-US" b="1"/>
              <a:t>};</a:t>
            </a:r>
            <a:br>
              <a:rPr lang="en-US" b="1"/>
            </a:br>
            <a:endParaRPr lang="en-US" b="1"/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Structures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 animBg="1"/>
      <p:bldP spid="5294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F071A3F4-EC2B-4586-B107-8438072436BA}" type="slidenum">
              <a:rPr lang="en-US"/>
              <a:pPr/>
              <a:t>19</a:t>
            </a:fld>
            <a:endParaRPr lang="en-CA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PersonInfo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 variable of type PersonInfo is declared by</a:t>
            </a:r>
            <a:br>
              <a:rPr lang="en-US" sz="2400"/>
            </a:br>
            <a:r>
              <a:rPr lang="en-US" sz="2400"/>
              <a:t>          		PersonInfo person1;</a:t>
            </a:r>
          </a:p>
          <a:p>
            <a:pPr>
              <a:lnSpc>
                <a:spcPct val="90000"/>
              </a:lnSpc>
            </a:pPr>
            <a:r>
              <a:rPr lang="en-US" sz="2400"/>
              <a:t>To display the birth year of person1,  first access the</a:t>
            </a:r>
            <a:br>
              <a:rPr lang="en-US" sz="2400"/>
            </a:br>
            <a:r>
              <a:rPr lang="en-US" sz="2400"/>
              <a:t> birthday member of person1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                      cout &lt;&lt;  person1.birthday…</a:t>
            </a:r>
            <a:br>
              <a:rPr lang="en-US" sz="2400"/>
            </a:b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But we want the year, so we now specify the </a:t>
            </a:r>
            <a:br>
              <a:rPr lang="en-US" sz="2400"/>
            </a:br>
            <a:r>
              <a:rPr lang="en-US" sz="2400"/>
              <a:t>year member of the birthday member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            	    cout &lt;&lt; person1.birthday.year;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1E2DA2BE-C566-4340-8A32-972DD16537A8}" type="slidenum">
              <a:rPr lang="en-US"/>
              <a:pPr/>
              <a:t>2</a:t>
            </a:fld>
            <a:endParaRPr lang="en-CA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Class?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class is a data type whose variables are objects</a:t>
            </a:r>
          </a:p>
          <a:p>
            <a:r>
              <a:rPr lang="en-US"/>
              <a:t>Some pre-defined classes you have used are </a:t>
            </a:r>
          </a:p>
          <a:p>
            <a:pPr lvl="1"/>
            <a:r>
              <a:rPr lang="en-US"/>
              <a:t>int</a:t>
            </a:r>
          </a:p>
          <a:p>
            <a:pPr lvl="1"/>
            <a:r>
              <a:rPr lang="en-US"/>
              <a:t>char</a:t>
            </a:r>
          </a:p>
          <a:p>
            <a:pPr lvl="1"/>
            <a:r>
              <a:rPr lang="en-US"/>
              <a:t>ifstream</a:t>
            </a:r>
          </a:p>
          <a:p>
            <a:r>
              <a:rPr lang="en-US"/>
              <a:t>You can define your own classes as well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8A2918F5-1347-409F-A1FE-B436D8F2C882}" type="slidenum">
              <a:rPr lang="en-US"/>
              <a:pPr/>
              <a:t>20</a:t>
            </a:fld>
            <a:endParaRPr lang="en-CA"/>
          </a:p>
        </p:txBody>
      </p:sp>
      <p:sp>
        <p:nvSpPr>
          <p:cNvPr id="53146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structure can be initialized when declared</a:t>
            </a:r>
          </a:p>
          <a:p>
            <a:pPr>
              <a:lnSpc>
                <a:spcPct val="90000"/>
              </a:lnSpc>
            </a:pPr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		</a:t>
            </a:r>
            <a:r>
              <a:rPr lang="en-US" dirty="0" err="1"/>
              <a:t>struct</a:t>
            </a:r>
            <a:r>
              <a:rPr lang="en-US" dirty="0"/>
              <a:t> Date</a:t>
            </a:r>
            <a:br>
              <a:rPr lang="en-US" dirty="0"/>
            </a:br>
            <a:r>
              <a:rPr lang="en-US" dirty="0"/>
              <a:t>		{</a:t>
            </a:r>
            <a:br>
              <a:rPr lang="en-US" dirty="0"/>
            </a:br>
            <a:r>
              <a:rPr lang="en-US" dirty="0"/>
              <a:t> 			</a:t>
            </a:r>
            <a:r>
              <a:rPr lang="en-US" dirty="0" err="1"/>
              <a:t>int</a:t>
            </a:r>
            <a:r>
              <a:rPr lang="en-US" dirty="0"/>
              <a:t> month;</a:t>
            </a:r>
            <a:br>
              <a:rPr lang="en-US" dirty="0"/>
            </a:br>
            <a:r>
              <a:rPr lang="en-US" dirty="0"/>
              <a:t> 			</a:t>
            </a:r>
            <a:r>
              <a:rPr lang="en-US" dirty="0" err="1"/>
              <a:t>int</a:t>
            </a:r>
            <a:r>
              <a:rPr lang="en-US" dirty="0"/>
              <a:t> day;</a:t>
            </a:r>
            <a:br>
              <a:rPr lang="en-US" dirty="0"/>
            </a:br>
            <a:r>
              <a:rPr lang="en-US" dirty="0"/>
              <a:t> 			</a:t>
            </a:r>
            <a:r>
              <a:rPr lang="en-US" dirty="0" err="1"/>
              <a:t>int</a:t>
            </a:r>
            <a:r>
              <a:rPr lang="en-US" dirty="0"/>
              <a:t> year;</a:t>
            </a:r>
            <a:br>
              <a:rPr lang="en-US" dirty="0"/>
            </a:br>
            <a:r>
              <a:rPr lang="en-US" dirty="0"/>
              <a:t>		};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Can be initialized in this way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       		Date  </a:t>
            </a:r>
            <a:r>
              <a:rPr lang="en-US" dirty="0" err="1">
                <a:solidFill>
                  <a:srgbClr val="FF0000"/>
                </a:solidFill>
              </a:rPr>
              <a:t>due_date</a:t>
            </a:r>
            <a:r>
              <a:rPr lang="en-US" dirty="0">
                <a:solidFill>
                  <a:srgbClr val="FF0000"/>
                </a:solidFill>
              </a:rPr>
              <a:t> = {12, 31, 2004};</a:t>
            </a:r>
          </a:p>
        </p:txBody>
      </p:sp>
      <p:grpSp>
        <p:nvGrpSpPr>
          <p:cNvPr id="531466" name="Group 10"/>
          <p:cNvGrpSpPr>
            <a:grpSpLocks/>
          </p:cNvGrpSpPr>
          <p:nvPr/>
        </p:nvGrpSpPr>
        <p:grpSpPr bwMode="auto">
          <a:xfrm>
            <a:off x="5295900" y="3581400"/>
            <a:ext cx="1257300" cy="1752600"/>
            <a:chOff x="3036" y="2100"/>
            <a:chExt cx="792" cy="1104"/>
          </a:xfrm>
        </p:grpSpPr>
        <p:sp>
          <p:nvSpPr>
            <p:cNvPr id="531458" name="Line 2"/>
            <p:cNvSpPr>
              <a:spLocks noChangeShapeType="1"/>
            </p:cNvSpPr>
            <p:nvPr/>
          </p:nvSpPr>
          <p:spPr bwMode="auto">
            <a:xfrm flipV="1">
              <a:off x="3816" y="2100"/>
              <a:ext cx="0" cy="110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459" name="Line 3"/>
            <p:cNvSpPr>
              <a:spLocks noChangeShapeType="1"/>
            </p:cNvSpPr>
            <p:nvPr/>
          </p:nvSpPr>
          <p:spPr bwMode="auto">
            <a:xfrm flipH="1" flipV="1">
              <a:off x="3036" y="2100"/>
              <a:ext cx="79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1467" name="Group 11"/>
          <p:cNvGrpSpPr>
            <a:grpSpLocks/>
          </p:cNvGrpSpPr>
          <p:nvPr/>
        </p:nvGrpSpPr>
        <p:grpSpPr bwMode="auto">
          <a:xfrm>
            <a:off x="5276850" y="3886200"/>
            <a:ext cx="1809750" cy="1466850"/>
            <a:chOff x="3048" y="2292"/>
            <a:chExt cx="1140" cy="924"/>
          </a:xfrm>
        </p:grpSpPr>
        <p:sp>
          <p:nvSpPr>
            <p:cNvPr id="531460" name="Line 4"/>
            <p:cNvSpPr>
              <a:spLocks noChangeShapeType="1"/>
            </p:cNvSpPr>
            <p:nvPr/>
          </p:nvSpPr>
          <p:spPr bwMode="auto">
            <a:xfrm flipV="1">
              <a:off x="4176" y="2292"/>
              <a:ext cx="0" cy="92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461" name="Line 5"/>
            <p:cNvSpPr>
              <a:spLocks noChangeShapeType="1"/>
            </p:cNvSpPr>
            <p:nvPr/>
          </p:nvSpPr>
          <p:spPr bwMode="auto">
            <a:xfrm flipH="1">
              <a:off x="3048" y="2292"/>
              <a:ext cx="11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1468" name="Group 12"/>
          <p:cNvGrpSpPr>
            <a:grpSpLocks/>
          </p:cNvGrpSpPr>
          <p:nvPr/>
        </p:nvGrpSpPr>
        <p:grpSpPr bwMode="auto">
          <a:xfrm>
            <a:off x="5276850" y="4286250"/>
            <a:ext cx="2495550" cy="1047750"/>
            <a:chOff x="3036" y="2532"/>
            <a:chExt cx="1572" cy="660"/>
          </a:xfrm>
        </p:grpSpPr>
        <p:sp>
          <p:nvSpPr>
            <p:cNvPr id="531462" name="Line 6"/>
            <p:cNvSpPr>
              <a:spLocks noChangeShapeType="1"/>
            </p:cNvSpPr>
            <p:nvPr/>
          </p:nvSpPr>
          <p:spPr bwMode="auto">
            <a:xfrm flipV="1">
              <a:off x="4608" y="2532"/>
              <a:ext cx="0" cy="66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463" name="Line 7"/>
            <p:cNvSpPr>
              <a:spLocks noChangeShapeType="1"/>
            </p:cNvSpPr>
            <p:nvPr/>
          </p:nvSpPr>
          <p:spPr bwMode="auto">
            <a:xfrm flipH="1" flipV="1">
              <a:off x="3036" y="2544"/>
              <a:ext cx="156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146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</a:t>
            </a:r>
            <a:r>
              <a:rPr lang="en-US" dirty="0" smtClean="0"/>
              <a:t>Structures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D1BD896F-383B-4B15-BC75-433B6A3312CC}" type="slidenum">
              <a:rPr lang="en-US"/>
              <a:pPr/>
              <a:t>21</a:t>
            </a:fld>
            <a:endParaRPr lang="en-CA"/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10.1 Conclusion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you</a:t>
            </a:r>
            <a:br>
              <a:rPr lang="en-US"/>
            </a:br>
            <a:endParaRPr lang="en-US"/>
          </a:p>
          <a:p>
            <a:pPr lvl="1"/>
            <a:r>
              <a:rPr lang="en-US"/>
              <a:t>Write a definition for a structure type for records consisting of a person’s wage rate, accrued vacation (in whole days), and status (hourly or salaried). Represent the status as one of the two character values ‘H’ and ‘S’.  Call the type EmployeeRecord.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>
          <a:ln/>
        </p:spPr>
        <p:txBody>
          <a:bodyPr/>
          <a:lstStyle/>
          <a:p>
            <a:r>
              <a:rPr lang="en-US"/>
              <a:t>Copyright © 2007 Pearson Education, Inc. Publishing as Pearson Addison-Wesley</a:t>
            </a:r>
          </a:p>
        </p:txBody>
      </p:sp>
      <p:sp>
        <p:nvSpPr>
          <p:cNvPr id="602114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10.2</a:t>
            </a:r>
          </a:p>
        </p:txBody>
      </p:sp>
      <p:sp>
        <p:nvSpPr>
          <p:cNvPr id="602115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05CC0291-6551-47C6-9F65-201D7BE2459E}" type="slidenum">
              <a:rPr lang="en-US"/>
              <a:pPr/>
              <a:t>23</a:t>
            </a:fld>
            <a:endParaRPr lang="en-CA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class is a data type whose variables are </a:t>
            </a:r>
            <a:br>
              <a:rPr lang="en-US"/>
            </a:br>
            <a:r>
              <a:rPr lang="en-US"/>
              <a:t>objects</a:t>
            </a:r>
          </a:p>
          <a:p>
            <a:pPr lvl="1"/>
            <a:r>
              <a:rPr lang="en-US"/>
              <a:t>The definition of a class includes</a:t>
            </a:r>
          </a:p>
          <a:p>
            <a:pPr lvl="2"/>
            <a:r>
              <a:rPr lang="en-US"/>
              <a:t>Description of the kinds of values of the member</a:t>
            </a:r>
            <a:br>
              <a:rPr lang="en-US"/>
            </a:br>
            <a:r>
              <a:rPr lang="en-US"/>
              <a:t>variables</a:t>
            </a:r>
          </a:p>
          <a:p>
            <a:pPr lvl="2"/>
            <a:r>
              <a:rPr lang="en-US"/>
              <a:t>Description of the member functions</a:t>
            </a:r>
          </a:p>
          <a:p>
            <a:pPr lvl="1"/>
            <a:r>
              <a:rPr lang="en-US"/>
              <a:t>A class description is somewhat like a structure definition plus the member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9DC81D36-06F9-4180-B7A2-B89B1BD3CCCB}" type="slidenum">
              <a:rPr lang="en-US"/>
              <a:pPr/>
              <a:t>24</a:t>
            </a:fld>
            <a:endParaRPr lang="en-CA"/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Class Example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To create a new  type named DayOfYear as </a:t>
            </a:r>
            <a:br>
              <a:rPr lang="en-US" sz="2400"/>
            </a:br>
            <a:r>
              <a:rPr lang="en-US" sz="2400"/>
              <a:t>a class definition</a:t>
            </a:r>
          </a:p>
          <a:p>
            <a:pPr lvl="1"/>
            <a:r>
              <a:rPr lang="en-US" sz="2400"/>
              <a:t>Decide on the values to represent</a:t>
            </a:r>
          </a:p>
          <a:p>
            <a:pPr lvl="1"/>
            <a:r>
              <a:rPr lang="en-US" sz="2400"/>
              <a:t>This example’s values are dates such as July 4</a:t>
            </a:r>
            <a:br>
              <a:rPr lang="en-US" sz="2400"/>
            </a:br>
            <a:r>
              <a:rPr lang="en-US" sz="2400"/>
              <a:t>using an integer for the number of the month	</a:t>
            </a:r>
          </a:p>
          <a:p>
            <a:pPr lvl="2"/>
            <a:r>
              <a:rPr lang="en-US" sz="2000"/>
              <a:t>Member variable month is an int (Jan = 1, Feb = 2, etc.)</a:t>
            </a:r>
          </a:p>
          <a:p>
            <a:pPr lvl="2"/>
            <a:r>
              <a:rPr lang="en-US" sz="2000"/>
              <a:t>Member variable day is an int</a:t>
            </a:r>
          </a:p>
          <a:p>
            <a:pPr lvl="1"/>
            <a:r>
              <a:rPr lang="en-US" sz="2400"/>
              <a:t>Decide on the member functions needed</a:t>
            </a:r>
          </a:p>
          <a:p>
            <a:pPr lvl="1"/>
            <a:r>
              <a:rPr lang="en-US" sz="2400"/>
              <a:t>We use just one member function named output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BEA341C1-7852-4E78-B024-DB61681A028C}" type="slidenum">
              <a:rPr lang="en-US"/>
              <a:pPr/>
              <a:t>25</a:t>
            </a:fld>
            <a:endParaRPr lang="en-CA"/>
          </a:p>
        </p:txBody>
      </p:sp>
      <p:sp>
        <p:nvSpPr>
          <p:cNvPr id="535554" name="Text Box 2"/>
          <p:cNvSpPr txBox="1">
            <a:spLocks noChangeArrowheads="1"/>
          </p:cNvSpPr>
          <p:nvPr/>
        </p:nvSpPr>
        <p:spPr bwMode="auto">
          <a:xfrm>
            <a:off x="4603750" y="4554538"/>
            <a:ext cx="4311650" cy="4667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>
                <a:solidFill>
                  <a:schemeClr val="tx2"/>
                </a:solidFill>
              </a:rPr>
              <a:t>Member Function </a:t>
            </a:r>
            <a:r>
              <a:rPr lang="en-US" b="1">
                <a:solidFill>
                  <a:schemeClr val="tx2"/>
                </a:solidFill>
              </a:rPr>
              <a:t>Declaration</a:t>
            </a:r>
          </a:p>
        </p:txBody>
      </p:sp>
      <p:sp>
        <p:nvSpPr>
          <p:cNvPr id="535555" name="Line 3"/>
          <p:cNvSpPr>
            <a:spLocks noChangeShapeType="1"/>
          </p:cNvSpPr>
          <p:nvPr/>
        </p:nvSpPr>
        <p:spPr bwMode="auto">
          <a:xfrm flipH="1" flipV="1">
            <a:off x="6049963" y="3429000"/>
            <a:ext cx="685800" cy="11239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DayOfYear Definition</a:t>
            </a:r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294688" cy="4572000"/>
          </a:xfrm>
        </p:spPr>
        <p:txBody>
          <a:bodyPr/>
          <a:lstStyle/>
          <a:p>
            <a:pPr lvl="1"/>
            <a:r>
              <a:rPr lang="en-US"/>
              <a:t>			class DayOfYear</a:t>
            </a:r>
            <a:br>
              <a:rPr lang="en-US"/>
            </a:br>
            <a:r>
              <a:rPr lang="en-US"/>
              <a:t>		{</a:t>
            </a:r>
            <a:br>
              <a:rPr lang="en-US"/>
            </a:br>
            <a:r>
              <a:rPr lang="en-US"/>
              <a:t>	  		public:</a:t>
            </a:r>
            <a:br>
              <a:rPr lang="en-US"/>
            </a:br>
            <a:r>
              <a:rPr lang="en-US"/>
              <a:t>           		      void output( );</a:t>
            </a:r>
            <a:br>
              <a:rPr lang="en-US"/>
            </a:br>
            <a:r>
              <a:rPr lang="en-US"/>
              <a:t>   	 	      int month;</a:t>
            </a:r>
            <a:br>
              <a:rPr lang="en-US"/>
            </a:br>
            <a:r>
              <a:rPr lang="en-US"/>
              <a:t>   	 	      int day;</a:t>
            </a:r>
            <a:br>
              <a:rPr lang="en-US"/>
            </a:br>
            <a:r>
              <a:rPr lang="en-US"/>
              <a:t>		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nimBg="1"/>
      <p:bldP spid="5355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BF8D3563-C97D-4631-9D84-95E1932C0C4C}" type="slidenum">
              <a:rPr lang="en-US"/>
              <a:pPr/>
              <a:t>26</a:t>
            </a:fld>
            <a:endParaRPr lang="en-CA"/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a Member Function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Member functions are declared in the class</a:t>
            </a:r>
            <a:br>
              <a:rPr lang="en-US" sz="2400"/>
            </a:br>
            <a:r>
              <a:rPr lang="en-US" sz="2400"/>
              <a:t>declaration </a:t>
            </a:r>
          </a:p>
          <a:p>
            <a:r>
              <a:rPr lang="en-US" sz="2400"/>
              <a:t>Member function definitions identify the class</a:t>
            </a:r>
            <a:br>
              <a:rPr lang="en-US" sz="2400"/>
            </a:br>
            <a:r>
              <a:rPr lang="en-US" sz="2400"/>
              <a:t>in which the function is a member</a:t>
            </a:r>
          </a:p>
          <a:p>
            <a:pPr lvl="1"/>
            <a:r>
              <a:rPr lang="en-US" sz="2400"/>
              <a:t>		void DayOfYear::output()</a:t>
            </a:r>
            <a:br>
              <a:rPr lang="en-US" sz="2400"/>
            </a:br>
            <a:r>
              <a:rPr lang="en-US" sz="2400"/>
              <a:t>		{</a:t>
            </a:r>
            <a:br>
              <a:rPr lang="en-US" sz="2400"/>
            </a:br>
            <a:r>
              <a:rPr lang="en-US" sz="2400"/>
              <a:t> 			cout &lt;&lt; “month = “ &lt;&lt; month</a:t>
            </a:r>
            <a:br>
              <a:rPr lang="en-US" sz="2400"/>
            </a:br>
            <a:r>
              <a:rPr lang="en-US" sz="2400"/>
              <a:t> 				&lt;&lt;  “,  day = “ &lt;&lt; day</a:t>
            </a:r>
            <a:br>
              <a:rPr lang="en-US" sz="2400"/>
            </a:br>
            <a:r>
              <a:rPr lang="en-US" sz="2400"/>
              <a:t>				&lt;&lt; endl;</a:t>
            </a:r>
            <a:br>
              <a:rPr lang="en-US" sz="2400"/>
            </a:br>
            <a:r>
              <a:rPr lang="en-US" sz="2400"/>
              <a:t> 		}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3E61E851-6237-4EDC-9B58-B49BFDE57A6E}" type="slidenum">
              <a:rPr lang="en-US"/>
              <a:pPr/>
              <a:t>27</a:t>
            </a:fld>
            <a:endParaRPr lang="en-CA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 Function Definition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Member function definition syntax:</a:t>
            </a:r>
            <a:br>
              <a:rPr lang="en-US" sz="2400"/>
            </a:br>
            <a:r>
              <a:rPr lang="en-US" sz="2400"/>
              <a:t>Returned_Type Class_Name::Function_Name(Parameter_List)</a:t>
            </a:r>
            <a:br>
              <a:rPr lang="en-US" sz="2400"/>
            </a:br>
            <a:r>
              <a:rPr lang="en-US" sz="2400"/>
              <a:t>{</a:t>
            </a:r>
            <a:br>
              <a:rPr lang="en-US" sz="2400"/>
            </a:br>
            <a:r>
              <a:rPr lang="en-US" sz="2400"/>
              <a:t>          Function Body Statements</a:t>
            </a:r>
            <a:br>
              <a:rPr lang="en-US" sz="2400"/>
            </a:br>
            <a:r>
              <a:rPr lang="en-US" sz="2400"/>
              <a:t>}</a:t>
            </a:r>
          </a:p>
          <a:p>
            <a:pPr lvl="1"/>
            <a:r>
              <a:rPr lang="en-US" sz="2400"/>
              <a:t>Example: void DayOfYear::output( )</a:t>
            </a:r>
            <a:br>
              <a:rPr lang="en-US" sz="2400"/>
            </a:br>
            <a:r>
              <a:rPr lang="en-US" sz="2400"/>
              <a:t> 		    {</a:t>
            </a:r>
            <a:br>
              <a:rPr lang="en-US" sz="2400"/>
            </a:br>
            <a:r>
              <a:rPr lang="en-US" sz="2400"/>
              <a:t> 		        cout &lt;&lt; “month = “ &lt;&lt; month</a:t>
            </a:r>
            <a:br>
              <a:rPr lang="en-US" sz="2400"/>
            </a:br>
            <a:r>
              <a:rPr lang="en-US" sz="2400"/>
              <a:t>		                &lt;&lt; “, day = “ &lt;&lt; day &lt;&lt; endl;</a:t>
            </a:r>
            <a:br>
              <a:rPr lang="en-US" sz="2400"/>
            </a:br>
            <a:r>
              <a:rPr lang="en-US" sz="2400"/>
              <a:t>          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6209D05A-DB69-44D0-87C0-D1386CCA392F}" type="slidenum">
              <a:rPr lang="en-US"/>
              <a:pPr/>
              <a:t>28</a:t>
            </a:fld>
            <a:endParaRPr lang="en-CA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‘::’ Operator 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‘::’  is the scope resolution operator</a:t>
            </a:r>
          </a:p>
          <a:p>
            <a:pPr lvl="1">
              <a:lnSpc>
                <a:spcPct val="90000"/>
              </a:lnSpc>
            </a:pPr>
            <a:r>
              <a:rPr lang="en-US"/>
              <a:t>Tells the class a member function is a member of</a:t>
            </a:r>
            <a:br>
              <a:rPr lang="en-US"/>
            </a:b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void DayOfYear::output( )  indicates that function output is a member of the            DayOfYear class</a:t>
            </a:r>
            <a:br>
              <a:rPr lang="en-US"/>
            </a:b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The class name that precedes ‘::’ is a type qualifier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3F2A9CC5-78D0-4703-85EE-00C961FB4532}" type="slidenum">
              <a:rPr lang="en-US"/>
              <a:pPr/>
              <a:t>29</a:t>
            </a:fld>
            <a:endParaRPr lang="en-CA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‘::’ and ‘.’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‘::’ used with classes to identify a member 	</a:t>
            </a:r>
            <a:br>
              <a:rPr lang="en-US" sz="2400"/>
            </a:br>
            <a:r>
              <a:rPr lang="en-US" sz="2400"/>
              <a:t>		void DayOfYear::output( )</a:t>
            </a:r>
            <a:br>
              <a:rPr lang="en-US" sz="2400"/>
            </a:br>
            <a:r>
              <a:rPr lang="en-US" sz="2400"/>
              <a:t>                {</a:t>
            </a:r>
            <a:br>
              <a:rPr lang="en-US" sz="2400"/>
            </a:br>
            <a:r>
              <a:rPr lang="en-US" sz="2400"/>
              <a:t>                     // function body</a:t>
            </a:r>
            <a:br>
              <a:rPr lang="en-US" sz="2400"/>
            </a:br>
            <a:r>
              <a:rPr lang="en-US" sz="2400"/>
              <a:t>		  }</a:t>
            </a:r>
            <a:br>
              <a:rPr lang="en-US" sz="2400"/>
            </a:br>
            <a:r>
              <a:rPr lang="en-US" sz="2400"/>
              <a:t>	     		 		               </a:t>
            </a:r>
          </a:p>
          <a:p>
            <a:r>
              <a:rPr lang="en-US" sz="2400"/>
              <a:t>‘.’used with variables to identify a member</a:t>
            </a:r>
            <a:br>
              <a:rPr lang="en-US" sz="2400"/>
            </a:br>
            <a:r>
              <a:rPr lang="en-US" sz="2400"/>
              <a:t> 			DayOfYear birthday;</a:t>
            </a:r>
            <a:br>
              <a:rPr lang="en-US" sz="2400"/>
            </a:br>
            <a:r>
              <a:rPr lang="en-US" sz="2400"/>
              <a:t>			birthday.output( );</a:t>
            </a:r>
          </a:p>
          <a:p>
            <a:endParaRPr lang="en-US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B4D1E365-3CB2-42D6-A3E6-7F0716C00AD6}" type="slidenum">
              <a:rPr lang="en-US"/>
              <a:pPr/>
              <a:t>3</a:t>
            </a:fld>
            <a:endParaRPr lang="en-CA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Definitions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A class definition includes</a:t>
            </a:r>
          </a:p>
          <a:p>
            <a:pPr lvl="1"/>
            <a:r>
              <a:rPr lang="en-US"/>
              <a:t>A description of the kinds of values the variable </a:t>
            </a:r>
            <a:br>
              <a:rPr lang="en-US"/>
            </a:br>
            <a:r>
              <a:rPr lang="en-US"/>
              <a:t>can hold</a:t>
            </a:r>
          </a:p>
          <a:p>
            <a:pPr lvl="1"/>
            <a:r>
              <a:rPr lang="en-US"/>
              <a:t>A description of the member functions</a:t>
            </a:r>
            <a:br>
              <a:rPr lang="en-US"/>
            </a:br>
            <a:endParaRPr lang="en-US"/>
          </a:p>
          <a:p>
            <a:r>
              <a:rPr lang="en-US"/>
              <a:t>We will start by defining structures as a first</a:t>
            </a:r>
            <a:br>
              <a:rPr lang="en-US"/>
            </a:br>
            <a:r>
              <a:rPr lang="en-US"/>
              <a:t>step toward defining classes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C05E2D62-45EE-4508-9B86-7F5666516E69}" type="slidenum">
              <a:rPr lang="en-US"/>
              <a:pPr/>
              <a:t>30</a:t>
            </a:fld>
            <a:endParaRPr lang="en-CA"/>
          </a:p>
        </p:txBody>
      </p:sp>
      <p:sp>
        <p:nvSpPr>
          <p:cNvPr id="5406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22975" y="5132388"/>
            <a:ext cx="278765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10.3 (1)</a:t>
            </a:r>
          </a:p>
        </p:txBody>
      </p:sp>
      <p:sp>
        <p:nvSpPr>
          <p:cNvPr id="54067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22975" y="5646738"/>
            <a:ext cx="278765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10.3 (2)</a:t>
            </a:r>
          </a:p>
        </p:txBody>
      </p:sp>
      <p:sp>
        <p:nvSpPr>
          <p:cNvPr id="540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Member Functions</a:t>
            </a:r>
          </a:p>
        </p:txBody>
      </p:sp>
      <p:sp>
        <p:nvSpPr>
          <p:cNvPr id="5406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Calling the DayOfYear member function output</a:t>
            </a:r>
            <a:br>
              <a:rPr lang="en-US"/>
            </a:br>
            <a:r>
              <a:rPr lang="en-US"/>
              <a:t>is done in this way:</a:t>
            </a:r>
            <a:br>
              <a:rPr lang="en-US"/>
            </a:br>
            <a:r>
              <a:rPr lang="en-US"/>
              <a:t>		DayOfYear today, birthday;</a:t>
            </a:r>
            <a:br>
              <a:rPr lang="en-US"/>
            </a:br>
            <a:r>
              <a:rPr lang="en-US"/>
              <a:t>		today.output( );</a:t>
            </a:r>
            <a:br>
              <a:rPr lang="en-US"/>
            </a:br>
            <a:r>
              <a:rPr lang="en-US"/>
              <a:t>		birthday.output( );</a:t>
            </a:r>
          </a:p>
          <a:p>
            <a:pPr lvl="1">
              <a:lnSpc>
                <a:spcPct val="90000"/>
              </a:lnSpc>
            </a:pPr>
            <a:r>
              <a:rPr lang="en-US"/>
              <a:t>Note that today and birthday have their own </a:t>
            </a:r>
            <a:br>
              <a:rPr lang="en-US"/>
            </a:br>
            <a:r>
              <a:rPr lang="en-US"/>
              <a:t>versions of the month and day variables for use by the output function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4" grpId="0" animBg="1"/>
      <p:bldP spid="54067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5E334E1E-262F-4A0A-851A-87314DBADADD}" type="slidenum">
              <a:rPr lang="en-US"/>
              <a:pPr/>
              <a:t>31</a:t>
            </a:fld>
            <a:endParaRPr lang="en-CA"/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0" y="434975"/>
            <a:ext cx="4984750" cy="154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26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26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/>
              <a:t>Display 10.3 (1/2)</a:t>
            </a:r>
            <a:br>
              <a:rPr lang="en-US"/>
            </a:br>
            <a:endParaRPr lang="en-US"/>
          </a:p>
        </p:txBody>
      </p:sp>
      <p:pic>
        <p:nvPicPr>
          <p:cNvPr id="582663" name="Picture 7" descr="D10_03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5" y="615950"/>
            <a:ext cx="4756150" cy="5888038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04A541FA-C6A5-4012-804F-F956B4F13D25}" type="slidenum">
              <a:rPr lang="en-US"/>
              <a:pPr/>
              <a:t>32</a:t>
            </a:fld>
            <a:endParaRPr lang="en-CA"/>
          </a:p>
        </p:txBody>
      </p:sp>
      <p:sp>
        <p:nvSpPr>
          <p:cNvPr id="5836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36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10.3</a:t>
            </a:r>
            <a:br>
              <a:rPr lang="en-US"/>
            </a:br>
            <a:r>
              <a:rPr lang="en-US"/>
              <a:t>(2/2)</a:t>
            </a:r>
          </a:p>
        </p:txBody>
      </p:sp>
      <p:pic>
        <p:nvPicPr>
          <p:cNvPr id="583686" name="Picture 6" descr="D10_03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889125"/>
            <a:ext cx="7467600" cy="4341813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8CC622DB-B0AD-421E-9A58-1EC03B6B4720}" type="slidenum">
              <a:rPr lang="en-US"/>
              <a:pPr/>
              <a:t>33</a:t>
            </a:fld>
            <a:endParaRPr lang="en-CA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Encapsulation is</a:t>
            </a:r>
          </a:p>
          <a:p>
            <a:pPr lvl="1"/>
            <a:r>
              <a:rPr lang="en-US"/>
              <a:t>Combining a number of items, such as variables and functions, into a single package such as an object of a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A2A0327D-EF83-47D9-9078-0CE9C5A7D27B}" type="slidenum">
              <a:rPr lang="en-US"/>
              <a:pPr/>
              <a:t>34</a:t>
            </a:fld>
            <a:endParaRPr lang="en-CA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 DayOfYear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Changing how the month is stored in the class</a:t>
            </a:r>
            <a:br>
              <a:rPr lang="en-US" sz="2400"/>
            </a:br>
            <a:r>
              <a:rPr lang="en-US" sz="2400"/>
              <a:t>DayOfYear requires changes to the program</a:t>
            </a:r>
          </a:p>
          <a:p>
            <a:r>
              <a:rPr lang="en-US" sz="2400"/>
              <a:t>If we decide to store the month as three </a:t>
            </a:r>
            <a:br>
              <a:rPr lang="en-US" sz="2400"/>
            </a:br>
            <a:r>
              <a:rPr lang="en-US" sz="2400"/>
              <a:t>characters (JAN, FEB, etc.) instead of an int</a:t>
            </a:r>
          </a:p>
          <a:p>
            <a:pPr lvl="1"/>
            <a:r>
              <a:rPr lang="en-US" sz="2400"/>
              <a:t>cin &gt;&gt; today.month will no longer work because</a:t>
            </a:r>
            <a:br>
              <a:rPr lang="en-US" sz="2400"/>
            </a:br>
            <a:r>
              <a:rPr lang="en-US" sz="2400"/>
              <a:t>we now have three character variables to read</a:t>
            </a:r>
          </a:p>
          <a:p>
            <a:pPr lvl="1"/>
            <a:r>
              <a:rPr lang="en-US" sz="2400"/>
              <a:t>if(today.month == birthday.month) will no longer</a:t>
            </a:r>
            <a:br>
              <a:rPr lang="en-US" sz="2400"/>
            </a:br>
            <a:r>
              <a:rPr lang="en-US" sz="2400"/>
              <a:t>work to compare months</a:t>
            </a:r>
          </a:p>
          <a:p>
            <a:pPr lvl="1"/>
            <a:r>
              <a:rPr lang="en-US" sz="2400"/>
              <a:t>The member function “output” no longer works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41E55A8F-A45E-4ACF-A285-603C0B991609}" type="slidenum">
              <a:rPr lang="en-US"/>
              <a:pPr/>
              <a:t>35</a:t>
            </a:fld>
            <a:endParaRPr lang="en-CA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Ideal Class Definitions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Changing the implementation of DayOfYear </a:t>
            </a:r>
            <a:br>
              <a:rPr lang="en-US"/>
            </a:br>
            <a:r>
              <a:rPr lang="en-US"/>
              <a:t>requires changes to the program that uses </a:t>
            </a:r>
            <a:br>
              <a:rPr lang="en-US"/>
            </a:br>
            <a:r>
              <a:rPr lang="en-US"/>
              <a:t>DayOfYear</a:t>
            </a:r>
          </a:p>
          <a:p>
            <a:r>
              <a:rPr lang="en-US"/>
              <a:t>An ideal class definition of DayOfYear could </a:t>
            </a:r>
            <a:br>
              <a:rPr lang="en-US"/>
            </a:br>
            <a:r>
              <a:rPr lang="en-US"/>
              <a:t>be changed without requiring changes to</a:t>
            </a:r>
            <a:br>
              <a:rPr lang="en-US"/>
            </a:br>
            <a:r>
              <a:rPr lang="en-US"/>
              <a:t>the program that uses DayOfYear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4028EACB-555B-45BF-843E-CE40E6C08FFB}" type="slidenum">
              <a:rPr lang="en-US"/>
              <a:pPr/>
              <a:t>36</a:t>
            </a:fld>
            <a:endParaRPr lang="en-CA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Fixing DayOfYear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 To fix DayOfYear</a:t>
            </a:r>
          </a:p>
          <a:p>
            <a:pPr lvl="1"/>
            <a:r>
              <a:rPr lang="en-US" sz="2400"/>
              <a:t>We need to add member functions to use when </a:t>
            </a:r>
            <a:br>
              <a:rPr lang="en-US" sz="2400"/>
            </a:br>
            <a:r>
              <a:rPr lang="en-US" sz="2400"/>
              <a:t>changing or accessing the member variables</a:t>
            </a:r>
          </a:p>
          <a:p>
            <a:pPr lvl="2"/>
            <a:r>
              <a:rPr lang="en-US" sz="2000"/>
              <a:t>If the program never directly references the member </a:t>
            </a:r>
            <a:br>
              <a:rPr lang="en-US" sz="2000"/>
            </a:br>
            <a:r>
              <a:rPr lang="en-US" sz="2000"/>
              <a:t>variables, changing how the variables are stored will not</a:t>
            </a:r>
            <a:br>
              <a:rPr lang="en-US" sz="2000"/>
            </a:br>
            <a:r>
              <a:rPr lang="en-US" sz="2000"/>
              <a:t>require changing the program</a:t>
            </a:r>
          </a:p>
          <a:p>
            <a:pPr lvl="1"/>
            <a:r>
              <a:rPr lang="en-US" sz="2400"/>
              <a:t>We need to be sure that the program does not ever </a:t>
            </a:r>
            <a:br>
              <a:rPr lang="en-US" sz="2400"/>
            </a:br>
            <a:r>
              <a:rPr lang="en-US" sz="2400"/>
              <a:t>directly reference the member variables</a:t>
            </a:r>
          </a:p>
          <a:p>
            <a:endParaRPr lang="en-US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6E5FD54C-D98A-4538-858F-6F3677C192DF}" type="slidenum">
              <a:rPr lang="en-US"/>
              <a:pPr/>
              <a:t>37</a:t>
            </a:fld>
            <a:endParaRPr lang="en-CA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Or Private?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C++ helps us restrict the program from directly </a:t>
            </a:r>
            <a:br>
              <a:rPr lang="en-US"/>
            </a:br>
            <a:r>
              <a:rPr lang="en-US"/>
              <a:t>referencing member variables</a:t>
            </a:r>
          </a:p>
          <a:p>
            <a:pPr lvl="1"/>
            <a:r>
              <a:rPr lang="en-US"/>
              <a:t>private members of a class can only be referenced within the definitions of member functions</a:t>
            </a:r>
          </a:p>
          <a:p>
            <a:pPr lvl="2"/>
            <a:r>
              <a:rPr lang="en-US"/>
              <a:t>If the program tries to access a private member, the</a:t>
            </a:r>
            <a:br>
              <a:rPr lang="en-US"/>
            </a:br>
            <a:r>
              <a:rPr lang="en-US"/>
              <a:t>compiler gives an error message</a:t>
            </a:r>
          </a:p>
          <a:p>
            <a:pPr lvl="1"/>
            <a:r>
              <a:rPr lang="en-US"/>
              <a:t>Private members can be variables or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0031DF06-276C-4A9E-B2B5-A94D8FB3A90C}" type="slidenum">
              <a:rPr lang="en-US"/>
              <a:pPr/>
              <a:t>38</a:t>
            </a:fld>
            <a:endParaRPr lang="en-CA"/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Private Variables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Private variables cannot be accessed directly </a:t>
            </a:r>
            <a:br>
              <a:rPr lang="en-US" sz="2400"/>
            </a:br>
            <a:r>
              <a:rPr lang="en-US" sz="2400"/>
              <a:t>by the program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Changing their values requires the use of public</a:t>
            </a:r>
            <a:br>
              <a:rPr lang="en-US" sz="2400"/>
            </a:br>
            <a:r>
              <a:rPr lang="en-US" sz="2400"/>
              <a:t>member functions of the class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To set the private month and day variables in a new </a:t>
            </a:r>
            <a:br>
              <a:rPr lang="en-US" sz="2400"/>
            </a:br>
            <a:r>
              <a:rPr lang="en-US" sz="2400"/>
              <a:t>DayOfYear class use a member function such as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  void DayOfYear::set(int new_month, int new_day)</a:t>
            </a:r>
            <a:br>
              <a:rPr lang="en-US" sz="2400"/>
            </a:br>
            <a:r>
              <a:rPr lang="en-US" sz="2400"/>
              <a:t>   {</a:t>
            </a:r>
            <a:br>
              <a:rPr lang="en-US" sz="2400"/>
            </a:br>
            <a:r>
              <a:rPr lang="en-US" sz="2400"/>
              <a:t>     month = new_month;</a:t>
            </a:r>
            <a:br>
              <a:rPr lang="en-US" sz="2400"/>
            </a:br>
            <a:r>
              <a:rPr lang="en-US" sz="2400"/>
              <a:t> 	   day = new_day;</a:t>
            </a:r>
            <a:br>
              <a:rPr lang="en-US" sz="2400"/>
            </a:br>
            <a:r>
              <a:rPr lang="en-US" sz="2400"/>
              <a:t>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4D8A8A94-7B4F-4200-9CD4-CC94EF8483BF}" type="slidenum">
              <a:rPr lang="en-US"/>
              <a:pPr/>
              <a:t>39</a:t>
            </a:fld>
            <a:endParaRPr lang="en-CA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or Private Members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The keyword private identifies the members of </a:t>
            </a:r>
            <a:br>
              <a:rPr lang="en-US" sz="2400"/>
            </a:br>
            <a:r>
              <a:rPr lang="en-US" sz="2400"/>
              <a:t>a class that can be accessed only by member </a:t>
            </a:r>
            <a:br>
              <a:rPr lang="en-US" sz="2400"/>
            </a:br>
            <a:r>
              <a:rPr lang="en-US" sz="2400"/>
              <a:t>functions of the class</a:t>
            </a:r>
          </a:p>
          <a:p>
            <a:pPr lvl="1"/>
            <a:r>
              <a:rPr lang="en-US" sz="2400"/>
              <a:t>Members that follow the keyword private are </a:t>
            </a:r>
            <a:br>
              <a:rPr lang="en-US" sz="2400"/>
            </a:br>
            <a:r>
              <a:rPr lang="en-US" sz="2400"/>
              <a:t>private members of the class</a:t>
            </a:r>
          </a:p>
          <a:p>
            <a:r>
              <a:rPr lang="en-US" sz="2400"/>
              <a:t>The keyword public identifies the members of </a:t>
            </a:r>
            <a:br>
              <a:rPr lang="en-US" sz="2400"/>
            </a:br>
            <a:r>
              <a:rPr lang="en-US" sz="2400"/>
              <a:t>a class that can be accessed from outside the </a:t>
            </a:r>
            <a:br>
              <a:rPr lang="en-US" sz="2400"/>
            </a:br>
            <a:r>
              <a:rPr lang="en-US" sz="2400"/>
              <a:t>class</a:t>
            </a:r>
          </a:p>
          <a:p>
            <a:pPr lvl="1"/>
            <a:r>
              <a:rPr lang="en-US" sz="2400"/>
              <a:t>Members that follow the keyword public are public </a:t>
            </a:r>
            <a:br>
              <a:rPr lang="en-US" sz="2400"/>
            </a:br>
            <a:r>
              <a:rPr lang="en-US" sz="2400"/>
              <a:t>members of the class		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1CAA0C71-936A-48B4-B2DF-2A01E0AAC9C5}" type="slidenum">
              <a:rPr lang="en-US"/>
              <a:pPr/>
              <a:t>4</a:t>
            </a:fld>
            <a:endParaRPr lang="en-CA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Structures</a:t>
            </a:r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 structure can be viewed as an object</a:t>
            </a:r>
          </a:p>
          <a:p>
            <a:pPr lvl="1"/>
            <a:r>
              <a:rPr lang="en-US" sz="2400"/>
              <a:t>Contains no member functions </a:t>
            </a:r>
            <a:br>
              <a:rPr lang="en-US" sz="2400"/>
            </a:br>
            <a:r>
              <a:rPr lang="en-US" sz="2400"/>
              <a:t>(The structures used here have no member functions)</a:t>
            </a:r>
            <a:br>
              <a:rPr lang="en-US" sz="2400"/>
            </a:br>
            <a:endParaRPr lang="en-US" sz="2400"/>
          </a:p>
          <a:p>
            <a:pPr lvl="1"/>
            <a:r>
              <a:rPr lang="en-US" sz="2400"/>
              <a:t>Contains multiple values of  possibly different types</a:t>
            </a:r>
          </a:p>
          <a:p>
            <a:pPr lvl="2"/>
            <a:r>
              <a:rPr lang="en-US" sz="2000"/>
              <a:t>The multiple values are logically related as a single item</a:t>
            </a:r>
          </a:p>
          <a:p>
            <a:pPr lvl="2"/>
            <a:r>
              <a:rPr lang="en-US" sz="2000"/>
              <a:t>Example:    A bank Certificate of Deposit (CD) </a:t>
            </a:r>
            <a:br>
              <a:rPr lang="en-US" sz="2000"/>
            </a:br>
            <a:r>
              <a:rPr lang="en-US" sz="2000"/>
              <a:t>                    has the following values: </a:t>
            </a:r>
            <a:br>
              <a:rPr lang="en-US" sz="2000"/>
            </a:br>
            <a:r>
              <a:rPr lang="en-US" sz="2000"/>
              <a:t>   		  	a balance</a:t>
            </a:r>
            <a:br>
              <a:rPr lang="en-US" sz="2000"/>
            </a:br>
            <a:r>
              <a:rPr lang="en-US" sz="2000"/>
              <a:t> 		  	an interest rate</a:t>
            </a:r>
            <a:br>
              <a:rPr lang="en-US" sz="2000"/>
            </a:br>
            <a:r>
              <a:rPr lang="en-US" sz="2000"/>
              <a:t>			a term (months to maturity)</a:t>
            </a:r>
          </a:p>
          <a:p>
            <a:pPr lvl="1"/>
            <a:endParaRPr lang="en-US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D228C7BD-A18A-42A7-ABD3-A922CE8B9E15}" type="slidenum">
              <a:rPr lang="en-US"/>
              <a:pPr/>
              <a:t>40</a:t>
            </a:fld>
            <a:endParaRPr lang="en-CA"/>
          </a:p>
        </p:txBody>
      </p:sp>
      <p:sp>
        <p:nvSpPr>
          <p:cNvPr id="54887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new DayOfYear class demonstrated in </a:t>
            </a:r>
            <a:br>
              <a:rPr lang="en-US"/>
            </a:br>
            <a:r>
              <a:rPr lang="en-US"/>
              <a:t>Display 10.4…</a:t>
            </a:r>
          </a:p>
          <a:p>
            <a:pPr lvl="1"/>
            <a:r>
              <a:rPr lang="en-US"/>
              <a:t>Uses all private member variables</a:t>
            </a:r>
          </a:p>
          <a:p>
            <a:pPr lvl="1"/>
            <a:r>
              <a:rPr lang="en-US"/>
              <a:t>Uses member functions to do all manipulation of the private member variables</a:t>
            </a:r>
          </a:p>
          <a:p>
            <a:pPr lvl="2"/>
            <a:r>
              <a:rPr lang="en-US"/>
              <a:t>Member variables and member                                 function definitions can be</a:t>
            </a:r>
            <a:br>
              <a:rPr lang="en-US"/>
            </a:br>
            <a:r>
              <a:rPr lang="en-US"/>
              <a:t>changed without changes to the</a:t>
            </a:r>
            <a:br>
              <a:rPr lang="en-US"/>
            </a:br>
            <a:r>
              <a:rPr lang="en-US"/>
              <a:t>program that uses DayOfYear </a:t>
            </a:r>
          </a:p>
        </p:txBody>
      </p:sp>
      <p:sp>
        <p:nvSpPr>
          <p:cNvPr id="5488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226175" y="4876800"/>
            <a:ext cx="2689225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Display 10.4 (1)</a:t>
            </a:r>
          </a:p>
        </p:txBody>
      </p:sp>
      <p:sp>
        <p:nvSpPr>
          <p:cNvPr id="5488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26175" y="5491163"/>
            <a:ext cx="2689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Display 10.4 (2)</a:t>
            </a:r>
          </a:p>
        </p:txBody>
      </p:sp>
      <p:sp>
        <p:nvSpPr>
          <p:cNvPr id="548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New DayOfYear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6" grpId="0" animBg="1"/>
      <p:bldP spid="54886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5BF619F1-CBBC-4627-836B-FEB708FDF36D}" type="slidenum">
              <a:rPr lang="en-US"/>
              <a:pPr/>
              <a:t>41</a:t>
            </a:fld>
            <a:endParaRPr lang="en-CA"/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0" y="385763"/>
            <a:ext cx="5087938" cy="1519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7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47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>
          <a:xfrm>
            <a:off x="5068888" y="228600"/>
            <a:ext cx="3922712" cy="992188"/>
          </a:xfrm>
        </p:spPr>
        <p:txBody>
          <a:bodyPr/>
          <a:lstStyle/>
          <a:p>
            <a:r>
              <a:rPr lang="en-US"/>
              <a:t>Display 10.4  (1/2)</a:t>
            </a:r>
            <a:br>
              <a:rPr lang="en-US"/>
            </a:br>
            <a:endParaRPr lang="en-US"/>
          </a:p>
        </p:txBody>
      </p:sp>
      <p:pic>
        <p:nvPicPr>
          <p:cNvPr id="584711" name="Picture 7" descr="D10_04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950" y="476250"/>
            <a:ext cx="4846638" cy="6064250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0CB35D73-DB50-4F1A-BC8D-920AD717CBF1}" type="slidenum">
              <a:rPr lang="en-US"/>
              <a:pPr/>
              <a:t>42</a:t>
            </a:fld>
            <a:endParaRPr lang="en-CA"/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0" y="141288"/>
            <a:ext cx="5345113" cy="14589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57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215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57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24750" y="831850"/>
            <a:ext cx="1162050" cy="615950"/>
          </a:xfrm>
          <a:prstGeom prst="rightArrow">
            <a:avLst>
              <a:gd name="adj1" fmla="val 57843"/>
              <a:gd name="adj2" fmla="val 49410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title"/>
          </p:nvPr>
        </p:nvSpPr>
        <p:spPr>
          <a:xfrm>
            <a:off x="5326063" y="228600"/>
            <a:ext cx="3767137" cy="992188"/>
          </a:xfrm>
        </p:spPr>
        <p:txBody>
          <a:bodyPr/>
          <a:lstStyle/>
          <a:p>
            <a:r>
              <a:rPr lang="en-US"/>
              <a:t>Display 10.4 (2/2)</a:t>
            </a:r>
            <a:br>
              <a:rPr lang="en-US"/>
            </a:br>
            <a:endParaRPr lang="en-US"/>
          </a:p>
        </p:txBody>
      </p:sp>
      <p:pic>
        <p:nvPicPr>
          <p:cNvPr id="585735" name="Picture 7" descr="D10_04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888" y="266700"/>
            <a:ext cx="5091112" cy="6319838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A859438C-D023-41EE-8AF2-CDC344AFF8B9}" type="slidenum">
              <a:rPr lang="en-US"/>
              <a:pPr/>
              <a:t>43</a:t>
            </a:fld>
            <a:endParaRPr lang="en-CA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Private Variables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It is normal to make all member variables private</a:t>
            </a:r>
          </a:p>
          <a:p>
            <a:r>
              <a:rPr lang="en-US" sz="2400"/>
              <a:t>Private variables require member functions to </a:t>
            </a:r>
            <a:br>
              <a:rPr lang="en-US" sz="2400"/>
            </a:br>
            <a:r>
              <a:rPr lang="en-US" sz="2400"/>
              <a:t>perform all changing and retrieving of values</a:t>
            </a:r>
          </a:p>
          <a:p>
            <a:pPr lvl="1"/>
            <a:r>
              <a:rPr lang="en-US" sz="2400"/>
              <a:t>Accessor functions allow you to obtain the </a:t>
            </a:r>
            <a:br>
              <a:rPr lang="en-US" sz="2400"/>
            </a:br>
            <a:r>
              <a:rPr lang="en-US" sz="2400"/>
              <a:t>values of member variables</a:t>
            </a:r>
          </a:p>
          <a:p>
            <a:pPr lvl="2"/>
            <a:r>
              <a:rPr lang="en-US" sz="2000"/>
              <a:t>Example:  get_day in class DayOfYear</a:t>
            </a:r>
          </a:p>
          <a:p>
            <a:pPr lvl="1"/>
            <a:r>
              <a:rPr lang="en-US" sz="2400"/>
              <a:t>Mutator functions allow you to change the values</a:t>
            </a:r>
            <a:br>
              <a:rPr lang="en-US" sz="2400"/>
            </a:br>
            <a:r>
              <a:rPr lang="en-US" sz="2400"/>
              <a:t>of member variables</a:t>
            </a:r>
          </a:p>
          <a:p>
            <a:pPr lvl="2"/>
            <a:r>
              <a:rPr lang="en-US" sz="2000"/>
              <a:t>Example:  set in class DayOfYear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ACB94DDA-6F0A-4BFD-B719-BF0AF07B21AA}" type="slidenum">
              <a:rPr lang="en-US"/>
              <a:pPr/>
              <a:t>44</a:t>
            </a:fld>
            <a:endParaRPr lang="en-CA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Class Definitions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syntax for a class definition is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class Class_Name</a:t>
            </a:r>
            <a:br>
              <a:rPr lang="en-US" sz="2400"/>
            </a:br>
            <a:r>
              <a:rPr lang="en-US" sz="2400"/>
              <a:t>{</a:t>
            </a:r>
            <a:br>
              <a:rPr lang="en-US" sz="2400"/>
            </a:br>
            <a:r>
              <a:rPr lang="en-US" sz="2400"/>
              <a:t>  public:</a:t>
            </a:r>
            <a:br>
              <a:rPr lang="en-US" sz="2400"/>
            </a:br>
            <a:r>
              <a:rPr lang="en-US" sz="2400"/>
              <a:t> 		Member_Specification_1</a:t>
            </a:r>
            <a:br>
              <a:rPr lang="en-US" sz="2400"/>
            </a:br>
            <a:r>
              <a:rPr lang="en-US" sz="2400"/>
              <a:t> 		Member_Specification_2</a:t>
            </a:r>
            <a:br>
              <a:rPr lang="en-US" sz="2400"/>
            </a:br>
            <a:r>
              <a:rPr lang="en-US" sz="2400"/>
              <a:t>		…</a:t>
            </a:r>
            <a:br>
              <a:rPr lang="en-US" sz="2400"/>
            </a:br>
            <a:r>
              <a:rPr lang="en-US" sz="2400"/>
              <a:t>		Member_Specification_3</a:t>
            </a:r>
            <a:br>
              <a:rPr lang="en-US" sz="2400"/>
            </a:br>
            <a:r>
              <a:rPr lang="en-US" sz="2400"/>
              <a:t>	private:</a:t>
            </a:r>
            <a:br>
              <a:rPr lang="en-US" sz="2400"/>
            </a:br>
            <a:r>
              <a:rPr lang="en-US" sz="2400"/>
              <a:t>		Member_Specification_n+1</a:t>
            </a:r>
            <a:br>
              <a:rPr lang="en-US" sz="2400"/>
            </a:br>
            <a:r>
              <a:rPr lang="en-US" sz="2400"/>
              <a:t>		Member_Specification_n+2</a:t>
            </a:r>
            <a:br>
              <a:rPr lang="en-US" sz="2400"/>
            </a:br>
            <a:r>
              <a:rPr lang="en-US" sz="2400"/>
              <a:t>		…</a:t>
            </a:r>
            <a:br>
              <a:rPr lang="en-US" sz="2400"/>
            </a:br>
            <a:r>
              <a:rPr lang="en-US" sz="2400"/>
              <a:t>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1B6D7714-3144-4B7C-931E-F5E3C6BC7484}" type="slidenum">
              <a:rPr lang="en-US"/>
              <a:pPr/>
              <a:t>45</a:t>
            </a:fld>
            <a:endParaRPr lang="en-CA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an Object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Once a class is defined, an object of the class is</a:t>
            </a:r>
            <a:br>
              <a:rPr lang="en-US" sz="2400"/>
            </a:br>
            <a:r>
              <a:rPr lang="en-US" sz="2400"/>
              <a:t>declared just as variables of any other type</a:t>
            </a:r>
          </a:p>
          <a:p>
            <a:pPr lvl="1"/>
            <a:r>
              <a:rPr lang="en-US" sz="2400"/>
              <a:t>Example:  To create two objects of type Bicycle: </a:t>
            </a:r>
          </a:p>
          <a:p>
            <a:pPr lvl="1"/>
            <a:r>
              <a:rPr lang="en-US" sz="2400"/>
              <a:t>				class Bicycle</a:t>
            </a:r>
            <a:br>
              <a:rPr lang="en-US" sz="2400"/>
            </a:br>
            <a:r>
              <a:rPr lang="en-US" sz="2400"/>
              <a:t>  		{</a:t>
            </a:r>
            <a:br>
              <a:rPr lang="en-US" sz="2400"/>
            </a:br>
            <a:r>
              <a:rPr lang="en-US" sz="2400"/>
              <a:t>   		     // class definition lines</a:t>
            </a:r>
            <a:br>
              <a:rPr lang="en-US" sz="2400"/>
            </a:br>
            <a:r>
              <a:rPr lang="en-US" sz="2400"/>
              <a:t>   		};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			Bicycle my_bike,  your_bike;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3FFE616E-3A74-4F95-A0B0-5FFC5CB6151F}" type="slidenum">
              <a:rPr lang="en-US"/>
              <a:pPr/>
              <a:t>46</a:t>
            </a:fld>
            <a:endParaRPr lang="en-CA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Assignment Operator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Objects and structures can be assigned values</a:t>
            </a:r>
            <a:br>
              <a:rPr lang="en-US"/>
            </a:br>
            <a:r>
              <a:rPr lang="en-US"/>
              <a:t>with the assignment operator (=)</a:t>
            </a:r>
          </a:p>
          <a:p>
            <a:pPr lvl="1"/>
            <a:r>
              <a:rPr lang="en-US"/>
              <a:t>Example:   </a:t>
            </a:r>
            <a:br>
              <a:rPr lang="en-US"/>
            </a:br>
            <a:r>
              <a:rPr lang="en-US"/>
              <a:t> 			DayOfYear  due_date, tomorrow;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			tomorrow.set(11, 19);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	  		due_date = tomorrow;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03D030B5-236C-4012-8105-33ECF16E546D}" type="slidenum">
              <a:rPr lang="en-US"/>
              <a:pPr/>
              <a:t>47</a:t>
            </a:fld>
            <a:endParaRPr lang="en-CA"/>
          </a:p>
        </p:txBody>
      </p:sp>
      <p:sp>
        <p:nvSpPr>
          <p:cNvPr id="5539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bank account class allows </a:t>
            </a:r>
          </a:p>
          <a:p>
            <a:pPr lvl="1"/>
            <a:r>
              <a:rPr lang="en-US"/>
              <a:t>Withdrawal of money at any time</a:t>
            </a:r>
          </a:p>
          <a:p>
            <a:pPr lvl="1"/>
            <a:r>
              <a:rPr lang="en-US"/>
              <a:t>All operations normally expected of a bank account (implemented with member functions)</a:t>
            </a:r>
          </a:p>
          <a:p>
            <a:pPr lvl="1"/>
            <a:r>
              <a:rPr lang="en-US"/>
              <a:t>Storing an account balance</a:t>
            </a:r>
          </a:p>
          <a:p>
            <a:pPr lvl="1"/>
            <a:r>
              <a:rPr lang="en-US"/>
              <a:t>Storing the account’s interest rate</a:t>
            </a:r>
          </a:p>
        </p:txBody>
      </p:sp>
      <p:sp>
        <p:nvSpPr>
          <p:cNvPr id="55398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86000" y="5053013"/>
            <a:ext cx="288607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10.5 ( 1)</a:t>
            </a:r>
          </a:p>
        </p:txBody>
      </p:sp>
      <p:sp>
        <p:nvSpPr>
          <p:cNvPr id="55398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286000" y="5567363"/>
            <a:ext cx="288607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10.5 ( 2)</a:t>
            </a:r>
          </a:p>
        </p:txBody>
      </p:sp>
      <p:sp>
        <p:nvSpPr>
          <p:cNvPr id="553988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562600" y="5075238"/>
            <a:ext cx="288607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10.5 ( 3)</a:t>
            </a:r>
          </a:p>
        </p:txBody>
      </p:sp>
      <p:sp>
        <p:nvSpPr>
          <p:cNvPr id="553989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562600" y="5608638"/>
            <a:ext cx="288607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10.5 ( 4)</a:t>
            </a:r>
          </a:p>
        </p:txBody>
      </p:sp>
      <p:sp>
        <p:nvSpPr>
          <p:cNvPr id="553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Example:</a:t>
            </a:r>
            <a:br>
              <a:rPr lang="en-US"/>
            </a:br>
            <a:r>
              <a:rPr lang="en-US"/>
              <a:t>BankAccount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6" grpId="0" animBg="1"/>
      <p:bldP spid="553987" grpId="0" animBg="1"/>
      <p:bldP spid="553988" grpId="0" animBg="1"/>
      <p:bldP spid="55398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6459A3A0-5DD5-473B-81C6-8C62FE04ECD0}" type="slidenum">
              <a:rPr lang="en-US"/>
              <a:pPr/>
              <a:t>48</a:t>
            </a:fld>
            <a:endParaRPr lang="en-CA"/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Public Members 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Recall that if calling a member function from the </a:t>
            </a:r>
            <a:br>
              <a:rPr lang="en-US"/>
            </a:br>
            <a:r>
              <a:rPr lang="en-US"/>
              <a:t>main function of a program, you must include</a:t>
            </a:r>
            <a:br>
              <a:rPr lang="en-US"/>
            </a:br>
            <a:r>
              <a:rPr lang="en-US"/>
              <a:t>the the object name:</a:t>
            </a:r>
            <a:br>
              <a:rPr lang="en-US"/>
            </a:br>
            <a:r>
              <a:rPr lang="en-US"/>
              <a:t>      		account1.update(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8E19684E-1774-48B9-A456-88A6A45E55D4}" type="slidenum">
              <a:rPr lang="en-US"/>
              <a:pPr/>
              <a:t>49</a:t>
            </a:fld>
            <a:endParaRPr lang="en-CA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Private Members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When a member function calls a private </a:t>
            </a:r>
            <a:br>
              <a:rPr lang="en-US" sz="2400"/>
            </a:br>
            <a:r>
              <a:rPr lang="en-US" sz="2400"/>
              <a:t>member function, an object name is not used</a:t>
            </a:r>
          </a:p>
          <a:p>
            <a:pPr lvl="1"/>
            <a:r>
              <a:rPr lang="en-US" sz="2400"/>
              <a:t>fraction (double percent); </a:t>
            </a:r>
            <a:br>
              <a:rPr lang="en-US" sz="2400"/>
            </a:br>
            <a:r>
              <a:rPr lang="en-US" sz="2400"/>
              <a:t>is a private member of the BankAccount class</a:t>
            </a:r>
          </a:p>
          <a:p>
            <a:pPr lvl="1"/>
            <a:r>
              <a:rPr lang="en-US" sz="2400"/>
              <a:t>fraction is called by member function update </a:t>
            </a:r>
            <a:br>
              <a:rPr lang="en-US" sz="2400"/>
            </a:br>
            <a:r>
              <a:rPr lang="en-US" sz="2400"/>
              <a:t>void BankAccount::update( )</a:t>
            </a:r>
            <a:br>
              <a:rPr lang="en-US" sz="2400"/>
            </a:br>
            <a:r>
              <a:rPr lang="en-US" sz="2400"/>
              <a:t>	{</a:t>
            </a:r>
            <a:br>
              <a:rPr lang="en-US" sz="2400"/>
            </a:br>
            <a:r>
              <a:rPr lang="en-US" sz="2400"/>
              <a:t>	      balance = balance + fraction(interest_rate)* balance; </a:t>
            </a:r>
            <a:br>
              <a:rPr lang="en-US" sz="2400"/>
            </a:br>
            <a:r>
              <a:rPr lang="en-US" sz="2400"/>
              <a:t>	}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33470F1D-FF12-4061-838B-E81412090263}" type="slidenum">
              <a:rPr lang="en-US"/>
              <a:pPr/>
              <a:t>5</a:t>
            </a:fld>
            <a:endParaRPr lang="en-CA"/>
          </a:p>
        </p:txBody>
      </p:sp>
      <p:sp>
        <p:nvSpPr>
          <p:cNvPr id="519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The Certificate of Deposit structure can be</a:t>
            </a:r>
            <a:br>
              <a:rPr lang="en-US" sz="2000"/>
            </a:br>
            <a:r>
              <a:rPr lang="en-US" sz="2000"/>
              <a:t>defined as		</a:t>
            </a:r>
            <a:br>
              <a:rPr lang="en-US" sz="2000"/>
            </a:br>
            <a:r>
              <a:rPr lang="en-US" sz="2000"/>
              <a:t>			struct CDAccount</a:t>
            </a:r>
            <a:br>
              <a:rPr lang="en-US" sz="2000"/>
            </a:br>
            <a:r>
              <a:rPr lang="en-US" sz="2000"/>
              <a:t> 			{</a:t>
            </a:r>
            <a:br>
              <a:rPr lang="en-US" sz="2000"/>
            </a:br>
            <a:r>
              <a:rPr lang="en-US" sz="2000"/>
              <a:t> 				double balance;</a:t>
            </a:r>
            <a:br>
              <a:rPr lang="en-US" sz="2000"/>
            </a:br>
            <a:r>
              <a:rPr lang="en-US" sz="2000"/>
              <a:t>				double interest_rate;</a:t>
            </a:r>
            <a:br>
              <a:rPr lang="en-US" sz="2000"/>
            </a:br>
            <a:r>
              <a:rPr lang="en-US" sz="2000"/>
              <a:t> 				int term;  //months to maturity</a:t>
            </a:r>
            <a:br>
              <a:rPr lang="en-US" sz="2000"/>
            </a:br>
            <a:r>
              <a:rPr lang="en-US" sz="2000"/>
              <a:t>			};</a:t>
            </a:r>
          </a:p>
          <a:p>
            <a:r>
              <a:rPr lang="en-US" sz="2000"/>
              <a:t>Keyword struct begins a structure definition</a:t>
            </a:r>
          </a:p>
          <a:p>
            <a:r>
              <a:rPr lang="en-US" sz="2000"/>
              <a:t>CDAccount is the structure tag or the structure’s type </a:t>
            </a:r>
          </a:p>
          <a:p>
            <a:r>
              <a:rPr lang="en-US" sz="2000"/>
              <a:t>Member names are identifiers declared in the braces</a:t>
            </a:r>
          </a:p>
        </p:txBody>
      </p:sp>
      <p:sp>
        <p:nvSpPr>
          <p:cNvPr id="519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CD Definition</a:t>
            </a:r>
          </a:p>
        </p:txBody>
      </p:sp>
      <p:grpSp>
        <p:nvGrpSpPr>
          <p:cNvPr id="519174" name="Group 6"/>
          <p:cNvGrpSpPr>
            <a:grpSpLocks/>
          </p:cNvGrpSpPr>
          <p:nvPr/>
        </p:nvGrpSpPr>
        <p:grpSpPr bwMode="auto">
          <a:xfrm>
            <a:off x="3657600" y="3810000"/>
            <a:ext cx="5232400" cy="457200"/>
            <a:chOff x="2304" y="2400"/>
            <a:chExt cx="3296" cy="288"/>
          </a:xfrm>
        </p:grpSpPr>
        <p:sp>
          <p:nvSpPr>
            <p:cNvPr id="519171" name="Line 3"/>
            <p:cNvSpPr>
              <a:spLocks noChangeShapeType="1"/>
            </p:cNvSpPr>
            <p:nvPr/>
          </p:nvSpPr>
          <p:spPr bwMode="auto">
            <a:xfrm flipH="1">
              <a:off x="2304" y="2543"/>
              <a:ext cx="70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70" name="Text Box 2"/>
            <p:cNvSpPr txBox="1">
              <a:spLocks noChangeArrowheads="1"/>
            </p:cNvSpPr>
            <p:nvPr/>
          </p:nvSpPr>
          <p:spPr bwMode="auto">
            <a:xfrm>
              <a:off x="3030" y="2400"/>
              <a:ext cx="257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b="1">
                  <a:solidFill>
                    <a:schemeClr val="tx2"/>
                  </a:solidFill>
                </a:rPr>
                <a:t>Remember this semicolon!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EB220CCA-13F0-45C6-8B56-B3258DC66AFF}" type="slidenum">
              <a:rPr lang="en-US"/>
              <a:pPr/>
              <a:t>50</a:t>
            </a:fld>
            <a:endParaRPr lang="en-CA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 constructor can be used to initialize member</a:t>
            </a:r>
            <a:br>
              <a:rPr lang="en-US" sz="2400"/>
            </a:br>
            <a:r>
              <a:rPr lang="en-US" sz="2400"/>
              <a:t>variables when an object is declared	</a:t>
            </a:r>
          </a:p>
          <a:p>
            <a:pPr lvl="1"/>
            <a:r>
              <a:rPr lang="en-US" sz="2400"/>
              <a:t>A constructor is a member function that is usually </a:t>
            </a:r>
            <a:br>
              <a:rPr lang="en-US" sz="2400"/>
            </a:br>
            <a:r>
              <a:rPr lang="en-US" sz="2400"/>
              <a:t>public</a:t>
            </a:r>
          </a:p>
          <a:p>
            <a:pPr lvl="1"/>
            <a:r>
              <a:rPr lang="en-US" sz="2400"/>
              <a:t>A constructor is automatically called when an object</a:t>
            </a:r>
            <a:br>
              <a:rPr lang="en-US" sz="2400"/>
            </a:br>
            <a:r>
              <a:rPr lang="en-US" sz="2400"/>
              <a:t>of the class is declared</a:t>
            </a:r>
          </a:p>
          <a:p>
            <a:pPr lvl="1"/>
            <a:r>
              <a:rPr lang="en-US" sz="2400"/>
              <a:t>A constructor’s name must be the name of the class</a:t>
            </a:r>
          </a:p>
          <a:p>
            <a:pPr lvl="1"/>
            <a:r>
              <a:rPr lang="en-US" sz="2400"/>
              <a:t>A constructor cannot return a value</a:t>
            </a:r>
          </a:p>
          <a:p>
            <a:pPr lvl="2"/>
            <a:r>
              <a:rPr lang="en-US" sz="2000"/>
              <a:t>No return type, not even void, is used in declaring or </a:t>
            </a:r>
            <a:br>
              <a:rPr lang="en-US" sz="2000"/>
            </a:br>
            <a:r>
              <a:rPr lang="en-US" sz="2000"/>
              <a:t>defining a constructor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7B9CF91E-C059-4719-B129-F3F17CA27436}" type="slidenum">
              <a:rPr lang="en-US"/>
              <a:pPr/>
              <a:t>51</a:t>
            </a:fld>
            <a:endParaRPr lang="en-CA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 Declaration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A constructor for the BankAccount class could </a:t>
            </a:r>
            <a:br>
              <a:rPr lang="en-US" sz="2000"/>
            </a:br>
            <a:r>
              <a:rPr lang="en-US" sz="2000"/>
              <a:t>be declared as: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> 	class BankAccount</a:t>
            </a:r>
            <a:br>
              <a:rPr lang="en-US" sz="2000"/>
            </a:br>
            <a:r>
              <a:rPr lang="en-US" sz="2000"/>
              <a:t>	{</a:t>
            </a:r>
            <a:br>
              <a:rPr lang="en-US" sz="2000"/>
            </a:br>
            <a:r>
              <a:rPr lang="en-US" sz="2000"/>
              <a:t> 	    public:</a:t>
            </a:r>
            <a:br>
              <a:rPr lang="en-US" sz="2000"/>
            </a:br>
            <a:r>
              <a:rPr lang="en-US" sz="2000"/>
              <a:t> 		BankAccount(int dollars, int cents, double rate);</a:t>
            </a:r>
            <a:br>
              <a:rPr lang="en-US" sz="2000"/>
            </a:br>
            <a:r>
              <a:rPr lang="en-US" sz="2000"/>
              <a:t>		 //initializes the balance to $dollars.cents</a:t>
            </a:r>
            <a:br>
              <a:rPr lang="en-US" sz="2000"/>
            </a:br>
            <a:r>
              <a:rPr lang="en-US" sz="2000"/>
              <a:t>		 //initializes the interest rate to rate percent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> 		…//The rest of the BankAccount definition</a:t>
            </a:r>
            <a:br>
              <a:rPr lang="en-US" sz="2000"/>
            </a:br>
            <a:r>
              <a:rPr lang="en-US" sz="2000"/>
              <a:t>       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13B66CD5-7179-486B-BACB-773D9829B3F4}" type="slidenum">
              <a:rPr lang="en-US"/>
              <a:pPr/>
              <a:t>52</a:t>
            </a:fld>
            <a:endParaRPr lang="en-CA"/>
          </a:p>
        </p:txBody>
      </p:sp>
      <p:grpSp>
        <p:nvGrpSpPr>
          <p:cNvPr id="559111" name="Group 7"/>
          <p:cNvGrpSpPr>
            <a:grpSpLocks/>
          </p:cNvGrpSpPr>
          <p:nvPr/>
        </p:nvGrpSpPr>
        <p:grpSpPr bwMode="auto">
          <a:xfrm>
            <a:off x="590550" y="2895600"/>
            <a:ext cx="552450" cy="3295650"/>
            <a:chOff x="264" y="1716"/>
            <a:chExt cx="348" cy="2076"/>
          </a:xfrm>
        </p:grpSpPr>
        <p:sp>
          <p:nvSpPr>
            <p:cNvPr id="559106" name="Line 2"/>
            <p:cNvSpPr>
              <a:spLocks noChangeShapeType="1"/>
            </p:cNvSpPr>
            <p:nvPr/>
          </p:nvSpPr>
          <p:spPr bwMode="auto">
            <a:xfrm flipH="1">
              <a:off x="264" y="3780"/>
              <a:ext cx="34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107" name="Line 3"/>
            <p:cNvSpPr>
              <a:spLocks noChangeShapeType="1"/>
            </p:cNvSpPr>
            <p:nvPr/>
          </p:nvSpPr>
          <p:spPr bwMode="auto">
            <a:xfrm flipV="1">
              <a:off x="264" y="1716"/>
              <a:ext cx="0" cy="207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108" name="Line 4"/>
            <p:cNvSpPr>
              <a:spLocks noChangeShapeType="1"/>
            </p:cNvSpPr>
            <p:nvPr/>
          </p:nvSpPr>
          <p:spPr bwMode="auto">
            <a:xfrm>
              <a:off x="264" y="1728"/>
              <a:ext cx="25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91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 Definition</a:t>
            </a:r>
          </a:p>
        </p:txBody>
      </p:sp>
      <p:sp>
        <p:nvSpPr>
          <p:cNvPr id="55911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The constructor for the BankAccount class </a:t>
            </a:r>
            <a:br>
              <a:rPr lang="en-US" sz="2000"/>
            </a:br>
            <a:r>
              <a:rPr lang="en-US" sz="2000"/>
              <a:t>could be defined as</a:t>
            </a:r>
            <a:br>
              <a:rPr lang="en-US" sz="2000"/>
            </a:br>
            <a:r>
              <a:rPr lang="en-US" sz="2000"/>
              <a:t>BankAccount::BankAccount(int dollars, int cents, double rate)</a:t>
            </a:r>
            <a:br>
              <a:rPr lang="en-US" sz="2000"/>
            </a:br>
            <a:r>
              <a:rPr lang="en-US" sz="2000"/>
              <a:t> {</a:t>
            </a:r>
            <a:br>
              <a:rPr lang="en-US" sz="2000"/>
            </a:br>
            <a:r>
              <a:rPr lang="en-US" sz="2000"/>
              <a:t>    if ((dollars &lt; 0) || (cents &lt; 0) || ( rate &lt; 0 ))</a:t>
            </a:r>
            <a:br>
              <a:rPr lang="en-US" sz="2000"/>
            </a:br>
            <a:r>
              <a:rPr lang="en-US" sz="2000"/>
              <a:t>     {</a:t>
            </a:r>
            <a:br>
              <a:rPr lang="en-US" sz="2000"/>
            </a:br>
            <a:r>
              <a:rPr lang="en-US" sz="2000"/>
              <a:t>         cout &lt;&lt; “Illegal values for money or rate\n”;</a:t>
            </a:r>
            <a:br>
              <a:rPr lang="en-US" sz="2000"/>
            </a:br>
            <a:r>
              <a:rPr lang="en-US" sz="2000"/>
              <a:t>          exit(1);</a:t>
            </a:r>
            <a:br>
              <a:rPr lang="en-US" sz="2000"/>
            </a:br>
            <a:r>
              <a:rPr lang="en-US" sz="2000"/>
              <a:t>       }</a:t>
            </a:r>
            <a:br>
              <a:rPr lang="en-US" sz="2000"/>
            </a:br>
            <a:r>
              <a:rPr lang="en-US" sz="2000"/>
              <a:t>    balance = dollars + 0.01 * cents;</a:t>
            </a:r>
            <a:br>
              <a:rPr lang="en-US" sz="2000"/>
            </a:br>
            <a:r>
              <a:rPr lang="en-US" sz="2000"/>
              <a:t>    interest_rate = rate;</a:t>
            </a:r>
            <a:br>
              <a:rPr lang="en-US" sz="2000"/>
            </a:br>
            <a:r>
              <a:rPr lang="en-US" sz="2000"/>
              <a:t>}</a:t>
            </a:r>
            <a:br>
              <a:rPr lang="en-US" sz="2000"/>
            </a:b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/>
              <a:t>Note that the class name and function name are the same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8BB7CF1A-C6BC-4CCA-8679-D4A48A32B2A8}" type="slidenum">
              <a:rPr lang="en-US"/>
              <a:pPr/>
              <a:t>53</a:t>
            </a:fld>
            <a:endParaRPr lang="en-CA"/>
          </a:p>
        </p:txBody>
      </p:sp>
      <p:sp>
        <p:nvSpPr>
          <p:cNvPr id="560130" name="AutoShape 2"/>
          <p:cNvSpPr>
            <a:spLocks noChangeArrowheads="1"/>
          </p:cNvSpPr>
          <p:nvPr/>
        </p:nvSpPr>
        <p:spPr bwMode="auto">
          <a:xfrm>
            <a:off x="3444875" y="3162300"/>
            <a:ext cx="2190750" cy="2247900"/>
          </a:xfrm>
          <a:custGeom>
            <a:avLst/>
            <a:gdLst>
              <a:gd name="G0" fmla="+- 253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73" y="15684"/>
                </a:moveTo>
                <a:cubicBezTo>
                  <a:pt x="18510" y="14267"/>
                  <a:pt x="19070" y="12556"/>
                  <a:pt x="19070" y="10800"/>
                </a:cubicBezTo>
                <a:cubicBezTo>
                  <a:pt x="19070" y="6232"/>
                  <a:pt x="15367" y="2530"/>
                  <a:pt x="10800" y="2530"/>
                </a:cubicBezTo>
                <a:cubicBezTo>
                  <a:pt x="9043" y="2529"/>
                  <a:pt x="7332" y="3089"/>
                  <a:pt x="5915" y="4126"/>
                </a:cubicBezTo>
                <a:close/>
                <a:moveTo>
                  <a:pt x="4126" y="5915"/>
                </a:moveTo>
                <a:cubicBezTo>
                  <a:pt x="3089" y="7332"/>
                  <a:pt x="2530" y="9043"/>
                  <a:pt x="2530" y="10799"/>
                </a:cubicBezTo>
                <a:cubicBezTo>
                  <a:pt x="2530" y="15367"/>
                  <a:pt x="6232" y="19070"/>
                  <a:pt x="10800" y="19070"/>
                </a:cubicBezTo>
                <a:cubicBezTo>
                  <a:pt x="12556" y="19070"/>
                  <a:pt x="14267" y="18510"/>
                  <a:pt x="15684" y="17473"/>
                </a:cubicBezTo>
                <a:close/>
              </a:path>
            </a:pathLst>
          </a:custGeom>
          <a:solidFill>
            <a:schemeClr val="hlink">
              <a:alpha val="69000"/>
            </a:schemeClr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endParaRPr lang="en-US" sz="2800">
              <a:solidFill>
                <a:schemeClr val="hlink"/>
              </a:solidFill>
            </a:endParaRP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A Constructor (1)</a:t>
            </a:r>
          </a:p>
        </p:txBody>
      </p:sp>
      <p:sp>
        <p:nvSpPr>
          <p:cNvPr id="5601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400"/>
          </a:p>
          <a:p>
            <a:r>
              <a:rPr lang="en-US" sz="2400"/>
              <a:t>A constructor is not called like a normal member</a:t>
            </a:r>
            <a:br>
              <a:rPr lang="en-US" sz="2400"/>
            </a:br>
            <a:r>
              <a:rPr lang="en-US" sz="2400"/>
              <a:t>function: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 		BankAccount  account1;  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  		account1.BankAccount(10, 50, 2.0);</a:t>
            </a:r>
          </a:p>
          <a:p>
            <a:endParaRPr lang="en-US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1C489AAB-DC2D-4A58-9890-39BDADEC6BDF}" type="slidenum">
              <a:rPr lang="en-US"/>
              <a:pPr/>
              <a:t>54</a:t>
            </a:fld>
            <a:endParaRPr lang="en-CA"/>
          </a:p>
        </p:txBody>
      </p:sp>
      <p:sp>
        <p:nvSpPr>
          <p:cNvPr id="561154" name="Text Box 2"/>
          <p:cNvSpPr txBox="1">
            <a:spLocks noChangeArrowheads="1"/>
          </p:cNvSpPr>
          <p:nvPr/>
        </p:nvSpPr>
        <p:spPr bwMode="auto">
          <a:xfrm>
            <a:off x="5656263" y="5178425"/>
            <a:ext cx="18415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A Constructor (2)</a:t>
            </a:r>
          </a:p>
        </p:txBody>
      </p:sp>
      <p:sp>
        <p:nvSpPr>
          <p:cNvPr id="5611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constructor is called in the object declaration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		BankAccount account1(10, 50, 2.0);</a:t>
            </a:r>
            <a:br>
              <a:rPr lang="en-US"/>
            </a:br>
            <a:endParaRPr lang="en-US"/>
          </a:p>
          <a:p>
            <a:pPr lvl="1"/>
            <a:r>
              <a:rPr lang="en-US"/>
              <a:t>Creates a BankAccount object and calls the </a:t>
            </a:r>
            <a:br>
              <a:rPr lang="en-US"/>
            </a:br>
            <a:r>
              <a:rPr lang="en-US"/>
              <a:t>constructor to initialize the member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612903D5-E404-4EBE-8662-6AFFCA44F9D8}" type="slidenum">
              <a:rPr lang="en-US"/>
              <a:pPr/>
              <a:t>55</a:t>
            </a:fld>
            <a:endParaRPr lang="en-CA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Overloading Constructors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Constructors can be overloaded by defining</a:t>
            </a:r>
            <a:br>
              <a:rPr lang="en-US"/>
            </a:br>
            <a:r>
              <a:rPr lang="en-US"/>
              <a:t>constructors with different parameter lists</a:t>
            </a:r>
          </a:p>
          <a:p>
            <a:pPr lvl="1">
              <a:lnSpc>
                <a:spcPct val="90000"/>
              </a:lnSpc>
            </a:pPr>
            <a:r>
              <a:rPr lang="en-US"/>
              <a:t>Other possible constructors for the BankAccount</a:t>
            </a:r>
            <a:br>
              <a:rPr lang="en-US"/>
            </a:br>
            <a:r>
              <a:rPr lang="en-US"/>
              <a:t>class might be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	BankAccount (double balance, double interest_rate);</a:t>
            </a:r>
            <a:br>
              <a:rPr lang="en-US"/>
            </a:br>
            <a:r>
              <a:rPr lang="en-US"/>
              <a:t>	BankAccount (double balance);</a:t>
            </a:r>
            <a:br>
              <a:rPr lang="en-US"/>
            </a:br>
            <a:r>
              <a:rPr lang="en-US"/>
              <a:t>  BankAccount (double interest_rate);</a:t>
            </a:r>
            <a:br>
              <a:rPr lang="en-US"/>
            </a:br>
            <a:r>
              <a:rPr lang="en-US"/>
              <a:t>  BankAccount 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D0211AEE-3170-45B0-B173-B057C39C7605}" type="slidenum">
              <a:rPr lang="en-US"/>
              <a:pPr/>
              <a:t>56</a:t>
            </a:fld>
            <a:endParaRPr lang="en-CA"/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Default Constructor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 default constructor uses no parameters</a:t>
            </a:r>
          </a:p>
          <a:p>
            <a:pPr>
              <a:lnSpc>
                <a:spcPct val="90000"/>
              </a:lnSpc>
            </a:pPr>
            <a:r>
              <a:rPr lang="en-US" sz="2400"/>
              <a:t>A default constructor for the BankAccount class</a:t>
            </a:r>
            <a:br>
              <a:rPr lang="en-US" sz="2400"/>
            </a:br>
            <a:r>
              <a:rPr lang="en-US" sz="2400"/>
              <a:t>could be declared in this way</a:t>
            </a:r>
            <a:br>
              <a:rPr lang="en-US" sz="2400"/>
            </a:br>
            <a:r>
              <a:rPr lang="en-US" sz="2400"/>
              <a:t>		class BankAccount</a:t>
            </a:r>
            <a:br>
              <a:rPr lang="en-US" sz="2400"/>
            </a:br>
            <a:r>
              <a:rPr lang="en-US" sz="2400"/>
              <a:t>  		{</a:t>
            </a:r>
            <a:br>
              <a:rPr lang="en-US" sz="2400"/>
            </a:br>
            <a:r>
              <a:rPr lang="en-US" sz="2400"/>
              <a:t>                   public:</a:t>
            </a:r>
            <a:br>
              <a:rPr lang="en-US" sz="2400"/>
            </a:br>
            <a:r>
              <a:rPr lang="en-US" sz="2400"/>
              <a:t> 			BankAccount( );</a:t>
            </a:r>
            <a:br>
              <a:rPr lang="en-US" sz="2400"/>
            </a:br>
            <a:r>
              <a:rPr lang="en-US" sz="2400"/>
              <a:t>  			// initializes balance  to $0.00</a:t>
            </a:r>
            <a:br>
              <a:rPr lang="en-US" sz="2400"/>
            </a:br>
            <a:r>
              <a:rPr lang="en-US" sz="2400"/>
              <a:t> 			// initializes rate to 0.0%</a:t>
            </a:r>
            <a:br>
              <a:rPr lang="en-US" sz="2400"/>
            </a:br>
            <a:r>
              <a:rPr lang="en-US" sz="2400"/>
              <a:t>                   … // The rest of the class definition</a:t>
            </a:r>
            <a:br>
              <a:rPr lang="en-US" sz="2400"/>
            </a:br>
            <a:r>
              <a:rPr lang="en-US" sz="2400"/>
              <a:t>		};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5FE47139-34EA-49E8-977C-93252BCF99E5}" type="slidenum">
              <a:rPr lang="en-US"/>
              <a:pPr/>
              <a:t>57</a:t>
            </a:fld>
            <a:endParaRPr lang="en-CA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Constructor Definition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The default constructor for the BankAccount</a:t>
            </a:r>
            <a:br>
              <a:rPr lang="en-US" sz="2400"/>
            </a:br>
            <a:r>
              <a:rPr lang="en-US" sz="2400"/>
              <a:t>class could be defined as</a:t>
            </a:r>
            <a:br>
              <a:rPr lang="en-US" sz="2400"/>
            </a:br>
            <a:r>
              <a:rPr lang="en-US" sz="2400"/>
              <a:t>	BankAccount::BankAccount( )</a:t>
            </a:r>
            <a:br>
              <a:rPr lang="en-US" sz="2400"/>
            </a:br>
            <a:r>
              <a:rPr lang="en-US" sz="2400"/>
              <a:t> 	{</a:t>
            </a:r>
            <a:br>
              <a:rPr lang="en-US" sz="2400"/>
            </a:br>
            <a:r>
              <a:rPr lang="en-US" sz="2400"/>
              <a:t> 		balance = 0;</a:t>
            </a:r>
            <a:br>
              <a:rPr lang="en-US" sz="2400"/>
            </a:br>
            <a:r>
              <a:rPr lang="en-US" sz="2400"/>
              <a:t> 		rate = 0.0;</a:t>
            </a:r>
            <a:br>
              <a:rPr lang="en-US" sz="2400"/>
            </a:br>
            <a:r>
              <a:rPr lang="en-US" sz="2400"/>
              <a:t>  	}</a:t>
            </a:r>
          </a:p>
          <a:p>
            <a:r>
              <a:rPr lang="en-US" sz="2400"/>
              <a:t>It is a good idea to always include a default constructor</a:t>
            </a:r>
            <a:br>
              <a:rPr lang="en-US" sz="2400"/>
            </a:br>
            <a:r>
              <a:rPr lang="en-US" sz="2400"/>
              <a:t>even if you do not want to initialize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26DAD44B-3593-493F-8E95-C88A5F8050FC}" type="slidenum">
              <a:rPr lang="en-US"/>
              <a:pPr/>
              <a:t>58</a:t>
            </a:fld>
            <a:endParaRPr lang="en-CA"/>
          </a:p>
        </p:txBody>
      </p:sp>
      <p:sp>
        <p:nvSpPr>
          <p:cNvPr id="5652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294688" cy="4572000"/>
          </a:xfrm>
        </p:spPr>
        <p:txBody>
          <a:bodyPr/>
          <a:lstStyle/>
          <a:p>
            <a:r>
              <a:rPr lang="en-US"/>
              <a:t>The default constructor is called during </a:t>
            </a:r>
            <a:br>
              <a:rPr lang="en-US"/>
            </a:br>
            <a:r>
              <a:rPr lang="en-US"/>
              <a:t>declaration of an object</a:t>
            </a:r>
          </a:p>
          <a:p>
            <a:pPr lvl="1"/>
            <a:r>
              <a:rPr lang="en-US"/>
              <a:t>An argument list is not used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		BankAccount  account1; </a:t>
            </a:r>
            <a:br>
              <a:rPr lang="en-US"/>
            </a:br>
            <a:r>
              <a:rPr lang="en-US"/>
              <a:t>		// uses the default BankAccount constructor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		BankAccount account1( ); </a:t>
            </a:r>
            <a:br>
              <a:rPr lang="en-US"/>
            </a:br>
            <a:r>
              <a:rPr lang="en-US"/>
              <a:t> 		// Is not legal</a:t>
            </a:r>
          </a:p>
        </p:txBody>
      </p:sp>
      <p:sp>
        <p:nvSpPr>
          <p:cNvPr id="5652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248400" y="4572000"/>
            <a:ext cx="2728913" cy="528638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Display 10.6 (1)</a:t>
            </a:r>
          </a:p>
        </p:txBody>
      </p:sp>
      <p:sp>
        <p:nvSpPr>
          <p:cNvPr id="565251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248400" y="5199063"/>
            <a:ext cx="2741613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Display 10.6 (2)</a:t>
            </a:r>
          </a:p>
        </p:txBody>
      </p:sp>
      <p:sp>
        <p:nvSpPr>
          <p:cNvPr id="565252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48400" y="5795963"/>
            <a:ext cx="2754313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Display 10.6 (3)</a:t>
            </a:r>
          </a:p>
        </p:txBody>
      </p:sp>
      <p:sp>
        <p:nvSpPr>
          <p:cNvPr id="5652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the Default Constructor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0" grpId="0" animBg="1"/>
      <p:bldP spid="565250" grpId="1" animBg="1"/>
      <p:bldP spid="565251" grpId="0" animBg="1"/>
      <p:bldP spid="56525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A1115032-50E3-4FDA-B689-05B975AB8CF3}" type="slidenum">
              <a:rPr lang="en-US"/>
              <a:pPr/>
              <a:t>59</a:t>
            </a:fld>
            <a:endParaRPr lang="en-CA"/>
          </a:p>
        </p:txBody>
      </p:sp>
      <p:sp>
        <p:nvSpPr>
          <p:cNvPr id="603138" name="AutoShape 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0313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03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10.6 </a:t>
            </a:r>
            <a:br>
              <a:rPr lang="en-US"/>
            </a:br>
            <a:r>
              <a:rPr lang="en-US"/>
              <a:t>(1/3)</a:t>
            </a:r>
          </a:p>
        </p:txBody>
      </p:sp>
      <p:pic>
        <p:nvPicPr>
          <p:cNvPr id="603141" name="Picture 5" descr="D10_06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828800"/>
            <a:ext cx="8337550" cy="4471988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97017D4B-7756-43FA-A9E8-F7DAE2AD1055}" type="slidenum">
              <a:rPr lang="en-US"/>
              <a:pPr/>
              <a:t>6</a:t>
            </a:fld>
            <a:endParaRPr lang="en-CA"/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Structure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Structure definition is generally placed outside</a:t>
            </a:r>
            <a:br>
              <a:rPr lang="en-US" sz="2400"/>
            </a:br>
            <a:r>
              <a:rPr lang="en-US" sz="2400"/>
              <a:t>any function definition</a:t>
            </a:r>
          </a:p>
          <a:p>
            <a:pPr lvl="1"/>
            <a:r>
              <a:rPr lang="en-US" sz="2400"/>
              <a:t>This makes the structure type available to all code </a:t>
            </a:r>
            <a:br>
              <a:rPr lang="en-US" sz="2400"/>
            </a:br>
            <a:r>
              <a:rPr lang="en-US" sz="2400"/>
              <a:t>that follows the structure definition</a:t>
            </a:r>
          </a:p>
          <a:p>
            <a:r>
              <a:rPr lang="en-US" sz="2400"/>
              <a:t>To declare two variables of type CDAccount: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 	CDAccount  my_account, your_account;</a:t>
            </a:r>
          </a:p>
          <a:p>
            <a:pPr lvl="1"/>
            <a:r>
              <a:rPr lang="en-US" sz="2400"/>
              <a:t>My_account and your_account contain distinct </a:t>
            </a:r>
            <a:br>
              <a:rPr lang="en-US" sz="2400"/>
            </a:br>
            <a:r>
              <a:rPr lang="en-US" sz="2400"/>
              <a:t>member variables  balance, interest_rate,  and term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26788B33-C626-4DFC-AC90-740D2F4E059B}" type="slidenum">
              <a:rPr lang="en-US"/>
              <a:pPr/>
              <a:t>60</a:t>
            </a:fld>
            <a:endParaRPr lang="en-CA"/>
          </a:p>
        </p:txBody>
      </p:sp>
      <p:sp>
        <p:nvSpPr>
          <p:cNvPr id="591879" name="Rectangle 7"/>
          <p:cNvSpPr>
            <a:spLocks noChangeArrowheads="1"/>
          </p:cNvSpPr>
          <p:nvPr/>
        </p:nvSpPr>
        <p:spPr bwMode="auto">
          <a:xfrm>
            <a:off x="0" y="381000"/>
            <a:ext cx="5151438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187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1875" name="AutoShap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type="title"/>
          </p:nvPr>
        </p:nvSpPr>
        <p:spPr>
          <a:xfrm>
            <a:off x="5195888" y="228600"/>
            <a:ext cx="3871912" cy="992188"/>
          </a:xfrm>
        </p:spPr>
        <p:txBody>
          <a:bodyPr/>
          <a:lstStyle/>
          <a:p>
            <a:r>
              <a:rPr lang="en-US"/>
              <a:t>Display 10.6 (2/3)</a:t>
            </a:r>
            <a:br>
              <a:rPr lang="en-US"/>
            </a:br>
            <a:endParaRPr lang="en-US"/>
          </a:p>
        </p:txBody>
      </p:sp>
      <p:pic>
        <p:nvPicPr>
          <p:cNvPr id="591882" name="Picture 10" descr="D10_06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713" y="495300"/>
            <a:ext cx="4899025" cy="6000750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6C4D7843-8C4C-4B8C-83AE-82D43DE701FE}" type="slidenum">
              <a:rPr lang="en-US"/>
              <a:pPr/>
              <a:t>61</a:t>
            </a:fld>
            <a:endParaRPr lang="en-CA"/>
          </a:p>
        </p:txBody>
      </p:sp>
      <p:sp>
        <p:nvSpPr>
          <p:cNvPr id="593922" name="AutoShape 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3923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39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10.6 </a:t>
            </a:r>
            <a:br>
              <a:rPr lang="en-US"/>
            </a:br>
            <a:r>
              <a:rPr lang="en-US"/>
              <a:t>(3/3)</a:t>
            </a:r>
          </a:p>
        </p:txBody>
      </p:sp>
      <p:pic>
        <p:nvPicPr>
          <p:cNvPr id="593926" name="Picture 6" descr="D10_06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8650" y="1474788"/>
            <a:ext cx="5340350" cy="5078412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6920E39E-D798-4658-9E50-C4F25632D02E}" type="slidenum">
              <a:rPr lang="en-US"/>
              <a:pPr/>
              <a:t>62</a:t>
            </a:fld>
            <a:endParaRPr lang="en-CA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Sections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An initialization section in a function definition</a:t>
            </a:r>
            <a:br>
              <a:rPr lang="en-US" sz="2400"/>
            </a:br>
            <a:r>
              <a:rPr lang="en-US" sz="2400"/>
              <a:t>provides an alternative way to initialize </a:t>
            </a:r>
            <a:br>
              <a:rPr lang="en-US" sz="2400"/>
            </a:br>
            <a:r>
              <a:rPr lang="en-US" sz="2400"/>
              <a:t>member variables</a:t>
            </a:r>
          </a:p>
          <a:p>
            <a:pPr lvl="1"/>
            <a:r>
              <a:rPr lang="en-US" sz="2400"/>
              <a:t>BankAccount::BankAccount( ): balance(0), </a:t>
            </a:r>
            <a:br>
              <a:rPr lang="en-US" sz="2400"/>
            </a:br>
            <a:r>
              <a:rPr lang="en-US" sz="2400"/>
              <a:t> 					     interest_rate(0.0);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{</a:t>
            </a:r>
            <a:br>
              <a:rPr lang="en-US" sz="2400"/>
            </a:br>
            <a:r>
              <a:rPr lang="en-US" sz="2400"/>
              <a:t>   // No code needed in this example</a:t>
            </a:r>
            <a:br>
              <a:rPr lang="en-US" sz="2400"/>
            </a:br>
            <a:r>
              <a:rPr lang="en-US" sz="2400"/>
              <a:t>}</a:t>
            </a:r>
          </a:p>
          <a:p>
            <a:pPr lvl="1"/>
            <a:r>
              <a:rPr lang="en-US" sz="2400"/>
              <a:t>The values in parenthesis are the initial values for the </a:t>
            </a:r>
            <a:br>
              <a:rPr lang="en-US" sz="2400"/>
            </a:br>
            <a:r>
              <a:rPr lang="en-US" sz="2400"/>
              <a:t>member variables listed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05BE3748-6958-477E-A4E1-7A32792B22F6}" type="slidenum">
              <a:rPr lang="en-US"/>
              <a:pPr/>
              <a:t>63</a:t>
            </a:fld>
            <a:endParaRPr lang="en-CA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Parameters and Initialization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Member functions with parameters can use </a:t>
            </a:r>
            <a:br>
              <a:rPr lang="en-US" sz="2000"/>
            </a:br>
            <a:r>
              <a:rPr lang="en-US" sz="2000"/>
              <a:t>initialization sections</a:t>
            </a:r>
            <a:br>
              <a:rPr lang="en-US" sz="2000"/>
            </a:br>
            <a:r>
              <a:rPr lang="en-US" sz="2000"/>
              <a:t>BankAccount::BankAccount(int dollars, int cents, double rate)</a:t>
            </a:r>
            <a:br>
              <a:rPr lang="en-US" sz="2000"/>
            </a:br>
            <a:r>
              <a:rPr lang="en-US" sz="2000"/>
              <a:t>			                   : balance (dollars + 0.01 * cents),</a:t>
            </a:r>
            <a:br>
              <a:rPr lang="en-US" sz="2000"/>
            </a:br>
            <a:r>
              <a:rPr lang="en-US" sz="2000"/>
              <a:t> 			                      interest_rate(rate)</a:t>
            </a:r>
            <a:br>
              <a:rPr lang="en-US" sz="2000"/>
            </a:br>
            <a:r>
              <a:rPr lang="en-US" sz="2000"/>
              <a:t>{</a:t>
            </a:r>
            <a:br>
              <a:rPr lang="en-US" sz="2000"/>
            </a:br>
            <a:r>
              <a:rPr lang="en-US" sz="2000"/>
              <a:t> 	  if (( dollars &lt; 0) || (cents &lt; 0) || (rate &lt; 0))</a:t>
            </a:r>
            <a:br>
              <a:rPr lang="en-US" sz="2000"/>
            </a:br>
            <a:r>
              <a:rPr lang="en-US" sz="2000"/>
              <a:t>         {</a:t>
            </a:r>
            <a:br>
              <a:rPr lang="en-US" sz="2000"/>
            </a:br>
            <a:r>
              <a:rPr lang="en-US" sz="2000"/>
              <a:t>             cout &lt;&lt; “Illegal values for money or rate\n”;</a:t>
            </a:r>
            <a:br>
              <a:rPr lang="en-US" sz="2000"/>
            </a:br>
            <a:r>
              <a:rPr lang="en-US" sz="2000"/>
              <a:t>             exit(1);</a:t>
            </a:r>
            <a:br>
              <a:rPr lang="en-US" sz="2000"/>
            </a:br>
            <a:r>
              <a:rPr lang="en-US" sz="2000"/>
              <a:t>          }</a:t>
            </a:r>
            <a:br>
              <a:rPr lang="en-US" sz="2000"/>
            </a:br>
            <a:r>
              <a:rPr lang="en-US" sz="2000"/>
              <a:t>}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Notice that the parameters can be arguments in the initialization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F78851B0-1DD7-4E74-BB8F-9CBC3793444E}" type="slidenum">
              <a:rPr lang="en-US"/>
              <a:pPr/>
              <a:t>64</a:t>
            </a:fld>
            <a:endParaRPr lang="en-CA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10.2 Conclusion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Can you</a:t>
            </a:r>
          </a:p>
          <a:p>
            <a:pPr lvl="1"/>
            <a:r>
              <a:rPr lang="en-US" sz="2400"/>
              <a:t>Describe the difference between a class and</a:t>
            </a:r>
            <a:br>
              <a:rPr lang="en-US" sz="2400"/>
            </a:br>
            <a:r>
              <a:rPr lang="en-US" sz="2400"/>
              <a:t> a structure?</a:t>
            </a:r>
            <a:br>
              <a:rPr lang="en-US" sz="2400"/>
            </a:br>
            <a:endParaRPr lang="en-US" sz="2400"/>
          </a:p>
          <a:p>
            <a:pPr lvl="1"/>
            <a:r>
              <a:rPr lang="en-US" sz="2400"/>
              <a:t>Explain why member variables are usually private?</a:t>
            </a:r>
            <a:br>
              <a:rPr lang="en-US" sz="2400"/>
            </a:br>
            <a:endParaRPr lang="en-US" sz="2400"/>
          </a:p>
          <a:p>
            <a:pPr lvl="1"/>
            <a:r>
              <a:rPr lang="en-US" sz="2400"/>
              <a:t>Describe the purpose of a constructor?</a:t>
            </a:r>
            <a:br>
              <a:rPr lang="en-US" sz="2400"/>
            </a:br>
            <a:endParaRPr lang="en-US" sz="2400"/>
          </a:p>
          <a:p>
            <a:pPr lvl="1"/>
            <a:r>
              <a:rPr lang="en-US" sz="2400"/>
              <a:t>Use an initialization section in a function definition?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>
          <a:ln/>
        </p:spPr>
        <p:txBody>
          <a:bodyPr/>
          <a:lstStyle/>
          <a:p>
            <a:r>
              <a:rPr lang="en-US"/>
              <a:t>Copyright © 2007 Pearson Education, Inc. Publishing as Pearson Addison-Wesley</a:t>
            </a:r>
          </a:p>
        </p:txBody>
      </p:sp>
      <p:sp>
        <p:nvSpPr>
          <p:cNvPr id="601090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10.3</a:t>
            </a:r>
          </a:p>
        </p:txBody>
      </p:sp>
      <p:sp>
        <p:nvSpPr>
          <p:cNvPr id="601091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Abstract Data Types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1D83AC20-3C6F-40B6-B5D7-0F7C90920A0C}" type="slidenum">
              <a:rPr lang="en-US"/>
              <a:pPr/>
              <a:t>66</a:t>
            </a:fld>
            <a:endParaRPr lang="en-CA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Data Types</a:t>
            </a:r>
          </a:p>
        </p:txBody>
      </p:sp>
      <p:sp>
        <p:nvSpPr>
          <p:cNvPr id="5693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data type consists of a collection of values</a:t>
            </a:r>
            <a:br>
              <a:rPr lang="en-US"/>
            </a:br>
            <a:r>
              <a:rPr lang="en-US"/>
              <a:t>together with a set of basic operations </a:t>
            </a:r>
            <a:br>
              <a:rPr lang="en-US"/>
            </a:br>
            <a:r>
              <a:rPr lang="en-US"/>
              <a:t>defined on the values</a:t>
            </a:r>
          </a:p>
          <a:p>
            <a:r>
              <a:rPr lang="en-US"/>
              <a:t>A data type is an Abstract Data Type (ADT)</a:t>
            </a:r>
            <a:br>
              <a:rPr lang="en-US"/>
            </a:br>
            <a:r>
              <a:rPr lang="en-US"/>
              <a:t>if programmers using the type do not have</a:t>
            </a:r>
            <a:br>
              <a:rPr lang="en-US"/>
            </a:br>
            <a:r>
              <a:rPr lang="en-US"/>
              <a:t>access to the details of how the values and</a:t>
            </a:r>
            <a:br>
              <a:rPr lang="en-US"/>
            </a:br>
            <a:r>
              <a:rPr lang="en-US"/>
              <a:t>operations are implemented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37D6EBA2-A5C6-410E-A277-AE76D898785E}" type="slidenum">
              <a:rPr lang="en-US"/>
              <a:pPr/>
              <a:t>67</a:t>
            </a:fld>
            <a:endParaRPr lang="en-CA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To Produce ADTs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To define a class so it is an ADT</a:t>
            </a:r>
          </a:p>
          <a:p>
            <a:pPr lvl="1"/>
            <a:r>
              <a:rPr lang="en-US" sz="2400"/>
              <a:t>Separate the specification of how the type is used</a:t>
            </a:r>
            <a:br>
              <a:rPr lang="en-US" sz="2400"/>
            </a:br>
            <a:r>
              <a:rPr lang="en-US" sz="2400"/>
              <a:t>by a programmer from the details of how the type</a:t>
            </a:r>
            <a:br>
              <a:rPr lang="en-US" sz="2400"/>
            </a:br>
            <a:r>
              <a:rPr lang="en-US" sz="2400"/>
              <a:t>is implemented</a:t>
            </a:r>
          </a:p>
          <a:p>
            <a:pPr lvl="1"/>
            <a:r>
              <a:rPr lang="en-US" sz="2400"/>
              <a:t>Make all member variables private members</a:t>
            </a:r>
          </a:p>
          <a:p>
            <a:pPr lvl="1"/>
            <a:r>
              <a:rPr lang="en-US" sz="2400"/>
              <a:t>Basic operations a programmer needs should be </a:t>
            </a:r>
            <a:br>
              <a:rPr lang="en-US" sz="2400"/>
            </a:br>
            <a:r>
              <a:rPr lang="en-US" sz="2400"/>
              <a:t>public member functions</a:t>
            </a:r>
          </a:p>
          <a:p>
            <a:pPr lvl="1"/>
            <a:r>
              <a:rPr lang="en-US" sz="2400"/>
              <a:t>Fully specify how to use each public function</a:t>
            </a:r>
          </a:p>
          <a:p>
            <a:pPr lvl="1"/>
            <a:r>
              <a:rPr lang="en-US" sz="2400"/>
              <a:t>Helper functions should be private members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0AB3D912-1AAD-4D31-BFC6-EC2FCCE99245}" type="slidenum">
              <a:rPr lang="en-US"/>
              <a:pPr/>
              <a:t>68</a:t>
            </a:fld>
            <a:endParaRPr lang="en-CA"/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Interface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ADT interface tells how to use the ADT in</a:t>
            </a:r>
            <a:br>
              <a:rPr lang="en-US"/>
            </a:br>
            <a:r>
              <a:rPr lang="en-US"/>
              <a:t>a program</a:t>
            </a:r>
          </a:p>
          <a:p>
            <a:pPr lvl="1"/>
            <a:r>
              <a:rPr lang="en-US"/>
              <a:t>The interface consists of </a:t>
            </a:r>
          </a:p>
          <a:p>
            <a:pPr lvl="2"/>
            <a:r>
              <a:rPr lang="en-US"/>
              <a:t>The public member functions</a:t>
            </a:r>
          </a:p>
          <a:p>
            <a:pPr lvl="2"/>
            <a:r>
              <a:rPr lang="en-US"/>
              <a:t>The comments that explain how to use the functions</a:t>
            </a:r>
          </a:p>
          <a:p>
            <a:pPr lvl="1"/>
            <a:r>
              <a:rPr lang="en-US"/>
              <a:t>The interface should be all that is needed to know how to use the ADT in a program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6560590D-C0C6-4721-B521-CBBAB70F3E05}" type="slidenum">
              <a:rPr lang="en-US"/>
              <a:pPr/>
              <a:t>69</a:t>
            </a:fld>
            <a:endParaRPr lang="en-CA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Implementation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The ADT implementation tells how the </a:t>
            </a:r>
            <a:br>
              <a:rPr lang="en-US" sz="2400"/>
            </a:br>
            <a:r>
              <a:rPr lang="en-US" sz="2400"/>
              <a:t>interface is realized in C++</a:t>
            </a:r>
          </a:p>
          <a:p>
            <a:pPr lvl="1"/>
            <a:r>
              <a:rPr lang="en-US" sz="2400"/>
              <a:t>The implementation consists of </a:t>
            </a:r>
          </a:p>
          <a:p>
            <a:pPr lvl="2"/>
            <a:r>
              <a:rPr lang="en-US" sz="2000"/>
              <a:t>The private members of the class</a:t>
            </a:r>
          </a:p>
          <a:p>
            <a:pPr lvl="2"/>
            <a:r>
              <a:rPr lang="en-US" sz="2000"/>
              <a:t>The definitions of public and private member functions</a:t>
            </a:r>
          </a:p>
          <a:p>
            <a:pPr lvl="1"/>
            <a:r>
              <a:rPr lang="en-US" sz="2400"/>
              <a:t>The implementation is needed to run a program</a:t>
            </a:r>
          </a:p>
          <a:p>
            <a:pPr lvl="1"/>
            <a:r>
              <a:rPr lang="en-US" sz="2400"/>
              <a:t>The implementation is not needed to write the </a:t>
            </a:r>
            <a:br>
              <a:rPr lang="en-US" sz="2400"/>
            </a:br>
            <a:r>
              <a:rPr lang="en-US" sz="2400"/>
              <a:t>main part of a program or any non-member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817B1DF1-7AA6-4CE5-A9ED-0B6F614F020C}" type="slidenum">
              <a:rPr lang="en-US"/>
              <a:pPr/>
              <a:t>7</a:t>
            </a:fld>
            <a:endParaRPr lang="en-CA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Structure Value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Structure Value</a:t>
            </a:r>
          </a:p>
          <a:p>
            <a:pPr lvl="1"/>
            <a:r>
              <a:rPr lang="en-US"/>
              <a:t>Consists of the values of the member variables</a:t>
            </a:r>
            <a:br>
              <a:rPr lang="en-US"/>
            </a:br>
            <a:endParaRPr lang="en-US"/>
          </a:p>
          <a:p>
            <a:r>
              <a:rPr lang="en-US"/>
              <a:t>The value of an object of type CDAccount</a:t>
            </a:r>
          </a:p>
          <a:p>
            <a:pPr lvl="1"/>
            <a:r>
              <a:rPr lang="en-US"/>
              <a:t>Consists of the values of the member variables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				balance</a:t>
            </a:r>
            <a:br>
              <a:rPr lang="en-US"/>
            </a:br>
            <a:r>
              <a:rPr lang="en-US"/>
              <a:t> 				interest_rate</a:t>
            </a:r>
            <a:br>
              <a:rPr lang="en-US"/>
            </a:br>
            <a:r>
              <a:rPr lang="en-US"/>
              <a:t>				term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59363FC1-009E-46A0-A884-C633880E29B0}" type="slidenum">
              <a:rPr lang="en-US"/>
              <a:pPr/>
              <a:t>70</a:t>
            </a:fld>
            <a:endParaRPr lang="en-CA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Benefits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Changing an ADT implementation does require</a:t>
            </a:r>
            <a:br>
              <a:rPr lang="en-US"/>
            </a:br>
            <a:r>
              <a:rPr lang="en-US"/>
              <a:t>changing a program that uses the ADT</a:t>
            </a:r>
          </a:p>
          <a:p>
            <a:pPr>
              <a:lnSpc>
                <a:spcPct val="90000"/>
              </a:lnSpc>
            </a:pPr>
            <a:r>
              <a:rPr lang="en-US"/>
              <a:t>ADT’s make it easier to divide work among </a:t>
            </a:r>
            <a:br>
              <a:rPr lang="en-US"/>
            </a:br>
            <a:r>
              <a:rPr lang="en-US"/>
              <a:t>different programmers</a:t>
            </a:r>
          </a:p>
          <a:p>
            <a:pPr lvl="1">
              <a:lnSpc>
                <a:spcPct val="90000"/>
              </a:lnSpc>
            </a:pPr>
            <a:r>
              <a:rPr lang="en-US"/>
              <a:t>One or more can write the ADT</a:t>
            </a:r>
          </a:p>
          <a:p>
            <a:pPr lvl="1">
              <a:lnSpc>
                <a:spcPct val="90000"/>
              </a:lnSpc>
            </a:pPr>
            <a:r>
              <a:rPr lang="en-US"/>
              <a:t>One or more can write code that uses the ADT</a:t>
            </a:r>
          </a:p>
          <a:p>
            <a:pPr>
              <a:lnSpc>
                <a:spcPct val="90000"/>
              </a:lnSpc>
            </a:pPr>
            <a:r>
              <a:rPr lang="en-US"/>
              <a:t>Writing and using ADTs breaks the larger </a:t>
            </a:r>
            <a:br>
              <a:rPr lang="en-US"/>
            </a:br>
            <a:r>
              <a:rPr lang="en-US"/>
              <a:t>programming task into smaller tasks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03BD7154-2FB9-4C75-8FF7-C6A17B99E090}" type="slidenum">
              <a:rPr lang="en-US"/>
              <a:pPr/>
              <a:t>71</a:t>
            </a:fld>
            <a:endParaRPr lang="en-CA"/>
          </a:p>
        </p:txBody>
      </p:sp>
      <p:sp>
        <p:nvSpPr>
          <p:cNvPr id="5744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371600" y="5105400"/>
            <a:ext cx="3035300" cy="588963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>
                <a:solidFill>
                  <a:schemeClr val="tx2"/>
                </a:solidFill>
              </a:rPr>
              <a:t>Display 10.7 (1)</a:t>
            </a:r>
          </a:p>
        </p:txBody>
      </p:sp>
      <p:sp>
        <p:nvSpPr>
          <p:cNvPr id="5744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371600" y="5788025"/>
            <a:ext cx="3035300" cy="588963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>
                <a:solidFill>
                  <a:schemeClr val="tx2"/>
                </a:solidFill>
              </a:rPr>
              <a:t>Display 10.7 (2)</a:t>
            </a:r>
          </a:p>
        </p:txBody>
      </p:sp>
      <p:sp>
        <p:nvSpPr>
          <p:cNvPr id="574468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540250" y="5507038"/>
            <a:ext cx="3035300" cy="588962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>
                <a:solidFill>
                  <a:schemeClr val="tx2"/>
                </a:solidFill>
              </a:rPr>
              <a:t>Display 10.7 (3)</a:t>
            </a:r>
          </a:p>
        </p:txBody>
      </p:sp>
      <p:sp>
        <p:nvSpPr>
          <p:cNvPr id="5744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Example</a:t>
            </a:r>
            <a:br>
              <a:rPr lang="en-US"/>
            </a:br>
            <a:r>
              <a:rPr lang="en-US"/>
              <a:t>The BankAccount ADT</a:t>
            </a:r>
          </a:p>
        </p:txBody>
      </p:sp>
      <p:sp>
        <p:nvSpPr>
          <p:cNvPr id="5744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sz="2400"/>
              <a:t>In this version of the BankAccount ADT</a:t>
            </a:r>
          </a:p>
          <a:p>
            <a:pPr lvl="1"/>
            <a:r>
              <a:rPr lang="en-US" sz="2400"/>
              <a:t>Data is stored as three member variables</a:t>
            </a:r>
          </a:p>
          <a:p>
            <a:pPr marL="1085850" lvl="2"/>
            <a:r>
              <a:rPr lang="en-US" sz="2000"/>
              <a:t>The dollars part of the account balance</a:t>
            </a:r>
          </a:p>
          <a:p>
            <a:pPr marL="1085850" lvl="2"/>
            <a:r>
              <a:rPr lang="en-US" sz="2000"/>
              <a:t>The cents part of the account balance</a:t>
            </a:r>
          </a:p>
          <a:p>
            <a:pPr marL="1085850" lvl="2"/>
            <a:r>
              <a:rPr lang="en-US" sz="2000"/>
              <a:t>The interest rate</a:t>
            </a:r>
          </a:p>
          <a:p>
            <a:pPr lvl="1"/>
            <a:r>
              <a:rPr lang="en-US" sz="2400"/>
              <a:t>This version stores the interest rate as a fraction</a:t>
            </a:r>
          </a:p>
          <a:p>
            <a:pPr lvl="1"/>
            <a:r>
              <a:rPr lang="en-US" sz="2400"/>
              <a:t>The public portion of the class definition remains</a:t>
            </a:r>
            <a:br>
              <a:rPr lang="en-US" sz="2400"/>
            </a:br>
            <a:r>
              <a:rPr lang="en-US" sz="2400"/>
              <a:t>unchanged from the version of Display 10.6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 animBg="1"/>
      <p:bldP spid="574467" grpId="0" animBg="1"/>
      <p:bldP spid="57446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4F113F7F-A83F-46C1-8A08-1624179CA47A}" type="slidenum">
              <a:rPr lang="en-US"/>
              <a:pPr/>
              <a:t>72</a:t>
            </a:fld>
            <a:endParaRPr lang="en-CA"/>
          </a:p>
        </p:txBody>
      </p:sp>
      <p:sp>
        <p:nvSpPr>
          <p:cNvPr id="594950" name="Rectangle 6"/>
          <p:cNvSpPr>
            <a:spLocks noChangeArrowheads="1"/>
          </p:cNvSpPr>
          <p:nvPr/>
        </p:nvSpPr>
        <p:spPr bwMode="auto">
          <a:xfrm>
            <a:off x="0" y="304800"/>
            <a:ext cx="5164138" cy="1319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94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562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494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15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/>
              <a:t>Display 10.7 (1/3)</a:t>
            </a:r>
            <a:br>
              <a:rPr lang="en-US"/>
            </a:br>
            <a:endParaRPr lang="en-US"/>
          </a:p>
        </p:txBody>
      </p:sp>
      <p:pic>
        <p:nvPicPr>
          <p:cNvPr id="594951" name="Picture 7" descr="D10_07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13" y="358775"/>
            <a:ext cx="5027612" cy="6172200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84E050E6-6754-4BD3-8A65-C0DA60F9D640}" type="slidenum">
              <a:rPr lang="en-US"/>
              <a:pPr/>
              <a:t>73</a:t>
            </a:fld>
            <a:endParaRPr lang="en-CA"/>
          </a:p>
        </p:txBody>
      </p:sp>
      <p:sp>
        <p:nvSpPr>
          <p:cNvPr id="595974" name="Rectangle 6"/>
          <p:cNvSpPr>
            <a:spLocks noChangeArrowheads="1"/>
          </p:cNvSpPr>
          <p:nvPr/>
        </p:nvSpPr>
        <p:spPr bwMode="auto">
          <a:xfrm>
            <a:off x="0" y="257175"/>
            <a:ext cx="5273675" cy="1495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597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5971" name="AutoShap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5973" name="Rectangle 5"/>
          <p:cNvSpPr>
            <a:spLocks noGrp="1" noChangeArrowheads="1"/>
          </p:cNvSpPr>
          <p:nvPr>
            <p:ph type="title"/>
          </p:nvPr>
        </p:nvSpPr>
        <p:spPr>
          <a:xfrm>
            <a:off x="5210175" y="227013"/>
            <a:ext cx="3857625" cy="992187"/>
          </a:xfrm>
        </p:spPr>
        <p:txBody>
          <a:bodyPr/>
          <a:lstStyle/>
          <a:p>
            <a:r>
              <a:rPr lang="en-US"/>
              <a:t>Display 10.7 (2/3)</a:t>
            </a:r>
            <a:br>
              <a:rPr lang="en-US"/>
            </a:br>
            <a:endParaRPr lang="en-US"/>
          </a:p>
        </p:txBody>
      </p:sp>
      <p:pic>
        <p:nvPicPr>
          <p:cNvPr id="595975" name="Picture 7" descr="D10_07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888" y="342900"/>
            <a:ext cx="5008562" cy="6194425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7D5866BE-0F17-4CFB-81D8-B7841D0E82D2}" type="slidenum">
              <a:rPr lang="en-US"/>
              <a:pPr/>
              <a:t>74</a:t>
            </a:fld>
            <a:endParaRPr lang="en-CA"/>
          </a:p>
        </p:txBody>
      </p:sp>
      <p:sp>
        <p:nvSpPr>
          <p:cNvPr id="604162" name="Rectangle 2"/>
          <p:cNvSpPr>
            <a:spLocks noChangeArrowheads="1"/>
          </p:cNvSpPr>
          <p:nvPr/>
        </p:nvSpPr>
        <p:spPr bwMode="auto">
          <a:xfrm>
            <a:off x="0" y="685800"/>
            <a:ext cx="5486400" cy="1495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163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04164" name="AutoShap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04165" name="Rectangle 5"/>
          <p:cNvSpPr>
            <a:spLocks noGrp="1" noChangeArrowheads="1"/>
          </p:cNvSpPr>
          <p:nvPr>
            <p:ph type="title"/>
          </p:nvPr>
        </p:nvSpPr>
        <p:spPr>
          <a:xfrm>
            <a:off x="5210175" y="227013"/>
            <a:ext cx="3857625" cy="992187"/>
          </a:xfrm>
        </p:spPr>
        <p:txBody>
          <a:bodyPr/>
          <a:lstStyle/>
          <a:p>
            <a:r>
              <a:rPr lang="en-US"/>
              <a:t>Display 10.7 (3/3)</a:t>
            </a:r>
            <a:br>
              <a:rPr lang="en-US"/>
            </a:br>
            <a:endParaRPr lang="en-US"/>
          </a:p>
        </p:txBody>
      </p:sp>
      <p:pic>
        <p:nvPicPr>
          <p:cNvPr id="604167" name="Picture 7" descr="D10_07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775" y="876300"/>
            <a:ext cx="5127625" cy="5635625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3F344DF8-C1E0-4739-8A41-A8CAECDAEA85}" type="slidenum">
              <a:rPr lang="en-US"/>
              <a:pPr/>
              <a:t>75</a:t>
            </a:fld>
            <a:endParaRPr lang="en-CA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 Preservation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preserve the interface of an ADT so that </a:t>
            </a:r>
            <a:br>
              <a:rPr lang="en-US"/>
            </a:br>
            <a:r>
              <a:rPr lang="en-US"/>
              <a:t>programs using it do not need to be changed</a:t>
            </a:r>
          </a:p>
          <a:p>
            <a:pPr lvl="1"/>
            <a:r>
              <a:rPr lang="en-US"/>
              <a:t>Public member declarations cannot be changed</a:t>
            </a:r>
          </a:p>
          <a:p>
            <a:pPr lvl="1"/>
            <a:r>
              <a:rPr lang="en-US"/>
              <a:t>Public member definitions can be changed</a:t>
            </a:r>
          </a:p>
          <a:p>
            <a:pPr lvl="1"/>
            <a:r>
              <a:rPr lang="en-US"/>
              <a:t>Private member functions can be added, deleted, or changed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3AEC1965-ACFE-47AB-9FC6-6EEF9BD82967}" type="slidenum">
              <a:rPr lang="en-US"/>
              <a:pPr/>
              <a:t>76</a:t>
            </a:fld>
            <a:endParaRPr lang="en-CA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Hiding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Information hiding was refered to earlier as </a:t>
            </a:r>
            <a:br>
              <a:rPr lang="en-US" sz="2400"/>
            </a:br>
            <a:r>
              <a:rPr lang="en-US" sz="2400"/>
              <a:t>writing functions so they can be used like </a:t>
            </a:r>
            <a:br>
              <a:rPr lang="en-US" sz="2400"/>
            </a:br>
            <a:r>
              <a:rPr lang="en-US" sz="2400"/>
              <a:t>black boxes</a:t>
            </a:r>
          </a:p>
          <a:p>
            <a:r>
              <a:rPr lang="en-US" sz="2400"/>
              <a:t>ADT’s implement information hiding because</a:t>
            </a:r>
          </a:p>
          <a:p>
            <a:pPr lvl="1"/>
            <a:r>
              <a:rPr lang="en-US" sz="2400"/>
              <a:t>The interface is all that is needed to use the ADT</a:t>
            </a:r>
          </a:p>
          <a:p>
            <a:pPr lvl="1"/>
            <a:r>
              <a:rPr lang="en-US" sz="2400"/>
              <a:t>Implementation details of the ADT are not needed </a:t>
            </a:r>
            <a:br>
              <a:rPr lang="en-US" sz="2400"/>
            </a:br>
            <a:r>
              <a:rPr lang="en-US" sz="2400"/>
              <a:t>to know how to use the ADT</a:t>
            </a:r>
          </a:p>
          <a:p>
            <a:pPr lvl="1"/>
            <a:r>
              <a:rPr lang="en-US" sz="2400"/>
              <a:t>Implementation details of the data values are not</a:t>
            </a:r>
            <a:br>
              <a:rPr lang="en-US" sz="2400"/>
            </a:br>
            <a:r>
              <a:rPr lang="en-US" sz="2400"/>
              <a:t>needed to know how to use the ADT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83D1C598-6B44-4645-991E-3A31B9F42772}" type="slidenum">
              <a:rPr lang="en-US"/>
              <a:pPr/>
              <a:t>77</a:t>
            </a:fld>
            <a:endParaRPr lang="en-CA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10.3 Conclusion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you</a:t>
            </a:r>
          </a:p>
          <a:p>
            <a:pPr lvl="1"/>
            <a:r>
              <a:rPr lang="en-US"/>
              <a:t>Describe an ADT?</a:t>
            </a:r>
            <a:br>
              <a:rPr lang="en-US"/>
            </a:br>
            <a:endParaRPr lang="en-US"/>
          </a:p>
          <a:p>
            <a:pPr lvl="1"/>
            <a:r>
              <a:rPr lang="en-US"/>
              <a:t>Describe how to implement an ADT in C++?</a:t>
            </a:r>
            <a:br>
              <a:rPr lang="en-US"/>
            </a:br>
            <a:endParaRPr lang="en-US"/>
          </a:p>
          <a:p>
            <a:pPr lvl="1"/>
            <a:r>
              <a:rPr lang="en-US"/>
              <a:t>Define the interface of an ADT?</a:t>
            </a:r>
            <a:br>
              <a:rPr lang="en-US"/>
            </a:br>
            <a:endParaRPr lang="en-US"/>
          </a:p>
          <a:p>
            <a:pPr lvl="1"/>
            <a:r>
              <a:rPr lang="en-US"/>
              <a:t>Define the implementation of an ADT?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19648DEB-9157-4A5A-9DC7-2C3A579C9479}" type="slidenum">
              <a:rPr lang="en-US"/>
              <a:pPr/>
              <a:t>78</a:t>
            </a:fld>
            <a:endParaRPr lang="en-CA"/>
          </a:p>
        </p:txBody>
      </p:sp>
      <p:sp>
        <p:nvSpPr>
          <p:cNvPr id="578562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8563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8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10 --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1F459646-9E8C-4F3E-B448-C867C0A0230B}" type="slidenum">
              <a:rPr lang="en-US"/>
              <a:pPr/>
              <a:t>79</a:t>
            </a:fld>
            <a:endParaRPr lang="en-CA"/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0" y="0"/>
            <a:ext cx="5035550" cy="1519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958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958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9588" name="Picture 4" descr="0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23838"/>
            <a:ext cx="4767263" cy="6238875"/>
          </a:xfrm>
          <a:prstGeom prst="rect">
            <a:avLst/>
          </a:prstGeom>
          <a:noFill/>
        </p:spPr>
      </p:pic>
      <p:sp>
        <p:nvSpPr>
          <p:cNvPr id="57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5106988" y="228600"/>
            <a:ext cx="3960812" cy="992188"/>
          </a:xfrm>
        </p:spPr>
        <p:txBody>
          <a:bodyPr/>
          <a:lstStyle/>
          <a:p>
            <a:r>
              <a:rPr lang="en-US"/>
              <a:t>Display 10.1  (1/2)</a:t>
            </a:r>
            <a:br>
              <a:rPr lang="en-US"/>
            </a:br>
            <a:r>
              <a:rPr lang="en-US"/>
              <a:t> 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4C930B04-A8B3-4359-A81F-F49D45426047}" type="slidenum">
              <a:rPr lang="en-US"/>
              <a:pPr/>
              <a:t>8</a:t>
            </a:fld>
            <a:endParaRPr lang="en-CA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Member Variables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Member variables are specific to the </a:t>
            </a:r>
            <a:br>
              <a:rPr lang="en-US" sz="2400"/>
            </a:br>
            <a:r>
              <a:rPr lang="en-US" sz="2400"/>
              <a:t>structure variable in which they are declared</a:t>
            </a:r>
            <a:br>
              <a:rPr lang="en-US" sz="2400"/>
            </a:b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Syntax to specify a member variable:</a:t>
            </a:r>
            <a:br>
              <a:rPr lang="en-US" sz="2400"/>
            </a:br>
            <a:r>
              <a:rPr lang="en-US" sz="2400"/>
              <a:t> Structure_Variable_Name . Member_Variable_Name</a:t>
            </a:r>
            <a:br>
              <a:rPr lang="en-US" sz="2400"/>
            </a:b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Given the declaration:</a:t>
            </a:r>
            <a:br>
              <a:rPr lang="en-US" sz="2400"/>
            </a:br>
            <a:r>
              <a:rPr lang="en-US" sz="2400"/>
              <a:t> 		CDAccount  my_account, your_account;</a:t>
            </a:r>
            <a:br>
              <a:rPr lang="en-US" sz="2400"/>
            </a:br>
            <a:endParaRPr lang="en-US" sz="2400"/>
          </a:p>
          <a:p>
            <a:pPr lvl="2">
              <a:lnSpc>
                <a:spcPct val="90000"/>
              </a:lnSpc>
            </a:pPr>
            <a:r>
              <a:rPr lang="en-US" sz="2000"/>
              <a:t>Use the dot operator to specify a member variable</a:t>
            </a:r>
            <a:br>
              <a:rPr lang="en-US" sz="2000"/>
            </a:br>
            <a:r>
              <a:rPr lang="en-US" sz="2000"/>
              <a:t>		my_account.balance</a:t>
            </a:r>
            <a:br>
              <a:rPr lang="en-US" sz="2000"/>
            </a:br>
            <a:r>
              <a:rPr lang="en-US" sz="2000"/>
              <a:t> 		my_account.interest_rate</a:t>
            </a:r>
            <a:br>
              <a:rPr lang="en-US" sz="2000"/>
            </a:br>
            <a:r>
              <a:rPr lang="en-US" sz="2000"/>
              <a:t>		my_account.term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DE499003-9E31-44E7-AAA9-E2EA50C9FA78}" type="slidenum">
              <a:rPr lang="en-US"/>
              <a:pPr/>
              <a:t>80</a:t>
            </a:fld>
            <a:endParaRPr lang="en-CA"/>
          </a:p>
        </p:txBody>
      </p:sp>
      <p:sp>
        <p:nvSpPr>
          <p:cNvPr id="58061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061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0612" name="Picture 4" descr="0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35175" y="1533525"/>
            <a:ext cx="5538788" cy="4914900"/>
          </a:xfrm>
          <a:prstGeom prst="rect">
            <a:avLst/>
          </a:prstGeom>
          <a:noFill/>
        </p:spPr>
      </p:pic>
      <p:sp>
        <p:nvSpPr>
          <p:cNvPr id="5806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10.1</a:t>
            </a:r>
            <a:br>
              <a:rPr lang="en-US"/>
            </a:br>
            <a:r>
              <a:rPr lang="en-US"/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D832F8FF-4C78-4C64-BCB0-B2346184317C}" type="slidenum">
              <a:rPr lang="en-US"/>
              <a:pPr/>
              <a:t>81</a:t>
            </a:fld>
            <a:endParaRPr lang="en-CA"/>
          </a:p>
        </p:txBody>
      </p:sp>
      <p:sp>
        <p:nvSpPr>
          <p:cNvPr id="58163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163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1636" name="Picture 4" descr="0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65313" y="1506538"/>
            <a:ext cx="5310187" cy="5046662"/>
          </a:xfrm>
          <a:prstGeom prst="rect">
            <a:avLst/>
          </a:prstGeom>
          <a:noFill/>
        </p:spPr>
      </p:pic>
      <p:sp>
        <p:nvSpPr>
          <p:cNvPr id="581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10.2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5E334E1E-262F-4A0A-851A-87314DBADADD}" type="slidenum">
              <a:rPr lang="en-US"/>
              <a:pPr/>
              <a:t>82</a:t>
            </a:fld>
            <a:endParaRPr lang="en-CA"/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0" y="434975"/>
            <a:ext cx="4984750" cy="154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26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26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/>
              <a:t>Display 10.3 (1/2)</a:t>
            </a:r>
            <a:br>
              <a:rPr lang="en-US"/>
            </a:br>
            <a:endParaRPr lang="en-US"/>
          </a:p>
        </p:txBody>
      </p:sp>
      <p:pic>
        <p:nvPicPr>
          <p:cNvPr id="582663" name="Picture 7" descr="D10_03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5" y="615950"/>
            <a:ext cx="4756150" cy="5888038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04A541FA-C6A5-4012-804F-F956B4F13D25}" type="slidenum">
              <a:rPr lang="en-US"/>
              <a:pPr/>
              <a:t>83</a:t>
            </a:fld>
            <a:endParaRPr lang="en-CA"/>
          </a:p>
        </p:txBody>
      </p:sp>
      <p:sp>
        <p:nvSpPr>
          <p:cNvPr id="5836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36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10.3</a:t>
            </a:r>
            <a:br>
              <a:rPr lang="en-US"/>
            </a:br>
            <a:r>
              <a:rPr lang="en-US"/>
              <a:t>(2/2)</a:t>
            </a:r>
          </a:p>
        </p:txBody>
      </p:sp>
      <p:pic>
        <p:nvPicPr>
          <p:cNvPr id="583686" name="Picture 6" descr="D10_03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889125"/>
            <a:ext cx="7467600" cy="4341813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5BF619F1-CBBC-4627-836B-FEB708FDF36D}" type="slidenum">
              <a:rPr lang="en-US"/>
              <a:pPr/>
              <a:t>84</a:t>
            </a:fld>
            <a:endParaRPr lang="en-CA"/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0" y="385763"/>
            <a:ext cx="5087938" cy="1519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7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47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>
          <a:xfrm>
            <a:off x="5068888" y="228600"/>
            <a:ext cx="3922712" cy="992188"/>
          </a:xfrm>
        </p:spPr>
        <p:txBody>
          <a:bodyPr/>
          <a:lstStyle/>
          <a:p>
            <a:r>
              <a:rPr lang="en-US"/>
              <a:t>Display 10.4  (1/2)</a:t>
            </a:r>
            <a:br>
              <a:rPr lang="en-US"/>
            </a:br>
            <a:endParaRPr lang="en-US"/>
          </a:p>
        </p:txBody>
      </p:sp>
      <p:pic>
        <p:nvPicPr>
          <p:cNvPr id="584711" name="Picture 7" descr="D10_04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950" y="476250"/>
            <a:ext cx="4846638" cy="6064250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0CB35D73-DB50-4F1A-BC8D-920AD717CBF1}" type="slidenum">
              <a:rPr lang="en-US"/>
              <a:pPr/>
              <a:t>85</a:t>
            </a:fld>
            <a:endParaRPr lang="en-CA"/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0" y="141288"/>
            <a:ext cx="5345113" cy="14589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57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215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57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24750" y="831850"/>
            <a:ext cx="1162050" cy="615950"/>
          </a:xfrm>
          <a:prstGeom prst="rightArrow">
            <a:avLst>
              <a:gd name="adj1" fmla="val 57843"/>
              <a:gd name="adj2" fmla="val 49410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title"/>
          </p:nvPr>
        </p:nvSpPr>
        <p:spPr>
          <a:xfrm>
            <a:off x="5326063" y="228600"/>
            <a:ext cx="3767137" cy="992188"/>
          </a:xfrm>
        </p:spPr>
        <p:txBody>
          <a:bodyPr/>
          <a:lstStyle/>
          <a:p>
            <a:r>
              <a:rPr lang="en-US"/>
              <a:t>Display 10.4 (2/2)</a:t>
            </a:r>
            <a:br>
              <a:rPr lang="en-US"/>
            </a:br>
            <a:endParaRPr lang="en-US"/>
          </a:p>
        </p:txBody>
      </p:sp>
      <p:pic>
        <p:nvPicPr>
          <p:cNvPr id="585735" name="Picture 7" descr="D10_04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888" y="266700"/>
            <a:ext cx="5091112" cy="6319838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3CF1304B-118D-4CA7-8302-1F1681D31E62}" type="slidenum">
              <a:rPr lang="en-US"/>
              <a:pPr/>
              <a:t>86</a:t>
            </a:fld>
            <a:endParaRPr lang="en-CA"/>
          </a:p>
        </p:txBody>
      </p:sp>
      <p:sp>
        <p:nvSpPr>
          <p:cNvPr id="587782" name="Rectangle 6"/>
          <p:cNvSpPr>
            <a:spLocks noChangeArrowheads="1"/>
          </p:cNvSpPr>
          <p:nvPr/>
        </p:nvSpPr>
        <p:spPr bwMode="auto">
          <a:xfrm>
            <a:off x="0" y="533400"/>
            <a:ext cx="5138738" cy="9985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77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8674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77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200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7780" name="Picture 4" descr="0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6688" y="604838"/>
            <a:ext cx="4849812" cy="5818187"/>
          </a:xfrm>
          <a:prstGeom prst="rect">
            <a:avLst/>
          </a:prstGeom>
          <a:noFill/>
        </p:spPr>
      </p:pic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>
          <a:xfrm>
            <a:off x="5145088" y="228600"/>
            <a:ext cx="3922712" cy="992188"/>
          </a:xfrm>
        </p:spPr>
        <p:txBody>
          <a:bodyPr/>
          <a:lstStyle/>
          <a:p>
            <a:r>
              <a:rPr lang="en-US"/>
              <a:t>Display 10.5 (1/4)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65437328-308F-4C58-A41E-711299F35EA5}" type="slidenum">
              <a:rPr lang="en-US"/>
              <a:pPr/>
              <a:t>87</a:t>
            </a:fld>
            <a:endParaRPr lang="en-CA"/>
          </a:p>
        </p:txBody>
      </p:sp>
      <p:sp>
        <p:nvSpPr>
          <p:cNvPr id="588806" name="Rectangle 6"/>
          <p:cNvSpPr>
            <a:spLocks noChangeArrowheads="1"/>
          </p:cNvSpPr>
          <p:nvPr/>
        </p:nvSpPr>
        <p:spPr bwMode="auto">
          <a:xfrm>
            <a:off x="0" y="0"/>
            <a:ext cx="4778375" cy="1519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880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880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91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8804" name="Picture 4" descr="0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1288" y="174625"/>
            <a:ext cx="4495800" cy="6292850"/>
          </a:xfrm>
          <a:prstGeom prst="rect">
            <a:avLst/>
          </a:prstGeom>
          <a:noFill/>
        </p:spPr>
      </p:pic>
      <p:sp>
        <p:nvSpPr>
          <p:cNvPr id="588805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7938" cy="992188"/>
          </a:xfrm>
        </p:spPr>
        <p:txBody>
          <a:bodyPr/>
          <a:lstStyle/>
          <a:p>
            <a:r>
              <a:rPr lang="en-US"/>
              <a:t>Display 10.5 (2/4)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F26A2276-3920-49AB-AF8E-23A0002C3EA1}" type="slidenum">
              <a:rPr lang="en-US"/>
              <a:pPr/>
              <a:t>88</a:t>
            </a:fld>
            <a:endParaRPr lang="en-CA"/>
          </a:p>
        </p:txBody>
      </p:sp>
      <p:sp>
        <p:nvSpPr>
          <p:cNvPr id="58982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982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9828" name="Picture 4" descr="0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1462088"/>
            <a:ext cx="5184775" cy="5091112"/>
          </a:xfrm>
          <a:prstGeom prst="rect">
            <a:avLst/>
          </a:prstGeom>
          <a:noFill/>
        </p:spPr>
      </p:pic>
      <p:sp>
        <p:nvSpPr>
          <p:cNvPr id="5898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10.5</a:t>
            </a:r>
            <a:br>
              <a:rPr lang="en-US"/>
            </a:br>
            <a:r>
              <a:rPr lang="en-US"/>
              <a:t>(3/4)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D4DFE385-892E-4A71-BE1F-83401AE5C935}" type="slidenum">
              <a:rPr lang="en-US"/>
              <a:pPr/>
              <a:t>89</a:t>
            </a:fld>
            <a:endParaRPr lang="en-CA"/>
          </a:p>
        </p:txBody>
      </p:sp>
      <p:sp>
        <p:nvSpPr>
          <p:cNvPr id="59085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085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90852" name="Picture 4" descr="0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0813" y="1692275"/>
            <a:ext cx="6351587" cy="4816475"/>
          </a:xfrm>
          <a:prstGeom prst="rect">
            <a:avLst/>
          </a:prstGeom>
          <a:noFill/>
        </p:spPr>
      </p:pic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10.5</a:t>
            </a:r>
            <a:br>
              <a:rPr lang="en-US"/>
            </a:br>
            <a:r>
              <a:rPr lang="en-US"/>
              <a:t>(4/4)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D8DAFB14-A7E0-41DD-9595-5BF59304C6D3}" type="slidenum">
              <a:rPr lang="en-US"/>
              <a:pPr/>
              <a:t>9</a:t>
            </a:fld>
            <a:endParaRPr lang="en-CA"/>
          </a:p>
        </p:txBody>
      </p:sp>
      <p:sp>
        <p:nvSpPr>
          <p:cNvPr id="52327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Member variables can be used just as any other</a:t>
            </a:r>
            <a:br>
              <a:rPr lang="en-US" sz="2400"/>
            </a:br>
            <a:r>
              <a:rPr lang="en-US" sz="2400"/>
              <a:t>variable of the same type</a:t>
            </a:r>
          </a:p>
          <a:p>
            <a:pPr lvl="1"/>
            <a:r>
              <a:rPr lang="en-US" sz="2400"/>
              <a:t>my_account.balance = 1000;</a:t>
            </a:r>
            <a:br>
              <a:rPr lang="en-US" sz="2400"/>
            </a:br>
            <a:r>
              <a:rPr lang="en-US" sz="2400"/>
              <a:t>your_account.balance = 2500;</a:t>
            </a:r>
          </a:p>
          <a:p>
            <a:pPr lvl="2"/>
            <a:r>
              <a:rPr lang="en-US" sz="2000"/>
              <a:t>Notice that my_account.balance and your_account.balance</a:t>
            </a:r>
            <a:br>
              <a:rPr lang="en-US" sz="2000"/>
            </a:br>
            <a:r>
              <a:rPr lang="en-US" sz="2000"/>
              <a:t> are different variables!</a:t>
            </a:r>
          </a:p>
          <a:p>
            <a:pPr lvl="1"/>
            <a:r>
              <a:rPr lang="en-US" sz="2400"/>
              <a:t>my_account.balance = my_account.balance + interest;</a:t>
            </a:r>
          </a:p>
          <a:p>
            <a:r>
              <a:rPr lang="en-US" sz="2400"/>
              <a:t>			</a:t>
            </a:r>
          </a:p>
        </p:txBody>
      </p:sp>
      <p:sp>
        <p:nvSpPr>
          <p:cNvPr id="5232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149975" y="2208213"/>
            <a:ext cx="278765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10.1 (1)</a:t>
            </a:r>
          </a:p>
        </p:txBody>
      </p:sp>
      <p:sp>
        <p:nvSpPr>
          <p:cNvPr id="5232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49975" y="2747963"/>
            <a:ext cx="278765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10.1 (2)</a:t>
            </a:r>
          </a:p>
        </p:txBody>
      </p:sp>
      <p:sp>
        <p:nvSpPr>
          <p:cNvPr id="523268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464300" y="4889500"/>
            <a:ext cx="2351088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10.2 </a:t>
            </a:r>
          </a:p>
        </p:txBody>
      </p:sp>
      <p:sp>
        <p:nvSpPr>
          <p:cNvPr id="523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Member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6" grpId="0" animBg="1"/>
      <p:bldP spid="523267" grpId="0" animBg="1"/>
      <p:bldP spid="52326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A1115032-50E3-4FDA-B689-05B975AB8CF3}" type="slidenum">
              <a:rPr lang="en-US"/>
              <a:pPr/>
              <a:t>90</a:t>
            </a:fld>
            <a:endParaRPr lang="en-CA"/>
          </a:p>
        </p:txBody>
      </p:sp>
      <p:sp>
        <p:nvSpPr>
          <p:cNvPr id="603138" name="AutoShape 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0313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03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10.6 </a:t>
            </a:r>
            <a:br>
              <a:rPr lang="en-US"/>
            </a:br>
            <a:r>
              <a:rPr lang="en-US"/>
              <a:t>(1/3)</a:t>
            </a:r>
          </a:p>
        </p:txBody>
      </p:sp>
      <p:pic>
        <p:nvPicPr>
          <p:cNvPr id="603141" name="Picture 5" descr="D10_06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828800"/>
            <a:ext cx="8337550" cy="4471988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26788B33-C626-4DFC-AC90-740D2F4E059B}" type="slidenum">
              <a:rPr lang="en-US"/>
              <a:pPr/>
              <a:t>91</a:t>
            </a:fld>
            <a:endParaRPr lang="en-CA"/>
          </a:p>
        </p:txBody>
      </p:sp>
      <p:sp>
        <p:nvSpPr>
          <p:cNvPr id="591879" name="Rectangle 7"/>
          <p:cNvSpPr>
            <a:spLocks noChangeArrowheads="1"/>
          </p:cNvSpPr>
          <p:nvPr/>
        </p:nvSpPr>
        <p:spPr bwMode="auto">
          <a:xfrm>
            <a:off x="0" y="381000"/>
            <a:ext cx="5151438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187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1875" name="AutoShap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type="title"/>
          </p:nvPr>
        </p:nvSpPr>
        <p:spPr>
          <a:xfrm>
            <a:off x="5195888" y="228600"/>
            <a:ext cx="3871912" cy="992188"/>
          </a:xfrm>
        </p:spPr>
        <p:txBody>
          <a:bodyPr/>
          <a:lstStyle/>
          <a:p>
            <a:r>
              <a:rPr lang="en-US"/>
              <a:t>Display 10.6 (2/3)</a:t>
            </a:r>
            <a:br>
              <a:rPr lang="en-US"/>
            </a:br>
            <a:endParaRPr lang="en-US"/>
          </a:p>
        </p:txBody>
      </p:sp>
      <p:pic>
        <p:nvPicPr>
          <p:cNvPr id="591882" name="Picture 10" descr="D10_06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713" y="495300"/>
            <a:ext cx="4899025" cy="6000750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6C4D7843-8C4C-4B8C-83AE-82D43DE701FE}" type="slidenum">
              <a:rPr lang="en-US"/>
              <a:pPr/>
              <a:t>92</a:t>
            </a:fld>
            <a:endParaRPr lang="en-CA"/>
          </a:p>
        </p:txBody>
      </p:sp>
      <p:sp>
        <p:nvSpPr>
          <p:cNvPr id="593922" name="AutoShape 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3923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39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10.6 </a:t>
            </a:r>
            <a:br>
              <a:rPr lang="en-US"/>
            </a:br>
            <a:r>
              <a:rPr lang="en-US"/>
              <a:t>(3/3)</a:t>
            </a:r>
          </a:p>
        </p:txBody>
      </p:sp>
      <p:pic>
        <p:nvPicPr>
          <p:cNvPr id="593926" name="Picture 6" descr="D10_06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8650" y="1474788"/>
            <a:ext cx="5340350" cy="5078412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4F113F7F-A83F-46C1-8A08-1624179CA47A}" type="slidenum">
              <a:rPr lang="en-US"/>
              <a:pPr/>
              <a:t>93</a:t>
            </a:fld>
            <a:endParaRPr lang="en-CA"/>
          </a:p>
        </p:txBody>
      </p:sp>
      <p:sp>
        <p:nvSpPr>
          <p:cNvPr id="594950" name="Rectangle 6"/>
          <p:cNvSpPr>
            <a:spLocks noChangeArrowheads="1"/>
          </p:cNvSpPr>
          <p:nvPr/>
        </p:nvSpPr>
        <p:spPr bwMode="auto">
          <a:xfrm>
            <a:off x="0" y="304800"/>
            <a:ext cx="5164138" cy="1319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94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562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494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15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/>
              <a:t>Display 10.7 (1/3)</a:t>
            </a:r>
            <a:br>
              <a:rPr lang="en-US"/>
            </a:br>
            <a:endParaRPr lang="en-US"/>
          </a:p>
        </p:txBody>
      </p:sp>
      <p:pic>
        <p:nvPicPr>
          <p:cNvPr id="594951" name="Picture 7" descr="D10_07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13" y="358775"/>
            <a:ext cx="5027612" cy="6172200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84E050E6-6754-4BD3-8A65-C0DA60F9D640}" type="slidenum">
              <a:rPr lang="en-US"/>
              <a:pPr/>
              <a:t>94</a:t>
            </a:fld>
            <a:endParaRPr lang="en-CA"/>
          </a:p>
        </p:txBody>
      </p:sp>
      <p:sp>
        <p:nvSpPr>
          <p:cNvPr id="595974" name="Rectangle 6"/>
          <p:cNvSpPr>
            <a:spLocks noChangeArrowheads="1"/>
          </p:cNvSpPr>
          <p:nvPr/>
        </p:nvSpPr>
        <p:spPr bwMode="auto">
          <a:xfrm>
            <a:off x="0" y="257175"/>
            <a:ext cx="5273675" cy="1495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597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5971" name="AutoShap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5973" name="Rectangle 5"/>
          <p:cNvSpPr>
            <a:spLocks noGrp="1" noChangeArrowheads="1"/>
          </p:cNvSpPr>
          <p:nvPr>
            <p:ph type="title"/>
          </p:nvPr>
        </p:nvSpPr>
        <p:spPr>
          <a:xfrm>
            <a:off x="5210175" y="227013"/>
            <a:ext cx="3857625" cy="992187"/>
          </a:xfrm>
        </p:spPr>
        <p:txBody>
          <a:bodyPr/>
          <a:lstStyle/>
          <a:p>
            <a:r>
              <a:rPr lang="en-US"/>
              <a:t>Display 10.7 (2/3)</a:t>
            </a:r>
            <a:br>
              <a:rPr lang="en-US"/>
            </a:br>
            <a:endParaRPr lang="en-US"/>
          </a:p>
        </p:txBody>
      </p:sp>
      <p:pic>
        <p:nvPicPr>
          <p:cNvPr id="595975" name="Picture 7" descr="D10_07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888" y="342900"/>
            <a:ext cx="5008562" cy="6194425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10- </a:t>
            </a:r>
            <a:fld id="{7D5866BE-0F17-4CFB-81D8-B7841D0E82D2}" type="slidenum">
              <a:rPr lang="en-US"/>
              <a:pPr/>
              <a:t>95</a:t>
            </a:fld>
            <a:endParaRPr lang="en-CA"/>
          </a:p>
        </p:txBody>
      </p:sp>
      <p:sp>
        <p:nvSpPr>
          <p:cNvPr id="604162" name="Rectangle 2"/>
          <p:cNvSpPr>
            <a:spLocks noChangeArrowheads="1"/>
          </p:cNvSpPr>
          <p:nvPr/>
        </p:nvSpPr>
        <p:spPr bwMode="auto">
          <a:xfrm>
            <a:off x="0" y="685800"/>
            <a:ext cx="5486400" cy="1495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163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04164" name="AutoShap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04165" name="Rectangle 5"/>
          <p:cNvSpPr>
            <a:spLocks noGrp="1" noChangeArrowheads="1"/>
          </p:cNvSpPr>
          <p:nvPr>
            <p:ph type="title"/>
          </p:nvPr>
        </p:nvSpPr>
        <p:spPr>
          <a:xfrm>
            <a:off x="5210175" y="227013"/>
            <a:ext cx="3857625" cy="992187"/>
          </a:xfrm>
        </p:spPr>
        <p:txBody>
          <a:bodyPr/>
          <a:lstStyle/>
          <a:p>
            <a:r>
              <a:rPr lang="en-US"/>
              <a:t>Display 10.7 (3/3)</a:t>
            </a:r>
            <a:br>
              <a:rPr lang="en-US"/>
            </a:br>
            <a:endParaRPr lang="en-US"/>
          </a:p>
        </p:txBody>
      </p:sp>
      <p:pic>
        <p:nvPicPr>
          <p:cNvPr id="604167" name="Picture 7" descr="D10_07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775" y="876300"/>
            <a:ext cx="5127625" cy="5635625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2334</TotalTime>
  <Words>1373</Words>
  <Application>Microsoft Office PowerPoint</Application>
  <PresentationFormat>Letter Paper (8.5x11 in)</PresentationFormat>
  <Paragraphs>492</Paragraphs>
  <Slides>95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0" baseType="lpstr">
      <vt:lpstr>Arial</vt:lpstr>
      <vt:lpstr>Tahoma</vt:lpstr>
      <vt:lpstr>Times New Roman</vt:lpstr>
      <vt:lpstr>Wingdings</vt:lpstr>
      <vt:lpstr>Blends</vt:lpstr>
      <vt:lpstr>Session 15 Structures and classes</vt:lpstr>
      <vt:lpstr>What Is a Class?</vt:lpstr>
      <vt:lpstr>Class Definitions</vt:lpstr>
      <vt:lpstr>Structures</vt:lpstr>
      <vt:lpstr>The CD Definition</vt:lpstr>
      <vt:lpstr>Using the Structure</vt:lpstr>
      <vt:lpstr>The Structure Value</vt:lpstr>
      <vt:lpstr>Specifying Member Variables</vt:lpstr>
      <vt:lpstr>Using Member Variables</vt:lpstr>
      <vt:lpstr>Display 10.1  (1/2)  </vt:lpstr>
      <vt:lpstr>Display 10.1 (2/2)</vt:lpstr>
      <vt:lpstr>Display 10.2</vt:lpstr>
      <vt:lpstr>Duplicate Names</vt:lpstr>
      <vt:lpstr>Structures as Arguments</vt:lpstr>
      <vt:lpstr>Structures as Return Types</vt:lpstr>
      <vt:lpstr>Using Function shrink_wrap</vt:lpstr>
      <vt:lpstr>Assignment and Structures</vt:lpstr>
      <vt:lpstr>Hierarchical Structures</vt:lpstr>
      <vt:lpstr>Using PersonInfo</vt:lpstr>
      <vt:lpstr>Initializing Structures</vt:lpstr>
      <vt:lpstr>Section 10.1 Conclusion</vt:lpstr>
      <vt:lpstr>10.2</vt:lpstr>
      <vt:lpstr>Classes</vt:lpstr>
      <vt:lpstr>A Class Example</vt:lpstr>
      <vt:lpstr>Class DayOfYear Definition</vt:lpstr>
      <vt:lpstr>Defining a Member Function</vt:lpstr>
      <vt:lpstr>Member Function Definition</vt:lpstr>
      <vt:lpstr>The ‘::’ Operator </vt:lpstr>
      <vt:lpstr>‘::’ and ‘.’</vt:lpstr>
      <vt:lpstr>Calling Member Functions</vt:lpstr>
      <vt:lpstr>Display 10.3 (1/2) </vt:lpstr>
      <vt:lpstr>Display 10.3 (2/2)</vt:lpstr>
      <vt:lpstr>Encapsulation</vt:lpstr>
      <vt:lpstr>Problems With DayOfYear</vt:lpstr>
      <vt:lpstr>Ideal Class Definitions</vt:lpstr>
      <vt:lpstr>Fixing DayOfYear</vt:lpstr>
      <vt:lpstr>Public Or Private?</vt:lpstr>
      <vt:lpstr>Private Variables</vt:lpstr>
      <vt:lpstr>Public or Private Members</vt:lpstr>
      <vt:lpstr>A New DayOfYear</vt:lpstr>
      <vt:lpstr>Display 10.4  (1/2) </vt:lpstr>
      <vt:lpstr>Display 10.4 (2/2) </vt:lpstr>
      <vt:lpstr>Using Private Variables</vt:lpstr>
      <vt:lpstr>General Class Definitions</vt:lpstr>
      <vt:lpstr>Declaring an Object</vt:lpstr>
      <vt:lpstr>The Assignment Operator</vt:lpstr>
      <vt:lpstr>Program Example: BankAccount Class</vt:lpstr>
      <vt:lpstr>Calling Public Members </vt:lpstr>
      <vt:lpstr>Calling Private Members</vt:lpstr>
      <vt:lpstr>Constructors</vt:lpstr>
      <vt:lpstr>Constructor Declaration</vt:lpstr>
      <vt:lpstr>Constructor Definition</vt:lpstr>
      <vt:lpstr>Calling A Constructor (1)</vt:lpstr>
      <vt:lpstr>Calling A Constructor (2)</vt:lpstr>
      <vt:lpstr>Overloading Constructors</vt:lpstr>
      <vt:lpstr>The Default Constructor</vt:lpstr>
      <vt:lpstr>Default Constructor Definition</vt:lpstr>
      <vt:lpstr>Calling the Default Constructor</vt:lpstr>
      <vt:lpstr>Display 10.6  (1/3)</vt:lpstr>
      <vt:lpstr>Display 10.6 (2/3) </vt:lpstr>
      <vt:lpstr>Display 10.6  (3/3)</vt:lpstr>
      <vt:lpstr>Initialization Sections</vt:lpstr>
      <vt:lpstr>Parameters and Initialization</vt:lpstr>
      <vt:lpstr>Section 10.2 Conclusion</vt:lpstr>
      <vt:lpstr>10.3</vt:lpstr>
      <vt:lpstr>Abstract Data Types</vt:lpstr>
      <vt:lpstr>Classes To Produce ADTs</vt:lpstr>
      <vt:lpstr>ADT Interface</vt:lpstr>
      <vt:lpstr>ADT Implementation</vt:lpstr>
      <vt:lpstr>ADT Benefits</vt:lpstr>
      <vt:lpstr>Program Example The BankAccount ADT</vt:lpstr>
      <vt:lpstr>Display 10.7 (1/3) </vt:lpstr>
      <vt:lpstr>Display 10.7 (2/3) </vt:lpstr>
      <vt:lpstr>Display 10.7 (3/3) </vt:lpstr>
      <vt:lpstr>Interface Preservation</vt:lpstr>
      <vt:lpstr>Information Hiding</vt:lpstr>
      <vt:lpstr>Section 10.3 Conclusion</vt:lpstr>
      <vt:lpstr>Chapter 10 -- End</vt:lpstr>
      <vt:lpstr>Display 10.1  (1/2)  </vt:lpstr>
      <vt:lpstr>Display 10.1 (2/2)</vt:lpstr>
      <vt:lpstr>Display 10.2</vt:lpstr>
      <vt:lpstr>Display 10.3 (1/2) </vt:lpstr>
      <vt:lpstr>Display 10.3 (2/2)</vt:lpstr>
      <vt:lpstr>Display 10.4  (1/2) </vt:lpstr>
      <vt:lpstr>Display 10.4 (2/2) </vt:lpstr>
      <vt:lpstr>Display 10.5 (1/4) </vt:lpstr>
      <vt:lpstr>Display 10.5 (2/4) </vt:lpstr>
      <vt:lpstr>Display 10.5 (3/4)</vt:lpstr>
      <vt:lpstr>Display 10.5 (4/4)</vt:lpstr>
      <vt:lpstr>Display 10.6  (1/3)</vt:lpstr>
      <vt:lpstr>Display 10.6 (2/3) </vt:lpstr>
      <vt:lpstr>Display 10.6  (3/3)</vt:lpstr>
      <vt:lpstr>Display 10.7 (1/3) </vt:lpstr>
      <vt:lpstr>Display 10.7 (2/3) </vt:lpstr>
      <vt:lpstr>Display 10.7 (3/3) </vt:lpstr>
    </vt:vector>
  </TitlesOfParts>
  <Company>Addison Wesley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Faizi Ali</cp:lastModifiedBy>
  <cp:revision>93</cp:revision>
  <cp:lastPrinted>2001-11-04T00:51:13Z</cp:lastPrinted>
  <dcterms:created xsi:type="dcterms:W3CDTF">2005-02-25T19:46:41Z</dcterms:created>
  <dcterms:modified xsi:type="dcterms:W3CDTF">2014-12-17T12:40:49Z</dcterms:modified>
</cp:coreProperties>
</file>