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6"/>
  </p:notesMasterIdLst>
  <p:handoutMasterIdLst>
    <p:handoutMasterId r:id="rId107"/>
  </p:handoutMasterIdLst>
  <p:sldIdLst>
    <p:sldId id="411" r:id="rId2"/>
    <p:sldId id="298" r:id="rId3"/>
    <p:sldId id="299" r:id="rId4"/>
    <p:sldId id="302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414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413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415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03" r:id="rId67"/>
    <p:sldId id="404" r:id="rId68"/>
    <p:sldId id="405" r:id="rId69"/>
    <p:sldId id="406" r:id="rId70"/>
    <p:sldId id="407" r:id="rId71"/>
    <p:sldId id="408" r:id="rId72"/>
    <p:sldId id="409" r:id="rId73"/>
    <p:sldId id="410" r:id="rId74"/>
    <p:sldId id="353" r:id="rId75"/>
    <p:sldId id="354" r:id="rId76"/>
    <p:sldId id="355" r:id="rId77"/>
    <p:sldId id="356" r:id="rId78"/>
    <p:sldId id="357" r:id="rId79"/>
    <p:sldId id="359" r:id="rId80"/>
    <p:sldId id="360" r:id="rId81"/>
    <p:sldId id="361" r:id="rId82"/>
    <p:sldId id="362" r:id="rId83"/>
    <p:sldId id="363" r:id="rId84"/>
    <p:sldId id="364" r:id="rId85"/>
    <p:sldId id="365" r:id="rId86"/>
    <p:sldId id="366" r:id="rId87"/>
    <p:sldId id="367" r:id="rId88"/>
    <p:sldId id="368" r:id="rId89"/>
    <p:sldId id="372" r:id="rId90"/>
    <p:sldId id="369" r:id="rId91"/>
    <p:sldId id="370" r:id="rId92"/>
    <p:sldId id="371" r:id="rId93"/>
    <p:sldId id="416" r:id="rId94"/>
    <p:sldId id="417" r:id="rId95"/>
    <p:sldId id="418" r:id="rId96"/>
    <p:sldId id="419" r:id="rId97"/>
    <p:sldId id="420" r:id="rId98"/>
    <p:sldId id="421" r:id="rId99"/>
    <p:sldId id="422" r:id="rId100"/>
    <p:sldId id="428" r:id="rId101"/>
    <p:sldId id="424" r:id="rId102"/>
    <p:sldId id="425" r:id="rId103"/>
    <p:sldId id="426" r:id="rId104"/>
    <p:sldId id="427" r:id="rId105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63" autoAdjust="0"/>
  </p:normalViewPr>
  <p:slideViewPr>
    <p:cSldViewPr snapToObjects="1">
      <p:cViewPr>
        <p:scale>
          <a:sx n="74" d="100"/>
          <a:sy n="74" d="100"/>
        </p:scale>
        <p:origin x="1266" y="66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552AAB09-4A73-4FBE-9364-AD36603ED28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48335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B7F5C257-824A-4FB4-A020-78F15B00EDC4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91330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en-US" noProof="0" smtClean="0"/>
              <a:t>Click to edit </a:t>
            </a:r>
            <a:br>
              <a:rPr lang="en-US" altLang="en-US" noProof="0" smtClean="0"/>
            </a:br>
            <a:r>
              <a:rPr lang="en-US" altLang="en-US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4142" name="Picture 46" descr="savitch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7797E924-F52A-42AB-8FA2-420ABF74C5D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0588530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A956A0D2-541B-435F-887A-C8464E64B74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24901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8E4AB012-C6C1-4765-82DA-92FF475EAD7F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210220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307C8D9C-8FB9-4AB6-9700-F2B14B3C438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6203487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5AED10BE-88B5-4847-A310-5CD8CCDCD97B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3496903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2FBA1D8B-42D7-4EBD-9D7A-72D8F2CA3753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188253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DDC15C95-87B7-4DDB-824D-5ABBE4B74A3D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924187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D22C32D2-F7E2-47CE-9630-F5532D0CEFEF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9687986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3DB801BE-6B0D-4C07-92D2-60E862BDD909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600344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24C57501-2B5E-48BD-9AE1-C55760DE9A4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3416682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en-US"/>
              <a:t>Slide 11- </a:t>
            </a:r>
            <a:fld id="{65031E72-0AA4-42DF-9591-DE0F71B8A004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/>
              <a:t>Copyright © 2007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8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9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8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52400" y="3352800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600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627715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11</a:t>
            </a:r>
          </a:p>
        </p:txBody>
      </p:sp>
      <p:sp>
        <p:nvSpPr>
          <p:cNvPr id="627716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Friends, Overloaded Operators,</a:t>
            </a:r>
          </a:p>
          <a:p>
            <a:r>
              <a:rPr lang="en-US" altLang="en-US"/>
              <a:t>and Arrays in 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D908895-2955-433F-B9DE-E5189EF89F9B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Friend functions can be written as non-friend</a:t>
            </a:r>
            <a:br>
              <a:rPr lang="en-US" altLang="en-US"/>
            </a:br>
            <a:r>
              <a:rPr lang="en-US" altLang="en-US"/>
              <a:t>functions using the normal accessor and mutator </a:t>
            </a:r>
            <a:br>
              <a:rPr lang="en-US" altLang="en-US"/>
            </a:br>
            <a:r>
              <a:rPr lang="en-US" altLang="en-US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 code of a friend function is simpler and it is</a:t>
            </a:r>
            <a:br>
              <a:rPr lang="en-US" altLang="en-US"/>
            </a:br>
            <a:r>
              <a:rPr lang="en-US" altLang="en-US"/>
              <a:t>more efficient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8C3543A8-257F-4B53-A84A-3E5AFC3B07CB}" type="slidenum">
              <a:rPr lang="en-US" altLang="en-US"/>
              <a:pPr/>
              <a:t>100</a:t>
            </a:fld>
            <a:endParaRPr lang="en-CA" altLang="en-US"/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11.11</a:t>
            </a:r>
            <a:br>
              <a:rPr lang="en-US" altLang="en-US"/>
            </a:br>
            <a:r>
              <a:rPr lang="en-US" altLang="en-US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DDE9D3C-9511-41B4-BC52-82E932CC8F28}" type="slidenum">
              <a:rPr lang="en-US" altLang="en-US"/>
              <a:pPr/>
              <a:t>101</a:t>
            </a:fld>
            <a:endParaRPr lang="en-CA" altLang="en-US"/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en-US"/>
              <a:t>Display 11.12 (1/2)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86F5CD34-2464-4115-BAF8-5B5F70D74D06}" type="slidenum">
              <a:rPr lang="en-US" altLang="en-US"/>
              <a:pPr/>
              <a:t>102</a:t>
            </a:fld>
            <a:endParaRPr lang="en-CA" altLang="en-US"/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11.12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8B2197E5-13A1-426B-B223-C70A37F36A4B}" type="slidenum">
              <a:rPr lang="en-US" altLang="en-US"/>
              <a:pPr/>
              <a:t>103</a:t>
            </a:fld>
            <a:endParaRPr lang="en-CA" altLang="en-US"/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en-US"/>
              <a:t>Display 11.13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49B1B90-44BA-4A37-8762-ECE8D24C6CC2}" type="slidenum">
              <a:rPr lang="en-US" altLang="en-US"/>
              <a:pPr/>
              <a:t>104</a:t>
            </a:fld>
            <a:endParaRPr lang="en-CA" altLang="en-US"/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BF3C687B-670D-401B-8CA6-09C54E48F301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How do you know when a function should be </a:t>
            </a:r>
            <a:br>
              <a:rPr lang="en-US" altLang="en-US" sz="2400"/>
            </a:br>
            <a:r>
              <a:rPr lang="en-US" altLang="en-US" sz="2400"/>
              <a:t>a friend or a member function?</a:t>
            </a:r>
          </a:p>
          <a:p>
            <a:pPr lvl="1"/>
            <a:r>
              <a:rPr lang="en-US" altLang="en-US" sz="2400"/>
              <a:t>In general, use a member function if the task </a:t>
            </a:r>
            <a:br>
              <a:rPr lang="en-US" altLang="en-US" sz="2400"/>
            </a:br>
            <a:r>
              <a:rPr lang="en-US" altLang="en-US" sz="2400"/>
              <a:t>performed by the function involves only one object</a:t>
            </a:r>
          </a:p>
          <a:p>
            <a:pPr lvl="1"/>
            <a:r>
              <a:rPr lang="en-US" altLang="en-US" sz="2400"/>
              <a:t>In general, use a nonmember function if the task</a:t>
            </a:r>
            <a:br>
              <a:rPr lang="en-US" altLang="en-US" sz="2400"/>
            </a:br>
            <a:r>
              <a:rPr lang="en-US" altLang="en-US" sz="2400"/>
              <a:t>performed by the function involves more than</a:t>
            </a:r>
            <a:br>
              <a:rPr lang="en-US" altLang="en-US" sz="2400"/>
            </a:br>
            <a:r>
              <a:rPr lang="en-US" altLang="en-US" sz="2400"/>
              <a:t>one object</a:t>
            </a:r>
          </a:p>
          <a:p>
            <a:pPr lvl="2"/>
            <a:r>
              <a:rPr lang="en-US" altLang="en-US" sz="2000"/>
              <a:t>Choosing to make the nonmember function a friend is</a:t>
            </a:r>
            <a:br>
              <a:rPr lang="en-US" altLang="en-US" sz="2000"/>
            </a:br>
            <a:r>
              <a:rPr lang="en-US" altLang="en-US" sz="2000"/>
              <a:t>a decision of efficiency and personal taste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45AD951D-9583-47DA-AD68-9A4E8CAA9D5D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5294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89575" y="5864225"/>
            <a:ext cx="3282950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Display 11.3 (1 – 5)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The Money Class (version 1)</a:t>
            </a: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Display 11.3 demonstrates a class called Money</a:t>
            </a:r>
          </a:p>
          <a:p>
            <a:pPr lvl="1"/>
            <a:r>
              <a:rPr lang="en-US" altLang="en-US"/>
              <a:t>U.S. currency is represented</a:t>
            </a:r>
          </a:p>
          <a:p>
            <a:pPr lvl="1"/>
            <a:r>
              <a:rPr lang="en-US" altLang="en-US"/>
              <a:t>Value is implemented as an integer representing the value as if converted to pennies</a:t>
            </a:r>
          </a:p>
          <a:p>
            <a:pPr lvl="2"/>
            <a:r>
              <a:rPr lang="en-US" altLang="en-US"/>
              <a:t>An integer allows exact representation of the value</a:t>
            </a:r>
          </a:p>
          <a:p>
            <a:pPr lvl="2"/>
            <a:r>
              <a:rPr lang="en-US" altLang="en-US"/>
              <a:t>Type long is used to allow larger values</a:t>
            </a:r>
          </a:p>
          <a:p>
            <a:pPr lvl="1"/>
            <a:r>
              <a:rPr lang="en-US" altLang="en-US"/>
              <a:t>Two friend functions, equal and add, are used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63078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11.2</a:t>
            </a:r>
          </a:p>
        </p:txBody>
      </p:sp>
      <p:sp>
        <p:nvSpPr>
          <p:cNvPr id="630787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Overloading Operators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905F1DC-41BB-472D-9F04-E8BBC505BF0E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In the Money class, function add was used to </a:t>
            </a:r>
            <a:br>
              <a:rPr lang="en-US" altLang="en-US" sz="2400"/>
            </a:br>
            <a:r>
              <a:rPr lang="en-US" altLang="en-US" sz="2400"/>
              <a:t>add two objects of type Money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In this section we see how to use the '+' operator</a:t>
            </a:r>
            <a:br>
              <a:rPr lang="en-US" altLang="en-US" sz="2400"/>
            </a:br>
            <a:r>
              <a:rPr lang="en-US" altLang="en-US" sz="2400"/>
              <a:t>to make this code legal: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	Money total, cost, tax;</a:t>
            </a:r>
            <a:br>
              <a:rPr lang="en-US" altLang="en-US" sz="2400"/>
            </a:br>
            <a:r>
              <a:rPr lang="en-US" altLang="en-US" sz="2400"/>
              <a:t>		…</a:t>
            </a:r>
            <a:br>
              <a:rPr lang="en-US" altLang="en-US" sz="2400"/>
            </a:br>
            <a:r>
              <a:rPr lang="en-US" altLang="en-US" sz="2400"/>
              <a:t>		total = cost + tax;  </a:t>
            </a:r>
            <a:br>
              <a:rPr lang="en-US" altLang="en-US" sz="2400"/>
            </a:br>
            <a:r>
              <a:rPr lang="en-US" altLang="en-US" sz="2400"/>
              <a:t>              // instead of  total = add(cost, tax);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44E6129-78F1-46C5-95CB-AC69D0CCE111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An operator is a function used differently than</a:t>
            </a:r>
            <a:br>
              <a:rPr lang="en-US" altLang="en-US" sz="2400"/>
            </a:br>
            <a:r>
              <a:rPr lang="en-US" altLang="en-US" sz="2400"/>
              <a:t>an ordinary function</a:t>
            </a:r>
          </a:p>
          <a:p>
            <a:pPr lvl="1"/>
            <a:r>
              <a:rPr lang="en-US" altLang="en-US" sz="2400"/>
              <a:t>An ordinary function call enclosed its arguments in </a:t>
            </a:r>
            <a:br>
              <a:rPr lang="en-US" altLang="en-US" sz="2400"/>
            </a:br>
            <a:r>
              <a:rPr lang="en-US" altLang="en-US" sz="2400"/>
              <a:t>parenthesis</a:t>
            </a:r>
            <a:br>
              <a:rPr lang="en-US" altLang="en-US" sz="2400"/>
            </a:br>
            <a:r>
              <a:rPr lang="en-US" altLang="en-US" sz="2400"/>
              <a:t> 			add(cost, tax)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With a binary operator, the arguments are on either</a:t>
            </a:r>
            <a:br>
              <a:rPr lang="en-US" altLang="en-US" sz="2400"/>
            </a:br>
            <a:r>
              <a:rPr lang="en-US" altLang="en-US" sz="2400"/>
              <a:t>side of the operator</a:t>
            </a:r>
            <a:br>
              <a:rPr lang="en-US" altLang="en-US" sz="2400"/>
            </a:br>
            <a:r>
              <a:rPr lang="en-US" altLang="en-US" sz="2400"/>
              <a:t>                       cost + tax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C08FF8D-73FB-4477-BDDD-CABB9E64F4C4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Operators can be overloaded</a:t>
            </a:r>
          </a:p>
          <a:p>
            <a:r>
              <a:rPr lang="en-US" altLang="en-US" sz="2400"/>
              <a:t>The definition of operator + for the Money </a:t>
            </a:r>
            <a:br>
              <a:rPr lang="en-US" altLang="en-US" sz="2400"/>
            </a:br>
            <a:r>
              <a:rPr lang="en-US" altLang="en-US" sz="2400"/>
              <a:t>class is nearly the same as member function add</a:t>
            </a:r>
          </a:p>
          <a:p>
            <a:r>
              <a:rPr lang="en-US" altLang="en-US" sz="2400"/>
              <a:t>To overload the + operator for the Money class</a:t>
            </a:r>
          </a:p>
          <a:p>
            <a:pPr lvl="1"/>
            <a:r>
              <a:rPr lang="en-US" altLang="en-US" sz="2400"/>
              <a:t>Use the name + in place of the name add</a:t>
            </a:r>
          </a:p>
          <a:p>
            <a:pPr lvl="1"/>
            <a:r>
              <a:rPr lang="en-US" altLang="en-US" sz="2400"/>
              <a:t>Use keyword operator in front of the + </a:t>
            </a:r>
          </a:p>
          <a:p>
            <a:pPr lvl="1"/>
            <a:r>
              <a:rPr lang="en-US" altLang="en-US" sz="2400"/>
              <a:t>Example:</a:t>
            </a:r>
            <a:br>
              <a:rPr lang="en-US" altLang="en-US" sz="2400"/>
            </a:br>
            <a:r>
              <a:rPr lang="en-US" altLang="en-US" sz="2400"/>
              <a:t>friend Money operator + (const Money&amp; amount1…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3110BA9-53DF-4ACF-A766-3FAA2D9EC97B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At least one argument of an overloaded operator </a:t>
            </a:r>
            <a:br>
              <a:rPr lang="en-US" altLang="en-US" sz="2400"/>
            </a:br>
            <a:r>
              <a:rPr lang="en-US" altLang="en-US" sz="2400"/>
              <a:t>must be of a class type</a:t>
            </a:r>
          </a:p>
          <a:p>
            <a:r>
              <a:rPr lang="en-US" altLang="en-US" sz="2400"/>
              <a:t>An overloaded operator can be a friend of a class</a:t>
            </a:r>
          </a:p>
          <a:p>
            <a:r>
              <a:rPr lang="en-US" altLang="en-US" sz="2400"/>
              <a:t>New operators cannot be created</a:t>
            </a:r>
          </a:p>
          <a:p>
            <a:r>
              <a:rPr lang="en-US" altLang="en-US" sz="2400"/>
              <a:t>The number of arguments for an operator cannot</a:t>
            </a:r>
            <a:br>
              <a:rPr lang="en-US" altLang="en-US" sz="2400"/>
            </a:br>
            <a:r>
              <a:rPr lang="en-US" altLang="en-US" sz="2400"/>
              <a:t>be changed</a:t>
            </a:r>
          </a:p>
          <a:p>
            <a:r>
              <a:rPr lang="en-US" altLang="en-US" sz="2400"/>
              <a:t>The precedence of an operator cannot be changed</a:t>
            </a:r>
          </a:p>
          <a:p>
            <a:r>
              <a:rPr lang="en-US" altLang="en-US" sz="2400"/>
              <a:t>., ::, *, and ? cannot be overloaded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9FDCAC2D-050A-4DFE-9A5F-64ABDBAA2DBC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16625" y="4622800"/>
            <a:ext cx="2689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Display 11.5 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16625" y="5186363"/>
            <a:ext cx="2689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Display 11.5 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Overloading Operators</a:t>
            </a:r>
          </a:p>
        </p:txBody>
      </p:sp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The Money class with overloaded operators</a:t>
            </a:r>
            <a:br>
              <a:rPr lang="en-US" altLang="en-US"/>
            </a:br>
            <a:r>
              <a:rPr lang="en-US" altLang="en-US"/>
              <a:t>+  and = =  is demonstrated in                       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ADBC0BE-BDA3-4602-9EEC-E9D0D6BF4365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With the right constructors, the system can do</a:t>
            </a:r>
            <a:br>
              <a:rPr lang="en-US" altLang="en-US" sz="2400"/>
            </a:br>
            <a:r>
              <a:rPr lang="en-US" altLang="en-US" sz="2400"/>
              <a:t>type conversions for your classes</a:t>
            </a:r>
          </a:p>
          <a:p>
            <a:pPr lvl="1"/>
            <a:r>
              <a:rPr lang="en-US" altLang="en-US" sz="2400"/>
              <a:t>This code (from Display 11.5) actually works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Money base_amount(100, 60), full_amount;</a:t>
            </a:r>
            <a:br>
              <a:rPr lang="en-US" altLang="en-US" sz="2400"/>
            </a:br>
            <a:r>
              <a:rPr lang="en-US" altLang="en-US" sz="2400"/>
              <a:t>     full_amount = base_amount + 25;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The integer 25 is converted to type Money so it </a:t>
            </a:r>
            <a:br>
              <a:rPr lang="en-US" altLang="en-US" sz="2400"/>
            </a:br>
            <a:r>
              <a:rPr lang="en-US" altLang="en-US" sz="2400"/>
              <a:t>can be added to base_amount!</a:t>
            </a:r>
          </a:p>
          <a:p>
            <a:pPr lvl="1"/>
            <a:r>
              <a:rPr lang="en-US" altLang="en-US" sz="2400"/>
              <a:t>How does that happen?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FF7FA72-0E44-4612-BE45-E8CD040495A4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itchFamily="2" charset="2"/>
              <a:buNone/>
            </a:pPr>
            <a:r>
              <a:rPr lang="en-US" altLang="en-US" sz="3200">
                <a:solidFill>
                  <a:srgbClr val="A50021"/>
                </a:solidFill>
              </a:rPr>
              <a:t>11.1   Friend Functions </a:t>
            </a:r>
          </a:p>
          <a:p>
            <a:pPr>
              <a:lnSpc>
                <a:spcPct val="155000"/>
              </a:lnSpc>
              <a:buFont typeface="Wingdings" pitchFamily="2" charset="2"/>
              <a:buNone/>
            </a:pPr>
            <a:r>
              <a:rPr lang="en-US" altLang="en-US" sz="3200">
                <a:solidFill>
                  <a:srgbClr val="A50021"/>
                </a:solidFill>
              </a:rPr>
              <a:t>11.2   Overloading Operators</a:t>
            </a:r>
          </a:p>
          <a:p>
            <a:pPr>
              <a:lnSpc>
                <a:spcPct val="155000"/>
              </a:lnSpc>
              <a:buFont typeface="Wingdings" pitchFamily="2" charset="2"/>
              <a:buNone/>
            </a:pPr>
            <a:r>
              <a:rPr lang="en-US" altLang="en-US" sz="3200">
                <a:solidFill>
                  <a:srgbClr val="A50021"/>
                </a:solidFill>
              </a:rPr>
              <a:t>11.3   Arrays and Classes</a:t>
            </a:r>
          </a:p>
          <a:p>
            <a:pPr>
              <a:lnSpc>
                <a:spcPct val="155000"/>
              </a:lnSpc>
              <a:buFont typeface="Wingdings" pitchFamily="2" charset="2"/>
              <a:buNone/>
            </a:pPr>
            <a:r>
              <a:rPr lang="en-US" altLang="en-US" sz="3200">
                <a:solidFill>
                  <a:srgbClr val="A50021"/>
                </a:solidFill>
              </a:rPr>
              <a:t>11.4   Classes and Dynamic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8C23FCA-E886-4B7F-A645-F914B166F684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When the compiler sees base_amount + 25, </a:t>
            </a:r>
            <a:br>
              <a:rPr lang="en-US" altLang="en-US" sz="2400"/>
            </a:br>
            <a:r>
              <a:rPr lang="en-US" altLang="en-US" sz="2400"/>
              <a:t>it first looks for an overloaded + operator to </a:t>
            </a:r>
            <a:br>
              <a:rPr lang="en-US" altLang="en-US" sz="2400"/>
            </a:br>
            <a:r>
              <a:rPr lang="en-US" altLang="en-US" sz="2400"/>
              <a:t>perform</a:t>
            </a:r>
            <a:br>
              <a:rPr lang="en-US" altLang="en-US" sz="2400"/>
            </a:br>
            <a:r>
              <a:rPr lang="en-US" altLang="en-US" sz="2400"/>
              <a:t>            Money_object + integer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If it exists, it might look like this</a:t>
            </a:r>
            <a:br>
              <a:rPr lang="en-US" altLang="en-US" sz="2400"/>
            </a:br>
            <a:r>
              <a:rPr lang="en-US" altLang="en-US" sz="2400"/>
              <a:t>friend Money operator +(const Money&amp; amount1,</a:t>
            </a:r>
            <a:br>
              <a:rPr lang="en-US" altLang="en-US" sz="2400"/>
            </a:br>
            <a:r>
              <a:rPr lang="en-US" altLang="en-US" sz="2400"/>
              <a:t>                                             const int&amp;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34F2688-37F9-4E8D-969D-CA807E8ACF3C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When the appropriate version of + is not found, </a:t>
            </a:r>
            <a:br>
              <a:rPr lang="en-US" altLang="en-US" sz="2400"/>
            </a:br>
            <a:r>
              <a:rPr lang="en-US" altLang="en-US" sz="2400"/>
              <a:t>the compiler looks for a constructor that takes </a:t>
            </a:r>
            <a:br>
              <a:rPr lang="en-US" altLang="en-US" sz="2400"/>
            </a:br>
            <a:r>
              <a:rPr lang="en-US" altLang="en-US" sz="2400"/>
              <a:t>a single integer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The Money constructor that takes a single parameter</a:t>
            </a:r>
            <a:br>
              <a:rPr lang="en-US" altLang="en-US" sz="2400"/>
            </a:br>
            <a:r>
              <a:rPr lang="en-US" altLang="en-US" sz="2400"/>
              <a:t>of type long will work 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The constructor Money(long dollars) converts 25 </a:t>
            </a:r>
            <a:br>
              <a:rPr lang="en-US" altLang="en-US" sz="2400"/>
            </a:br>
            <a:r>
              <a:rPr lang="en-US" altLang="en-US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1398A17-B963-4198-8B7D-DAB07D48989C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Although the compiler was able to find a </a:t>
            </a:r>
            <a:br>
              <a:rPr lang="en-US" altLang="en-US"/>
            </a:br>
            <a:r>
              <a:rPr lang="en-US" altLang="en-US"/>
              <a:t>way to add </a:t>
            </a:r>
            <a:br>
              <a:rPr lang="en-US" altLang="en-US"/>
            </a:br>
            <a:r>
              <a:rPr lang="en-US" altLang="en-US"/>
              <a:t>                     base_amount + 25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this  addition will cause an error</a:t>
            </a:r>
            <a:br>
              <a:rPr lang="en-US" altLang="en-US"/>
            </a:br>
            <a:r>
              <a:rPr lang="en-US" altLang="en-US"/>
              <a:t>                    base_amount + 25.67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7A3FA74-829B-4419-BCBC-D75A8323DAEB}" type="slidenum">
              <a:rPr lang="en-US" altLang="en-US"/>
              <a:pPr/>
              <a:t>23</a:t>
            </a:fld>
            <a:endParaRPr lang="en-CA" alt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To permit  base_amount + 25.67, the following </a:t>
            </a:r>
            <a:br>
              <a:rPr lang="en-US" altLang="en-US" sz="2400"/>
            </a:br>
            <a:r>
              <a:rPr lang="en-US" altLang="en-US" sz="2400"/>
              <a:t>constructor should be declared and defined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class Money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public:</a:t>
            </a:r>
            <a:br>
              <a:rPr lang="en-US" altLang="en-US" sz="2400"/>
            </a:br>
            <a:r>
              <a:rPr lang="en-US" altLang="en-US" sz="2400"/>
              <a:t>                 …</a:t>
            </a:r>
            <a:br>
              <a:rPr lang="en-US" altLang="en-US" sz="2400"/>
            </a:br>
            <a:r>
              <a:rPr lang="en-US" altLang="en-US" sz="2400"/>
              <a:t>                 Money(double amount);</a:t>
            </a:r>
            <a:br>
              <a:rPr lang="en-US" altLang="en-US" sz="2400"/>
            </a:br>
            <a:r>
              <a:rPr lang="en-US" altLang="en-US" sz="2400"/>
              <a:t>                 // Initialize object so its value is $amount</a:t>
            </a:r>
            <a:br>
              <a:rPr lang="en-US" altLang="en-US" sz="2400"/>
            </a:br>
            <a:r>
              <a:rPr lang="en-US" altLang="en-US" sz="240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33CF99E-36CE-4CE4-9A4A-574FD92625FA}" type="slidenum">
              <a:rPr lang="en-US" altLang="en-US"/>
              <a:pPr/>
              <a:t>24</a:t>
            </a:fld>
            <a:endParaRPr lang="en-CA" alt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Unary operators take a single argument</a:t>
            </a:r>
          </a:p>
          <a:p>
            <a:r>
              <a:rPr lang="en-US" altLang="en-US" sz="2400"/>
              <a:t>The unary – operator is used to negate a value</a:t>
            </a:r>
            <a:br>
              <a:rPr lang="en-US" altLang="en-US" sz="2400"/>
            </a:br>
            <a:r>
              <a:rPr lang="en-US" altLang="en-US" sz="2400"/>
              <a:t>                               x = -y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++ and - -  are also unary operators</a:t>
            </a:r>
          </a:p>
          <a:p>
            <a:r>
              <a:rPr lang="en-US" altLang="en-US" sz="2400"/>
              <a:t>Unary operators can be overloaded</a:t>
            </a:r>
          </a:p>
          <a:p>
            <a:pPr lvl="1"/>
            <a:r>
              <a:rPr lang="en-US" altLang="en-US" sz="2400"/>
              <a:t>The Money class  of Display 11.6 can includes </a:t>
            </a:r>
          </a:p>
          <a:p>
            <a:pPr lvl="2"/>
            <a:r>
              <a:rPr lang="en-US" altLang="en-US" sz="2000"/>
              <a:t>A binary – operator</a:t>
            </a:r>
          </a:p>
          <a:p>
            <a:pPr lvl="2"/>
            <a:r>
              <a:rPr lang="en-US" altLang="en-US" sz="200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0D74875-2062-42DA-B62C-8FD3A1E96C7E}" type="slidenum">
              <a:rPr lang="en-US" altLang="en-US"/>
              <a:pPr/>
              <a:t>25</a:t>
            </a:fld>
            <a:endParaRPr lang="en-CA" altLang="en-US"/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00800" y="5265738"/>
            <a:ext cx="225266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11.6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Overloading the – operator with two parameters</a:t>
            </a:r>
            <a:br>
              <a:rPr lang="en-US" altLang="en-US" sz="2400"/>
            </a:br>
            <a:r>
              <a:rPr lang="en-US" altLang="en-US" sz="2400"/>
              <a:t>allows us to subtract Money objects as in</a:t>
            </a:r>
            <a:br>
              <a:rPr lang="en-US" altLang="en-US" sz="2400"/>
            </a:br>
            <a:r>
              <a:rPr lang="en-US" altLang="en-US" sz="2400"/>
              <a:t>          Money  amount1, amount2, amount2;</a:t>
            </a:r>
            <a:br>
              <a:rPr lang="en-US" altLang="en-US" sz="2400"/>
            </a:br>
            <a:r>
              <a:rPr lang="en-US" altLang="en-US" sz="2400"/>
              <a:t>            …</a:t>
            </a:r>
            <a:br>
              <a:rPr lang="en-US" altLang="en-US" sz="2400"/>
            </a:br>
            <a:r>
              <a:rPr lang="en-US" altLang="en-US" sz="2400"/>
              <a:t>            amount3 = amount1 – amount2;</a:t>
            </a:r>
          </a:p>
          <a:p>
            <a:r>
              <a:rPr lang="en-US" altLang="en-US" sz="2400"/>
              <a:t>Overloading the – operator with one parameter</a:t>
            </a:r>
            <a:br>
              <a:rPr lang="en-US" altLang="en-US" sz="2400"/>
            </a:br>
            <a:r>
              <a:rPr lang="en-US" altLang="en-US" sz="2400"/>
              <a:t>allows us to negate a money value like this</a:t>
            </a:r>
            <a:br>
              <a:rPr lang="en-US" altLang="en-US" sz="2400"/>
            </a:br>
            <a:r>
              <a:rPr lang="en-US" altLang="en-US" sz="2400"/>
              <a:t>                      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B6C4B4EF-91BF-4EB4-ABE6-CAF0394CC24D}" type="slidenum">
              <a:rPr lang="en-US" altLang="en-US"/>
              <a:pPr/>
              <a:t>26</a:t>
            </a:fld>
            <a:endParaRPr lang="en-CA" altLang="en-US"/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altLang="en-US" sz="280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altLang="en-US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altLang="en-US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insertion operator &lt;&lt; is a binary operator</a:t>
            </a:r>
          </a:p>
          <a:p>
            <a:pPr lvl="1"/>
            <a:r>
              <a:rPr lang="en-US" altLang="en-US"/>
              <a:t>The first operand is the output stream</a:t>
            </a:r>
          </a:p>
          <a:p>
            <a:pPr lvl="1"/>
            <a:r>
              <a:rPr lang="en-US" altLang="en-US"/>
              <a:t>The second operand is the value following &lt;&lt;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		  cout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6E4E481-A63C-4D79-83D2-7869C9550BFB}" type="slidenum">
              <a:rPr lang="en-US" altLang="en-US"/>
              <a:pPr/>
              <a:t>27</a:t>
            </a:fld>
            <a:endParaRPr lang="en-CA" altLang="en-US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Overloading the &lt;&lt; operator allows us to </a:t>
            </a:r>
            <a:br>
              <a:rPr lang="en-US" altLang="en-US"/>
            </a:br>
            <a:r>
              <a:rPr lang="en-US" altLang="en-US"/>
              <a:t>use &lt;&lt; instead of Money's output function</a:t>
            </a:r>
          </a:p>
          <a:p>
            <a:pPr lvl="1"/>
            <a:r>
              <a:rPr lang="en-US" altLang="en-US"/>
              <a:t>Given the declaration:  Money amount(100); </a:t>
            </a:r>
            <a:br>
              <a:rPr lang="en-US" altLang="en-US"/>
            </a:br>
            <a:r>
              <a:rPr lang="en-US" altLang="en-US"/>
              <a:t>                       </a:t>
            </a:r>
            <a:br>
              <a:rPr lang="en-US" altLang="en-US"/>
            </a:br>
            <a:r>
              <a:rPr lang="en-US" altLang="en-US"/>
              <a:t>         		 amount.output( cout );</a:t>
            </a:r>
            <a:br>
              <a:rPr lang="en-US" altLang="en-US"/>
            </a:br>
            <a:r>
              <a:rPr lang="en-US" altLang="en-US"/>
              <a:t> can become</a:t>
            </a:r>
          </a:p>
          <a:p>
            <a:pPr lvl="1"/>
            <a:r>
              <a:rPr lang="en-US" altLang="en-US"/>
              <a:t> 			  	  cout 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6BCDABC-6246-4E2C-B754-EB7124D3DC28}" type="slidenum">
              <a:rPr lang="en-US" altLang="en-US"/>
              <a:pPr/>
              <a:t>28</a:t>
            </a:fld>
            <a:endParaRPr lang="en-CA" altLang="en-US"/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50038" y="5608638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11.7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Does &lt;&lt; Return?</a:t>
            </a: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Because &lt;&lt; is a binary operator </a:t>
            </a:r>
            <a:br>
              <a:rPr lang="en-US" altLang="en-US" sz="2400"/>
            </a:br>
            <a:r>
              <a:rPr lang="en-US" altLang="en-US" sz="2400"/>
              <a:t> cout &lt;&lt; "I have " &lt;&lt; amount &lt;&lt; " in my purse."; 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seems as if it could be grouped as</a:t>
            </a:r>
            <a:br>
              <a:rPr lang="en-US" altLang="en-US" sz="2400"/>
            </a:br>
            <a:r>
              <a:rPr lang="en-US" altLang="en-US" sz="2400"/>
              <a:t>( (cout &lt;&lt; "I have" ) &lt;&lt; amount) &lt;&lt; "in my purse.";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To provide cout as an argument for  &lt;&lt; amount,</a:t>
            </a:r>
            <a:br>
              <a:rPr lang="en-US" altLang="en-US" sz="2400"/>
            </a:br>
            <a:r>
              <a:rPr lang="en-US" altLang="en-US" sz="2400"/>
              <a:t>(cout &lt;&lt; "I have") must return cout</a:t>
            </a:r>
          </a:p>
          <a:p>
            <a:pPr lvl="1"/>
            <a:endParaRPr lang="en-US" alt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5DBE521-2734-4351-A1D6-8C0347F084BF}" type="slidenum">
              <a:rPr lang="en-US" altLang="en-US"/>
              <a:pPr/>
              <a:t>29</a:t>
            </a:fld>
            <a:endParaRPr lang="en-CA" altLang="en-US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Based on the previous example, &lt;&lt; should return</a:t>
            </a:r>
            <a:br>
              <a:rPr lang="en-US" altLang="en-US" sz="2400"/>
            </a:br>
            <a:r>
              <a:rPr lang="en-US" altLang="en-US" sz="240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This leads to a declaration of the overloaded </a:t>
            </a:r>
            <a:br>
              <a:rPr lang="en-US" altLang="en-US" sz="2400"/>
            </a:br>
            <a:r>
              <a:rPr lang="en-US" altLang="en-US" sz="2400"/>
              <a:t>&lt;&lt; operator for the Money class:</a:t>
            </a:r>
            <a:br>
              <a:rPr lang="en-US" altLang="en-US" sz="2400"/>
            </a:b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class Money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public:</a:t>
            </a:r>
            <a:br>
              <a:rPr lang="en-US" altLang="en-US" sz="2400"/>
            </a:br>
            <a:r>
              <a:rPr lang="en-US" altLang="en-US" sz="2400"/>
              <a:t>              …</a:t>
            </a:r>
            <a:br>
              <a:rPr lang="en-US" altLang="en-US" sz="2400"/>
            </a:br>
            <a:r>
              <a:rPr lang="en-US" altLang="en-US" sz="2400"/>
              <a:t>       friend ostream&amp; operator &lt;&lt; (ostream&amp; outs, </a:t>
            </a:r>
            <a:br>
              <a:rPr lang="en-US" altLang="en-US" sz="2400"/>
            </a:br>
            <a:r>
              <a:rPr lang="en-US" altLang="en-US" sz="2400"/>
              <a:t>                                                           const Money&amp; amount);</a:t>
            </a:r>
            <a:br>
              <a:rPr lang="en-US" altLang="en-US" sz="2400"/>
            </a:br>
            <a:r>
              <a:rPr lang="en-US" altLang="en-US" sz="240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51302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11.1</a:t>
            </a:r>
          </a:p>
        </p:txBody>
      </p:sp>
      <p:sp>
        <p:nvSpPr>
          <p:cNvPr id="513027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Friend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B47C6CE-63EA-4F1B-9DB9-8E1D89E695A2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following defines the &lt;&lt; operator</a:t>
            </a:r>
          </a:p>
          <a:p>
            <a:pPr lvl="1"/>
            <a:r>
              <a:rPr lang="en-US" altLang="en-US"/>
              <a:t>ostream&amp; operator &lt;&lt;(ostream&amp; outs,</a:t>
            </a:r>
            <a:br>
              <a:rPr lang="en-US" altLang="en-US"/>
            </a:br>
            <a:r>
              <a:rPr lang="en-US" altLang="en-US"/>
              <a:t> 				     const Money&amp; amount)</a:t>
            </a:r>
            <a:br>
              <a:rPr lang="en-US" altLang="en-US"/>
            </a:b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       &lt;Same as the body of Money::output  in</a:t>
            </a:r>
            <a:br>
              <a:rPr lang="en-US" altLang="en-US"/>
            </a:br>
            <a:r>
              <a:rPr lang="en-US" altLang="en-US"/>
              <a:t>      Display 11.3 (except all_cents is replaced </a:t>
            </a:r>
            <a:br>
              <a:rPr lang="en-US" altLang="en-US"/>
            </a:br>
            <a:r>
              <a:rPr lang="en-US" altLang="en-US"/>
              <a:t>       with amount.all_cents) &gt;</a:t>
            </a:r>
            <a:br>
              <a:rPr lang="en-US" altLang="en-US"/>
            </a:br>
            <a:r>
              <a:rPr lang="en-US" altLang="en-US"/>
              <a:t>     </a:t>
            </a:r>
            <a:br>
              <a:rPr lang="en-US" altLang="en-US"/>
            </a:br>
            <a:r>
              <a:rPr lang="en-US" altLang="en-US"/>
              <a:t>       return outs;</a:t>
            </a:r>
            <a:br>
              <a:rPr lang="en-US" altLang="en-US"/>
            </a:br>
            <a:r>
              <a:rPr lang="en-US" altLang="en-US"/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92C22DAD-4451-4745-B8A5-9D203ADFFD73}" type="slidenum">
              <a:rPr lang="en-US" altLang="en-US"/>
              <a:pPr/>
              <a:t>31</a:t>
            </a:fld>
            <a:endParaRPr lang="en-CA" alt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&amp; means a reference is returned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value of a stream object is not so simple to </a:t>
            </a:r>
            <a:br>
              <a:rPr lang="en-US" altLang="en-US" sz="2400"/>
            </a:br>
            <a:r>
              <a:rPr lang="en-US" altLang="en-US" sz="240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 value of a stream might be an entire file, the </a:t>
            </a:r>
            <a:br>
              <a:rPr lang="en-US" altLang="en-US" sz="2400"/>
            </a:br>
            <a:r>
              <a:rPr lang="en-US" altLang="en-US" sz="240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 want to return the stream itself, not the </a:t>
            </a:r>
            <a:br>
              <a:rPr lang="en-US" altLang="en-US" sz="2400"/>
            </a:br>
            <a:r>
              <a:rPr lang="en-US" altLang="en-US" sz="240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&amp; means that we want to return the stream, </a:t>
            </a:r>
            <a:br>
              <a:rPr lang="en-US" altLang="en-US" sz="2400"/>
            </a:br>
            <a:r>
              <a:rPr lang="en-US" altLang="en-US" sz="240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9E51581-92B8-472C-B45A-41756A9B8A5E}" type="slidenum">
              <a:rPr lang="en-US" altLang="en-US"/>
              <a:pPr/>
              <a:t>32</a:t>
            </a:fld>
            <a:endParaRPr lang="en-CA" altLang="en-US"/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51463" y="5627688"/>
            <a:ext cx="31051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11.8 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&gt;&gt;</a:t>
            </a:r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Overloading the &gt;&gt; operator for input is very </a:t>
            </a:r>
            <a:br>
              <a:rPr lang="en-US" altLang="en-US" sz="2400"/>
            </a:br>
            <a:r>
              <a:rPr lang="en-US" altLang="en-US" sz="240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&gt;&gt; could be defined this way for the Money class</a:t>
            </a:r>
            <a:br>
              <a:rPr lang="en-US" altLang="en-US" sz="2400"/>
            </a:br>
            <a:r>
              <a:rPr lang="en-US" altLang="en-US" sz="2400"/>
              <a:t>       istream&amp; operator &gt;&gt;(istream&amp; ins, </a:t>
            </a:r>
            <a:br>
              <a:rPr lang="en-US" altLang="en-US" sz="2400"/>
            </a:br>
            <a:r>
              <a:rPr lang="en-US" altLang="en-US" sz="2400"/>
              <a:t> 			                     Money&amp; amount); </a:t>
            </a:r>
            <a:br>
              <a:rPr lang="en-US" altLang="en-US" sz="2400"/>
            </a:br>
            <a:r>
              <a:rPr lang="en-US" altLang="en-US" sz="2400"/>
              <a:t>        </a:t>
            </a:r>
            <a:br>
              <a:rPr lang="en-US" altLang="en-US" sz="2400"/>
            </a:br>
            <a:r>
              <a:rPr lang="en-US" altLang="en-US" sz="2400"/>
              <a:t>         {</a:t>
            </a:r>
            <a:br>
              <a:rPr lang="en-US" altLang="en-US" sz="2400"/>
            </a:br>
            <a:r>
              <a:rPr lang="en-US" altLang="en-US" sz="2400"/>
              <a:t>           &lt;This part is the same as the body of </a:t>
            </a:r>
            <a:br>
              <a:rPr lang="en-US" altLang="en-US" sz="2400"/>
            </a:br>
            <a:r>
              <a:rPr lang="en-US" altLang="en-US" sz="2400"/>
              <a:t> 		 Money::input in Display 11.3 (except that</a:t>
            </a:r>
            <a:br>
              <a:rPr lang="en-US" altLang="en-US" sz="2400"/>
            </a:br>
            <a:r>
              <a:rPr lang="en-US" altLang="en-US" sz="2400"/>
              <a:t>             all_cents is replaced with amount.all_cents)&gt;  </a:t>
            </a:r>
            <a:br>
              <a:rPr lang="en-US" altLang="en-US" sz="2400"/>
            </a:br>
            <a:r>
              <a:rPr lang="en-US" altLang="en-US" sz="2400"/>
              <a:t> 		return ins;</a:t>
            </a:r>
            <a:br>
              <a:rPr lang="en-US" altLang="en-US" sz="2400"/>
            </a:br>
            <a:r>
              <a:rPr lang="en-US" altLang="en-US" sz="2400"/>
              <a:t>         }                                      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D66FF3B-5BBA-4C8A-BE33-C073B02BD108}" type="slidenum">
              <a:rPr lang="en-US" altLang="en-US"/>
              <a:pPr/>
              <a:t>33</a:t>
            </a:fld>
            <a:endParaRPr lang="en-CA" altLang="en-US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11.2 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Describe the purpose of a making a function a friend?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Describe the use of constant parameters?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Identify the return type of the overloaded operators</a:t>
            </a:r>
            <a:br>
              <a:rPr lang="en-US" altLang="en-US"/>
            </a:br>
            <a:r>
              <a:rPr lang="en-US" altLang="en-US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62976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11.3</a:t>
            </a:r>
          </a:p>
        </p:txBody>
      </p:sp>
      <p:sp>
        <p:nvSpPr>
          <p:cNvPr id="62976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Arrays and 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CA411B1-82A5-4B6A-8779-152869A19A8F}" type="slidenum">
              <a:rPr lang="en-US" altLang="en-US"/>
              <a:pPr/>
              <a:t>35</a:t>
            </a:fld>
            <a:endParaRPr lang="en-CA" alt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Arrays can use structures or classes as their </a:t>
            </a:r>
            <a:br>
              <a:rPr lang="en-US" altLang="en-US"/>
            </a:br>
            <a:r>
              <a:rPr lang="en-US" altLang="en-US"/>
              <a:t>base types</a:t>
            </a:r>
          </a:p>
          <a:p>
            <a:pPr lvl="1"/>
            <a:r>
              <a:rPr lang="en-US" altLang="en-US"/>
              <a:t>Example:       struct WindInfo</a:t>
            </a:r>
            <a:br>
              <a:rPr lang="en-US" altLang="en-US"/>
            </a:br>
            <a:r>
              <a:rPr lang="en-US" altLang="en-US"/>
              <a:t> 			 {</a:t>
            </a:r>
            <a:br>
              <a:rPr lang="en-US" altLang="en-US"/>
            </a:br>
            <a:r>
              <a:rPr lang="en-US" altLang="en-US"/>
              <a:t> 				double velocity;</a:t>
            </a:r>
            <a:br>
              <a:rPr lang="en-US" altLang="en-US"/>
            </a:br>
            <a:r>
              <a:rPr lang="en-US" altLang="en-US"/>
              <a:t>        			char direction;</a:t>
            </a:r>
            <a:br>
              <a:rPr lang="en-US" altLang="en-US"/>
            </a:br>
            <a:r>
              <a:rPr lang="en-US" altLang="en-US"/>
              <a:t> 			  }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			WindInfo   data_point[10];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D2CAF20-DB62-4AC6-9DF9-3FF9EA98CD95}" type="slidenum">
              <a:rPr lang="en-US" altLang="en-US"/>
              <a:pPr/>
              <a:t>36</a:t>
            </a:fld>
            <a:endParaRPr lang="en-CA" altLang="en-US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an array's base type is a structure or a </a:t>
            </a:r>
            <a:br>
              <a:rPr lang="en-US" altLang="en-US"/>
            </a:br>
            <a:r>
              <a:rPr lang="en-US" altLang="en-US"/>
              <a:t>class…</a:t>
            </a:r>
          </a:p>
          <a:p>
            <a:pPr lvl="1"/>
            <a:r>
              <a:rPr lang="en-US" altLang="en-US" sz="2400"/>
              <a:t>Use the dot operator to access the members of anindexed variable</a:t>
            </a:r>
          </a:p>
          <a:p>
            <a:pPr lvl="1"/>
            <a:r>
              <a:rPr lang="en-US" altLang="en-US" sz="2400"/>
              <a:t>Example:    	for (i = 0; i &lt; 10; i++)</a:t>
            </a:r>
            <a:br>
              <a:rPr lang="en-US" altLang="en-US" sz="2400"/>
            </a:br>
            <a:r>
              <a:rPr lang="en-US" altLang="en-US" sz="2400"/>
              <a:t>                       	{</a:t>
            </a:r>
            <a:br>
              <a:rPr lang="en-US" altLang="en-US" sz="2400"/>
            </a:br>
            <a:r>
              <a:rPr lang="en-US" altLang="en-US" sz="2400"/>
              <a:t>                          		cout &lt;&lt; "Enter velocity: ";</a:t>
            </a:r>
            <a:br>
              <a:rPr lang="en-US" altLang="en-US" sz="2400"/>
            </a:br>
            <a:r>
              <a:rPr lang="en-US" altLang="en-US" sz="2400"/>
              <a:t>                          		cin &gt;&gt; data_point[i].velocity;</a:t>
            </a:r>
            <a:br>
              <a:rPr lang="en-US" altLang="en-US" sz="2400"/>
            </a:br>
            <a:r>
              <a:rPr lang="en-US" altLang="en-US" sz="2400"/>
              <a:t>                         		 …</a:t>
            </a:r>
            <a:br>
              <a:rPr lang="en-US" altLang="en-US" sz="2400"/>
            </a:br>
            <a:r>
              <a:rPr lang="en-US" altLang="en-US" sz="2400"/>
              <a:t>                        	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DEBA6A52-46B3-4258-992C-A19F85F2A021}" type="slidenum">
              <a:rPr lang="en-US" altLang="en-US"/>
              <a:pPr/>
              <a:t>37</a:t>
            </a:fld>
            <a:endParaRPr lang="en-CA" altLang="en-US"/>
          </a:p>
        </p:txBody>
      </p:sp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Money class of Chapter 11 can be the base</a:t>
            </a:r>
            <a:br>
              <a:rPr lang="en-US" altLang="en-US"/>
            </a:br>
            <a:r>
              <a:rPr lang="en-US" altLang="en-US"/>
              <a:t>type for an array</a:t>
            </a:r>
          </a:p>
          <a:p>
            <a:endParaRPr lang="en-US" altLang="en-US"/>
          </a:p>
          <a:p>
            <a:r>
              <a:rPr lang="en-US" altLang="en-US"/>
              <a:t>When an array of classes is declared</a:t>
            </a:r>
          </a:p>
          <a:p>
            <a:pPr lvl="1"/>
            <a:r>
              <a:rPr lang="en-US" altLang="en-US"/>
              <a:t>The default constructor is called to initialize the </a:t>
            </a:r>
            <a:br>
              <a:rPr lang="en-US" altLang="en-US"/>
            </a:br>
            <a:r>
              <a:rPr lang="en-US" altLang="en-US"/>
              <a:t>indexed variables</a:t>
            </a:r>
          </a:p>
          <a:p>
            <a:r>
              <a:rPr lang="en-US" altLang="en-US"/>
              <a:t>An array of class Money is demonstrated in</a:t>
            </a:r>
            <a:br>
              <a:rPr lang="en-US" altLang="en-US"/>
            </a:br>
            <a:r>
              <a:rPr lang="en-US" altLang="en-US"/>
              <a:t> </a:t>
            </a:r>
          </a:p>
          <a:p>
            <a:pPr lvl="1"/>
            <a:endParaRPr lang="en-US" altLang="en-US"/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8288" y="2366963"/>
            <a:ext cx="3303587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11.13 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300" y="5189538"/>
            <a:ext cx="2986088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11.14 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300" y="5795963"/>
            <a:ext cx="2986088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11.14 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BF495782-0B92-4C48-A1A2-224BB8D9BCF7}" type="slidenum">
              <a:rPr lang="en-US" altLang="en-US"/>
              <a:pPr/>
              <a:t>38</a:t>
            </a:fld>
            <a:endParaRPr lang="en-CA" altLang="en-US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structure can contain an array as a member</a:t>
            </a:r>
          </a:p>
          <a:p>
            <a:pPr lvl="1"/>
            <a:r>
              <a:rPr lang="en-US" altLang="en-US"/>
              <a:t>Example:        struct Data</a:t>
            </a:r>
            <a:br>
              <a:rPr lang="en-US" altLang="en-US"/>
            </a:br>
            <a:r>
              <a:rPr lang="en-US" altLang="en-US"/>
              <a:t> 			 {</a:t>
            </a:r>
            <a:br>
              <a:rPr lang="en-US" altLang="en-US"/>
            </a:br>
            <a:r>
              <a:rPr lang="en-US" altLang="en-US"/>
              <a:t>         			double time[10];</a:t>
            </a:r>
            <a:br>
              <a:rPr lang="en-US" altLang="en-US"/>
            </a:br>
            <a:r>
              <a:rPr lang="en-US" altLang="en-US"/>
              <a:t> 				int distance;</a:t>
            </a:r>
            <a:br>
              <a:rPr lang="en-US" altLang="en-US"/>
            </a:br>
            <a:r>
              <a:rPr lang="en-US" altLang="en-US"/>
              <a:t> 			 }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                       Data my_best;</a:t>
            </a:r>
          </a:p>
          <a:p>
            <a:pPr lvl="1"/>
            <a:r>
              <a:rPr lang="en-US" altLang="en-US"/>
              <a:t>my_best contains an array of type double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2705A8C-3682-40E4-88B8-3E010F3FFE35}" type="slidenum">
              <a:rPr lang="en-US" altLang="en-US"/>
              <a:pPr/>
              <a:t>39</a:t>
            </a:fld>
            <a:endParaRPr lang="en-CA" alt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access the array elements within a structure</a:t>
            </a:r>
          </a:p>
          <a:p>
            <a:pPr lvl="1"/>
            <a:r>
              <a:rPr lang="en-US" altLang="en-US"/>
              <a:t>Use the dot operator to identify the array within the structure</a:t>
            </a:r>
          </a:p>
          <a:p>
            <a:pPr lvl="1"/>
            <a:r>
              <a:rPr lang="en-US" altLang="en-US"/>
              <a:t>Use the [ ]'s to identify the indexed variable desired</a:t>
            </a:r>
          </a:p>
          <a:p>
            <a:pPr lvl="1"/>
            <a:r>
              <a:rPr lang="en-US" altLang="en-US"/>
              <a:t>Example:         my_best.time[i]</a:t>
            </a:r>
            <a:br>
              <a:rPr lang="en-US" altLang="en-US"/>
            </a:br>
            <a:r>
              <a:rPr lang="en-US" altLang="en-US"/>
              <a:t>references the ith indexed variable of the variable time in the structure my_best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2AECD3C-75AD-4501-8E9B-A0FD1FB82E94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Class operations are typically implemented</a:t>
            </a:r>
            <a:br>
              <a:rPr lang="en-US" altLang="en-US"/>
            </a:br>
            <a:r>
              <a:rPr lang="en-US" altLang="en-US"/>
              <a:t>as member functions</a:t>
            </a:r>
          </a:p>
          <a:p>
            <a:endParaRPr lang="en-US" altLang="en-US"/>
          </a:p>
          <a:p>
            <a:r>
              <a:rPr lang="en-US" altLang="en-US"/>
              <a:t>Some operations are better implemented as </a:t>
            </a:r>
            <a:br>
              <a:rPr lang="en-US" altLang="en-US"/>
            </a:br>
            <a:r>
              <a:rPr lang="en-US" altLang="en-US"/>
              <a:t>ordinary (nonmember)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2519FD2-1928-4E77-A544-6DC049521D22}" type="slidenum">
              <a:rPr lang="en-US" altLang="en-US"/>
              <a:pPr/>
              <a:t>40</a:t>
            </a:fld>
            <a:endParaRPr lang="en-CA" alt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en-US" sz="2400"/>
              <a:t>Class TemperatureList includes an array</a:t>
            </a:r>
          </a:p>
          <a:p>
            <a:pPr lvl="1"/>
            <a:r>
              <a:rPr lang="en-US" altLang="en-US" sz="2400"/>
              <a:t>The array, named list, contains temperatures</a:t>
            </a:r>
          </a:p>
          <a:p>
            <a:pPr lvl="1"/>
            <a:r>
              <a:rPr lang="en-US" altLang="en-US" sz="2400"/>
              <a:t>Member variable size is the number of items stored</a:t>
            </a:r>
          </a:p>
          <a:p>
            <a:pPr lvl="1"/>
            <a:r>
              <a:rPr lang="en-US" altLang="en-US" sz="2400"/>
              <a:t> 		       class TemperatureList</a:t>
            </a:r>
            <a:br>
              <a:rPr lang="en-US" altLang="en-US" sz="2400"/>
            </a:br>
            <a:r>
              <a:rPr lang="en-US" altLang="en-US" sz="2400"/>
              <a:t>                       {</a:t>
            </a:r>
            <a:br>
              <a:rPr lang="en-US" altLang="en-US" sz="2400"/>
            </a:br>
            <a:r>
              <a:rPr lang="en-US" altLang="en-US" sz="2400"/>
              <a:t>                          public:</a:t>
            </a:r>
            <a:br>
              <a:rPr lang="en-US" altLang="en-US" sz="2400"/>
            </a:br>
            <a:r>
              <a:rPr lang="en-US" altLang="en-US" sz="2400"/>
              <a:t>                                        TemperatureList( ); </a:t>
            </a:r>
            <a:br>
              <a:rPr lang="en-US" altLang="en-US" sz="2400"/>
            </a:br>
            <a:r>
              <a:rPr lang="en-US" altLang="en-US" sz="2400"/>
              <a:t>                                        //Member functions</a:t>
            </a:r>
            <a:br>
              <a:rPr lang="en-US" altLang="en-US" sz="2400"/>
            </a:br>
            <a:r>
              <a:rPr lang="en-US" altLang="en-US" sz="2400"/>
              <a:t>                            private: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			             double   list [MAX_LIST_SIZE];</a:t>
            </a:r>
            <a:br>
              <a:rPr lang="en-US" altLang="en-US" sz="2400"/>
            </a:br>
            <a:r>
              <a:rPr lang="en-US" altLang="en-US" sz="2400"/>
              <a:t>                                        int size;</a:t>
            </a:r>
            <a:br>
              <a:rPr lang="en-US" altLang="en-US" sz="2400"/>
            </a:br>
            <a:r>
              <a:rPr lang="en-US" altLang="en-US" sz="2400"/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6DF3369-536D-4B7B-94B1-64419655C9BA}" type="slidenum">
              <a:rPr lang="en-US" altLang="en-US"/>
              <a:pPr/>
              <a:t>41</a:t>
            </a:fld>
            <a:endParaRPr lang="en-CA" altLang="en-US"/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18213" y="4960938"/>
            <a:ext cx="245110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11.15</a:t>
            </a: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18213" y="5567363"/>
            <a:ext cx="245110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11.16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 of TemperatureList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create an object of type TemperatureList:</a:t>
            </a:r>
          </a:p>
          <a:p>
            <a:pPr lvl="1"/>
            <a:r>
              <a:rPr lang="en-US" altLang="en-US"/>
              <a:t>TemperatureList  my_data;</a:t>
            </a:r>
          </a:p>
          <a:p>
            <a:r>
              <a:rPr lang="en-US" altLang="en-US"/>
              <a:t>To add a temperature to the list:</a:t>
            </a:r>
          </a:p>
          <a:p>
            <a:pPr lvl="1"/>
            <a:r>
              <a:rPr lang="en-US" altLang="en-US"/>
              <a:t>My_data.add_temperature(77);</a:t>
            </a:r>
          </a:p>
          <a:p>
            <a:pPr lvl="2"/>
            <a:r>
              <a:rPr lang="en-US" altLang="en-US"/>
              <a:t>A check is made to see if the array is full</a:t>
            </a:r>
          </a:p>
          <a:p>
            <a:r>
              <a:rPr lang="en-US" altLang="en-US"/>
              <a:t>&lt;&lt; is overloaded so output of the list is</a:t>
            </a:r>
          </a:p>
          <a:p>
            <a:pPr lvl="1"/>
            <a:r>
              <a:rPr lang="en-US" altLang="en-US"/>
              <a:t>cout &lt;&lt; my_data;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9AEEF66F-E898-4706-BB53-0FD32D6A65DE}" type="slidenum">
              <a:rPr lang="en-US" altLang="en-US"/>
              <a:pPr/>
              <a:t>42</a:t>
            </a:fld>
            <a:endParaRPr lang="en-CA" alt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11.3 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Declare an array as a member of a class?</a:t>
            </a:r>
          </a:p>
          <a:p>
            <a:pPr lvl="1"/>
            <a:r>
              <a:rPr lang="en-US" altLang="en-US"/>
              <a:t>Declare an array of objects of a class?</a:t>
            </a:r>
          </a:p>
          <a:p>
            <a:pPr lvl="1"/>
            <a:r>
              <a:rPr lang="en-US" altLang="en-US"/>
              <a:t>Write code to call a member function of an element in an array of objects of a class?</a:t>
            </a:r>
          </a:p>
          <a:p>
            <a:pPr lvl="1"/>
            <a:r>
              <a:rPr lang="en-US" altLang="en-US"/>
              <a:t>Write code to access an element of an array of </a:t>
            </a:r>
            <a:br>
              <a:rPr lang="en-US" altLang="en-US"/>
            </a:br>
            <a:r>
              <a:rPr lang="en-US" altLang="en-US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63181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11.4</a:t>
            </a:r>
          </a:p>
        </p:txBody>
      </p:sp>
      <p:sp>
        <p:nvSpPr>
          <p:cNvPr id="631811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Classes and Dynamic Arrays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79A47EBB-7D8D-47AF-8E05-8FC7DC208E6E}" type="slidenum">
              <a:rPr lang="en-US" altLang="en-US"/>
              <a:pPr/>
              <a:t>44</a:t>
            </a:fld>
            <a:endParaRPr lang="en-CA" altLang="en-US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A dynamic array can have a class as its base type</a:t>
            </a:r>
          </a:p>
          <a:p>
            <a:r>
              <a:rPr lang="en-US" altLang="en-US"/>
              <a:t>A class can have a member variable that is a</a:t>
            </a:r>
            <a:br>
              <a:rPr lang="en-US" altLang="en-US"/>
            </a:br>
            <a:r>
              <a:rPr lang="en-US" altLang="en-US"/>
              <a:t>dynamic array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73C764B-75C8-4E35-B567-3319B776C402}" type="slidenum">
              <a:rPr lang="en-US" altLang="en-US"/>
              <a:pPr/>
              <a:t>45</a:t>
            </a:fld>
            <a:endParaRPr lang="en-CA" alt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We will define the class StringVar</a:t>
            </a:r>
          </a:p>
          <a:p>
            <a:pPr lvl="1"/>
            <a:r>
              <a:rPr lang="en-US" altLang="en-US"/>
              <a:t>StringVar objects will be string variables</a:t>
            </a:r>
          </a:p>
          <a:p>
            <a:pPr lvl="1"/>
            <a:r>
              <a:rPr lang="en-US" altLang="en-US"/>
              <a:t>StringVar objects use dynamic arrays whose size is determined when the program is running</a:t>
            </a:r>
          </a:p>
          <a:p>
            <a:pPr lvl="1"/>
            <a:r>
              <a:rPr lang="en-US" altLang="en-US"/>
              <a:t>The StringVar class is similar to the string class </a:t>
            </a:r>
            <a:br>
              <a:rPr lang="en-US" altLang="en-US"/>
            </a:br>
            <a:r>
              <a:rPr lang="en-US" altLang="en-US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22EC0D1-691F-4E09-8474-91EF17778C73}" type="slidenum">
              <a:rPr lang="en-US" altLang="en-US"/>
              <a:pPr/>
              <a:t>46</a:t>
            </a:fld>
            <a:endParaRPr lang="en-CA" alt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default StringVar constructor creates an </a:t>
            </a:r>
            <a:br>
              <a:rPr lang="en-US" altLang="en-US"/>
            </a:br>
            <a:r>
              <a:rPr lang="en-US" altLang="en-US"/>
              <a:t>object with a maximum string length of 100</a:t>
            </a:r>
          </a:p>
          <a:p>
            <a:r>
              <a:rPr lang="en-US" altLang="en-US"/>
              <a:t>Another StringVar constructor takes an argument</a:t>
            </a:r>
            <a:br>
              <a:rPr lang="en-US" altLang="en-US"/>
            </a:br>
            <a:r>
              <a:rPr lang="en-US" altLang="en-US"/>
              <a:t>of type int which determines the maximum</a:t>
            </a:r>
            <a:br>
              <a:rPr lang="en-US" altLang="en-US"/>
            </a:br>
            <a:r>
              <a:rPr lang="en-US" altLang="en-US"/>
              <a:t>string length of the object</a:t>
            </a:r>
          </a:p>
          <a:p>
            <a:r>
              <a:rPr lang="en-US" altLang="en-US"/>
              <a:t>A third StringVar constructor takes a C-string</a:t>
            </a:r>
            <a:br>
              <a:rPr lang="en-US" altLang="en-US"/>
            </a:br>
            <a:r>
              <a:rPr lang="en-US" altLang="en-US"/>
              <a:t>argument and…</a:t>
            </a:r>
          </a:p>
          <a:p>
            <a:pPr lvl="1"/>
            <a:r>
              <a:rPr lang="en-US" altLang="en-US"/>
              <a:t>sets maximum length to the length of the       C-string</a:t>
            </a:r>
          </a:p>
          <a:p>
            <a:pPr lvl="1"/>
            <a:r>
              <a:rPr lang="en-US" altLang="en-US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196C7D6-72B2-484E-BF76-07D6090FAFCF}" type="slidenum">
              <a:rPr lang="en-US" altLang="en-US"/>
              <a:pPr/>
              <a:t>47</a:t>
            </a:fld>
            <a:endParaRPr lang="en-CA" altLang="en-US"/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2600" y="5943600"/>
            <a:ext cx="5638800" cy="528638"/>
            <a:chOff x="1104" y="3744"/>
            <a:chExt cx="3552" cy="333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4" y="3744"/>
              <a:ext cx="1756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 b="1">
                  <a:solidFill>
                    <a:schemeClr val="tx2"/>
                  </a:solidFill>
                </a:rPr>
                <a:t>Display 11.7 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0" y="3744"/>
              <a:ext cx="1756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 b="1">
                  <a:solidFill>
                    <a:schemeClr val="tx2"/>
                  </a:solidFill>
                </a:rPr>
                <a:t>Display 11.7 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StringVar Interface</a:t>
            </a:r>
          </a:p>
        </p:txBody>
      </p:sp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en-US" sz="2600"/>
              <a:t>In addition to constructors, the StringVar </a:t>
            </a:r>
            <a:br>
              <a:rPr lang="en-US" altLang="en-US" sz="2600"/>
            </a:br>
            <a:r>
              <a:rPr lang="en-US" altLang="en-US" sz="2600"/>
              <a:t>interface includes:</a:t>
            </a:r>
          </a:p>
          <a:p>
            <a:pPr lvl="1"/>
            <a:r>
              <a:rPr lang="en-US" altLang="en-US" sz="2600"/>
              <a:t>Member functions</a:t>
            </a:r>
          </a:p>
          <a:p>
            <a:pPr lvl="2"/>
            <a:r>
              <a:rPr lang="en-US" altLang="en-US"/>
              <a:t>int length( );</a:t>
            </a:r>
          </a:p>
          <a:p>
            <a:pPr lvl="2"/>
            <a:r>
              <a:rPr lang="en-US" altLang="en-US"/>
              <a:t>void input_line(istream&amp; ins);</a:t>
            </a:r>
          </a:p>
          <a:p>
            <a:pPr lvl="2"/>
            <a:r>
              <a:rPr lang="en-US" altLang="en-US"/>
              <a:t>friend ostream&amp; operator &lt;&lt; (ostream&amp; outs, </a:t>
            </a:r>
            <a:br>
              <a:rPr lang="en-US" altLang="en-US"/>
            </a:br>
            <a:r>
              <a:rPr lang="en-US" altLang="en-US"/>
              <a:t>                                                const StringVar&amp; the_string);</a:t>
            </a:r>
          </a:p>
          <a:p>
            <a:pPr lvl="1"/>
            <a:r>
              <a:rPr lang="en-US" altLang="en-US" sz="2600"/>
              <a:t>Copy Constructor …discussed later</a:t>
            </a:r>
          </a:p>
          <a:p>
            <a:pPr lvl="1"/>
            <a:r>
              <a:rPr lang="en-US" altLang="en-US" sz="2600"/>
              <a:t>Destructor …discussed later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F3035CE-9A61-43F7-9BD0-51038B7CA453}" type="slidenum">
              <a:rPr lang="en-US" altLang="en-US"/>
              <a:pPr/>
              <a:t>48</a:t>
            </a:fld>
            <a:endParaRPr lang="en-CA" altLang="en-US"/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4138" y="5719763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11.8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StringVar Sample Program</a:t>
            </a:r>
          </a:p>
        </p:txBody>
      </p:sp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the StringVar interface of Display 11.7,</a:t>
            </a:r>
            <a:br>
              <a:rPr lang="en-US" altLang="en-US"/>
            </a:br>
            <a:r>
              <a:rPr lang="en-US" altLang="en-US"/>
              <a:t>we can write a program using the StringVar class</a:t>
            </a:r>
          </a:p>
          <a:p>
            <a:pPr lvl="1"/>
            <a:r>
              <a:rPr lang="en-US" altLang="en-US"/>
              <a:t>The program uses function conversation to</a:t>
            </a:r>
          </a:p>
          <a:p>
            <a:pPr lvl="2"/>
            <a:r>
              <a:rPr lang="en-US" altLang="en-US"/>
              <a:t>Create two StringVar objects, your_name and our_name</a:t>
            </a:r>
          </a:p>
          <a:p>
            <a:pPr lvl="2"/>
            <a:r>
              <a:rPr lang="en-US" altLang="en-US"/>
              <a:t>your_name can contain any string max_name_size or shorter in length</a:t>
            </a:r>
          </a:p>
          <a:p>
            <a:pPr lvl="2"/>
            <a:r>
              <a:rPr lang="en-US" altLang="en-US"/>
              <a:t>our_name is initialized to "Borg" and can have any string of 4  or less characters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9E610AA4-05D1-49FF-94C0-325C60423D10}" type="slidenum">
              <a:rPr lang="en-US" altLang="en-US"/>
              <a:pPr/>
              <a:t>49</a:t>
            </a:fld>
            <a:endParaRPr lang="en-CA" altLang="en-US"/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2425" y="5151438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11.9 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2425" y="5795963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11.9 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StringVar Implementation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StringVar uses a dynamic array to store its string</a:t>
            </a:r>
          </a:p>
          <a:p>
            <a:pPr lvl="1"/>
            <a:r>
              <a:rPr lang="en-US" altLang="en-US"/>
              <a:t>StringVar constructors call new to create the dynamic array for member variable value</a:t>
            </a:r>
          </a:p>
          <a:p>
            <a:pPr lvl="1"/>
            <a:r>
              <a:rPr lang="en-US" altLang="en-US"/>
              <a:t>'\0' is used to terminate the string</a:t>
            </a:r>
          </a:p>
          <a:p>
            <a:pPr lvl="1"/>
            <a:r>
              <a:rPr lang="en-US" altLang="en-US"/>
              <a:t>The size of the array is not determined until the </a:t>
            </a:r>
            <a:br>
              <a:rPr lang="en-US" altLang="en-US"/>
            </a:br>
            <a:r>
              <a:rPr lang="en-US" altLang="en-US"/>
              <a:t>array is declared </a:t>
            </a:r>
          </a:p>
          <a:p>
            <a:pPr lvl="2"/>
            <a:r>
              <a:rPr lang="en-US" altLang="en-US"/>
              <a:t>Constructor arguments determine the size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3E3B272-A159-4D0E-8665-833E5D386B11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Function equal could be made more efficient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Equal uses member function calls to obtain the </a:t>
            </a:r>
            <a:br>
              <a:rPr lang="en-US" altLang="en-US"/>
            </a:br>
            <a:r>
              <a:rPr lang="en-US" altLang="en-US"/>
              <a:t>private data values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Direct access of the member variables would be more efficient (faster)</a:t>
            </a:r>
          </a:p>
          <a:p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B33DFC0-51E8-44F5-8DFD-213439DED4F2}" type="slidenum">
              <a:rPr lang="en-US" altLang="en-US"/>
              <a:pPr/>
              <a:t>50</a:t>
            </a:fld>
            <a:endParaRPr lang="en-CA" alt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Dynamic variables do not "go away" unless </a:t>
            </a:r>
            <a:br>
              <a:rPr lang="en-US" altLang="en-US"/>
            </a:br>
            <a:r>
              <a:rPr lang="en-US" altLang="en-US"/>
              <a:t>delete is called</a:t>
            </a:r>
          </a:p>
          <a:p>
            <a:pPr lvl="1"/>
            <a:r>
              <a:rPr lang="en-US" altLang="en-US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en-US"/>
              <a:t>A user of the SringVar class could not know that a dynamic array is a member of the class, so could not be expected to call delete when finished with a StringVar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DDFF15B-EC69-4E5A-A41C-ED99F9B05C6D}" type="slidenum">
              <a:rPr lang="en-US" altLang="en-US"/>
              <a:pPr/>
              <a:t>51</a:t>
            </a:fld>
            <a:endParaRPr lang="en-CA" alt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en-US"/>
              <a:t>A destructor is a member function that is called</a:t>
            </a:r>
            <a:br>
              <a:rPr lang="en-US" altLang="en-US"/>
            </a:br>
            <a:r>
              <a:rPr lang="en-US" altLang="en-US"/>
              <a:t>automatically when an object of the class goes</a:t>
            </a:r>
            <a:br>
              <a:rPr lang="en-US" altLang="en-US"/>
            </a:br>
            <a:r>
              <a:rPr lang="en-US" altLang="en-US"/>
              <a:t>out of scope</a:t>
            </a:r>
          </a:p>
          <a:p>
            <a:pPr lvl="1"/>
            <a:r>
              <a:rPr lang="en-US" altLang="en-US"/>
              <a:t>The destructor contains code to delete all dynamic variables created by the object</a:t>
            </a:r>
          </a:p>
          <a:p>
            <a:pPr lvl="1"/>
            <a:r>
              <a:rPr lang="en-US" altLang="en-US"/>
              <a:t>A class has only one destructor with no arguments</a:t>
            </a:r>
          </a:p>
          <a:p>
            <a:pPr lvl="1"/>
            <a:r>
              <a:rPr lang="en-US" altLang="en-US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en-US"/>
              <a:t>Example:         ~StringVar(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C5C402F-7872-4692-B286-6D83E4720DC6}" type="slidenum">
              <a:rPr lang="en-US" altLang="en-US"/>
              <a:pPr/>
              <a:t>52</a:t>
            </a:fld>
            <a:endParaRPr lang="en-CA" alt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destructor in the StringVar class must call</a:t>
            </a:r>
            <a:br>
              <a:rPr lang="en-US" altLang="en-US"/>
            </a:br>
            <a:r>
              <a:rPr lang="en-US" altLang="en-US"/>
              <a:t>delete [ ] to return the memory of any dynamic </a:t>
            </a:r>
            <a:br>
              <a:rPr lang="en-US" altLang="en-US"/>
            </a:br>
            <a:r>
              <a:rPr lang="en-US" altLang="en-US"/>
              <a:t>variables to the freestore</a:t>
            </a:r>
          </a:p>
          <a:p>
            <a:pPr lvl="1"/>
            <a:r>
              <a:rPr lang="en-US" altLang="en-US"/>
              <a:t>Example:    StringVar::~StringVar( )</a:t>
            </a:r>
            <a:br>
              <a:rPr lang="en-US" altLang="en-US"/>
            </a:br>
            <a:r>
              <a:rPr lang="en-US" altLang="en-US"/>
              <a:t>                    {</a:t>
            </a:r>
            <a:br>
              <a:rPr lang="en-US" altLang="en-US"/>
            </a:br>
            <a:r>
              <a:rPr lang="en-US" altLang="en-US"/>
              <a:t>                          delete [ ] value;</a:t>
            </a:r>
            <a:br>
              <a:rPr lang="en-US" altLang="en-US"/>
            </a:br>
            <a:r>
              <a:rPr lang="en-US" altLang="en-US"/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8BA040C-7E26-4DF2-ACAF-CF87076CD9B2}" type="slidenum">
              <a:rPr lang="en-US" altLang="en-US"/>
              <a:pPr/>
              <a:t>53</a:t>
            </a:fld>
            <a:endParaRPr lang="en-CA" altLang="en-US"/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89150" y="5875338"/>
            <a:ext cx="245110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11.10</a:t>
            </a: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40250" y="5875338"/>
            <a:ext cx="245110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11.11</a:t>
            </a: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as </a:t>
            </a:r>
            <a:br>
              <a:rPr lang="en-US" altLang="en-US"/>
            </a:br>
            <a:r>
              <a:rPr lang="en-US" altLang="en-US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en-US" sz="2400"/>
              <a:t>Using pointers as call-by-value parameters yields</a:t>
            </a:r>
            <a:br>
              <a:rPr lang="en-US" altLang="en-US" sz="2400"/>
            </a:br>
            <a:r>
              <a:rPr lang="en-US" altLang="en-US" sz="2400"/>
              <a:t>results you might not expect</a:t>
            </a:r>
          </a:p>
          <a:p>
            <a:pPr lvl="1"/>
            <a:r>
              <a:rPr lang="en-US" altLang="en-US" sz="2400"/>
              <a:t>Remember that parameters are local variables</a:t>
            </a:r>
          </a:p>
          <a:p>
            <a:pPr lvl="2"/>
            <a:r>
              <a:rPr lang="en-US" altLang="en-US" sz="2000"/>
              <a:t>No change to the parameter should cause a change to the argument</a:t>
            </a:r>
          </a:p>
          <a:p>
            <a:pPr lvl="1"/>
            <a:r>
              <a:rPr lang="en-US" altLang="en-US" sz="240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en-US" sz="2000"/>
              <a:t>The argument and the parameter hold the same address</a:t>
            </a:r>
          </a:p>
          <a:p>
            <a:pPr lvl="1"/>
            <a:r>
              <a:rPr lang="en-US" altLang="en-US" sz="240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D7D6C17F-8AC1-4072-B1EF-BC10F62CC3A8}" type="slidenum">
              <a:rPr lang="en-US" altLang="en-US"/>
              <a:pPr/>
              <a:t>54</a:t>
            </a:fld>
            <a:endParaRPr lang="en-CA" alt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problem with using call-by-value parameters</a:t>
            </a:r>
            <a:br>
              <a:rPr lang="en-US" altLang="en-US"/>
            </a:br>
            <a:r>
              <a:rPr lang="en-US" altLang="en-US"/>
              <a:t>with pointer variables is solved by the </a:t>
            </a:r>
            <a:br>
              <a:rPr lang="en-US" altLang="en-US"/>
            </a:br>
            <a:r>
              <a:rPr lang="en-US" altLang="en-US"/>
              <a:t>copy constructor.</a:t>
            </a:r>
          </a:p>
          <a:p>
            <a:r>
              <a:rPr lang="en-US" altLang="en-US"/>
              <a:t>A copy constructor is a constructor with one </a:t>
            </a:r>
            <a:br>
              <a:rPr lang="en-US" altLang="en-US"/>
            </a:br>
            <a:r>
              <a:rPr lang="en-US" altLang="en-US"/>
              <a:t>parameter of the same type as the class</a:t>
            </a:r>
          </a:p>
          <a:p>
            <a:pPr lvl="1"/>
            <a:r>
              <a:rPr lang="en-US" altLang="en-US" sz="2400"/>
              <a:t>The parameter is a call-by-reference parameter</a:t>
            </a:r>
          </a:p>
          <a:p>
            <a:pPr lvl="1"/>
            <a:r>
              <a:rPr lang="en-US" altLang="en-US" sz="2400"/>
              <a:t>The parameter is usually a constant  parameter</a:t>
            </a:r>
          </a:p>
          <a:p>
            <a:pPr lvl="1"/>
            <a:r>
              <a:rPr lang="en-US" altLang="en-US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F6389EB-414E-49D2-B4D6-90B5A77E666A}" type="slidenum">
              <a:rPr lang="en-US" altLang="en-US"/>
              <a:pPr/>
              <a:t>55</a:t>
            </a:fld>
            <a:endParaRPr lang="en-CA" alt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StringVar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This code for the StringVar copy constructor</a:t>
            </a:r>
          </a:p>
          <a:p>
            <a:pPr lvl="1"/>
            <a:r>
              <a:rPr lang="en-US" altLang="en-US" sz="2400"/>
              <a:t>Creates a new dynamic array for a copy of the </a:t>
            </a:r>
            <a:br>
              <a:rPr lang="en-US" altLang="en-US" sz="2400"/>
            </a:br>
            <a:r>
              <a:rPr lang="en-US" altLang="en-US" sz="2400"/>
              <a:t>argument</a:t>
            </a:r>
          </a:p>
          <a:p>
            <a:pPr lvl="2"/>
            <a:r>
              <a:rPr lang="en-US" altLang="en-US"/>
              <a:t>Making a new copy, protects the original from changes</a:t>
            </a:r>
          </a:p>
          <a:p>
            <a:pPr lvl="1"/>
            <a:r>
              <a:rPr lang="en-US" altLang="en-US" sz="2400"/>
              <a:t>StringVar::StringVar(const StringVar&amp; string_object)</a:t>
            </a:r>
            <a:br>
              <a:rPr lang="en-US" altLang="en-US" sz="2400"/>
            </a:br>
            <a:r>
              <a:rPr lang="en-US" altLang="en-US" sz="2400"/>
              <a:t>                                  : max_length(string_object.length())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    value = new char[max_length+ 1];</a:t>
            </a:r>
            <a:br>
              <a:rPr lang="en-US" altLang="en-US" sz="2400"/>
            </a:br>
            <a:r>
              <a:rPr lang="en-US" altLang="en-US" sz="2400"/>
              <a:t>        strcpy(value, string_object.value);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9D318C9-E3FC-4F9E-AD9C-E59B0AF31B2B}" type="slidenum">
              <a:rPr lang="en-US" altLang="en-US"/>
              <a:pPr/>
              <a:t>56</a:t>
            </a:fld>
            <a:endParaRPr lang="en-CA" alt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copy constructor can be called as any other </a:t>
            </a:r>
            <a:br>
              <a:rPr lang="en-US" altLang="en-US"/>
            </a:br>
            <a:r>
              <a:rPr lang="en-US" altLang="en-US"/>
              <a:t>constructor when declaring an object</a:t>
            </a:r>
          </a:p>
          <a:p>
            <a:r>
              <a:rPr lang="en-US" altLang="en-US"/>
              <a:t>The copy constructor is called automatically </a:t>
            </a:r>
          </a:p>
          <a:p>
            <a:pPr lvl="1"/>
            <a:r>
              <a:rPr lang="en-US" altLang="en-US"/>
              <a:t>When a class object is defined and initialized by an object of the same class</a:t>
            </a:r>
          </a:p>
          <a:p>
            <a:pPr lvl="1"/>
            <a:r>
              <a:rPr lang="en-US" altLang="en-US"/>
              <a:t>When a function returns a value of the class type</a:t>
            </a:r>
          </a:p>
          <a:p>
            <a:pPr lvl="1"/>
            <a:r>
              <a:rPr lang="en-US" altLang="en-US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D340AF9-7357-4EC2-8A1B-01516BE8B1F3}" type="slidenum">
              <a:rPr lang="en-US" altLang="en-US"/>
              <a:pPr/>
              <a:t>57</a:t>
            </a:fld>
            <a:endParaRPr lang="en-CA" alt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</a:t>
            </a:r>
            <a:br>
              <a:rPr lang="en-US" altLang="en-US"/>
            </a:br>
            <a:r>
              <a:rPr lang="en-US" altLang="en-US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en-US"/>
              <a:t>This code (assuming no copy constructor) </a:t>
            </a:r>
            <a:br>
              <a:rPr lang="en-US" altLang="en-US"/>
            </a:br>
            <a:r>
              <a:rPr lang="en-US" altLang="en-US"/>
              <a:t>illustrates the need for a copy constructor</a:t>
            </a:r>
          </a:p>
          <a:p>
            <a:pPr lvl="1"/>
            <a:r>
              <a:rPr lang="en-US" altLang="en-US"/>
              <a:t>void show_string(StringVar   the_string)</a:t>
            </a:r>
            <a:br>
              <a:rPr lang="en-US" altLang="en-US"/>
            </a:br>
            <a:r>
              <a:rPr lang="en-US" altLang="en-US"/>
              <a:t>        { …}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StringVar greeting("Hello");</a:t>
            </a:r>
            <a:br>
              <a:rPr lang="en-US" altLang="en-US"/>
            </a:br>
            <a:r>
              <a:rPr lang="en-US" altLang="en-US"/>
              <a:t>show_string(greeting);</a:t>
            </a:r>
            <a:br>
              <a:rPr lang="en-US" altLang="en-US"/>
            </a:br>
            <a:r>
              <a:rPr lang="en-US" altLang="en-US"/>
              <a:t>cout &lt;&lt; greeting &lt;&lt; endl;</a:t>
            </a:r>
          </a:p>
          <a:p>
            <a:pPr lvl="1"/>
            <a:r>
              <a:rPr lang="en-US" altLang="en-US"/>
              <a:t>When function show_string is called, greeting is copied into the_string</a:t>
            </a:r>
          </a:p>
          <a:p>
            <a:pPr lvl="2"/>
            <a:r>
              <a:rPr lang="en-US" altLang="en-US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344E233-25FD-4E17-8FE9-DF43D8465253}" type="slidenum">
              <a:rPr lang="en-US" altLang="en-US"/>
              <a:pPr/>
              <a:t>58</a:t>
            </a:fld>
            <a:endParaRPr lang="en-CA" altLang="en-US"/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</a:t>
            </a:r>
            <a:br>
              <a:rPr lang="en-US" altLang="en-US"/>
            </a:br>
            <a:r>
              <a:rPr lang="en-US" altLang="en-US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Since greeting.value and the_string.value are</a:t>
            </a:r>
            <a:br>
              <a:rPr lang="en-US" altLang="en-US"/>
            </a:br>
            <a:r>
              <a:rPr lang="en-US" altLang="en-US"/>
              <a:t>pointers, they now point to the same dynamic </a:t>
            </a:r>
            <a:br>
              <a:rPr lang="en-US" altLang="en-US"/>
            </a:br>
            <a:r>
              <a:rPr lang="en-US" altLang="en-US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  <p:bldP spid="611335" grpId="0" animBg="1"/>
      <p:bldP spid="61133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7A30F77-083C-4837-8F91-71A0194692DA}" type="slidenum">
              <a:rPr lang="en-US" altLang="en-US"/>
              <a:pPr/>
              <a:t>59</a:t>
            </a:fld>
            <a:endParaRPr lang="en-CA" altLang="en-US"/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en-US" sz="2400"/>
              <a:t>When show_string ends, the destructor for </a:t>
            </a:r>
            <a:br>
              <a:rPr lang="en-US" altLang="en-US" sz="2400"/>
            </a:br>
            <a:r>
              <a:rPr lang="en-US" altLang="en-US" sz="2400"/>
              <a:t>the_string executes, returning the dynamic array</a:t>
            </a:r>
            <a:br>
              <a:rPr lang="en-US" altLang="en-US" sz="2400"/>
            </a:br>
            <a:r>
              <a:rPr lang="en-US" altLang="en-US" sz="2400"/>
              <a:t>pointed to by the_string.value to the freestore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greeting.value now points to memory that has</a:t>
            </a:r>
            <a:br>
              <a:rPr lang="en-US" altLang="en-US" sz="2400"/>
            </a:br>
            <a:r>
              <a:rPr lang="en-US" altLang="en-US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Arial Unicode MS" pitchFamily="34" charset="-128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</a:t>
            </a:r>
            <a:br>
              <a:rPr lang="en-US" altLang="en-US"/>
            </a:br>
            <a:r>
              <a:rPr lang="en-US" altLang="en-US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D2330BF-941C-4EC1-9875-71C67EBE9FC4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Friend functions are not members of a class, but</a:t>
            </a:r>
            <a:br>
              <a:rPr lang="en-US" altLang="en-US"/>
            </a:br>
            <a:r>
              <a:rPr lang="en-US" altLang="en-US"/>
              <a:t>can access private member variables of the class</a:t>
            </a:r>
          </a:p>
          <a:p>
            <a:pPr lvl="1"/>
            <a:r>
              <a:rPr lang="en-US" altLang="en-US"/>
              <a:t>A friend function is declared using the keyword</a:t>
            </a:r>
            <a:br>
              <a:rPr lang="en-US" altLang="en-US"/>
            </a:br>
            <a:r>
              <a:rPr lang="en-US" altLang="en-US"/>
              <a:t>friend in the class definition</a:t>
            </a:r>
          </a:p>
          <a:p>
            <a:pPr lvl="2"/>
            <a:r>
              <a:rPr lang="en-US" altLang="en-US"/>
              <a:t>A friend function is not a member function</a:t>
            </a:r>
          </a:p>
          <a:p>
            <a:pPr lvl="2"/>
            <a:r>
              <a:rPr lang="en-US" altLang="en-US"/>
              <a:t>A friend function is an ordinary function</a:t>
            </a:r>
          </a:p>
          <a:p>
            <a:pPr lvl="2"/>
            <a:r>
              <a:rPr lang="en-US" altLang="en-US"/>
              <a:t>A friend function has extraordinary access to data members of the class</a:t>
            </a:r>
          </a:p>
          <a:p>
            <a:pPr lvl="1"/>
            <a:r>
              <a:rPr lang="en-US" altLang="en-US"/>
              <a:t>As a friend function, the more efficient version of equal is legal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DA3CAD94-474B-4E6A-83C3-5CAEA7942893}" type="slidenum">
              <a:rPr lang="en-US" altLang="en-US"/>
              <a:pPr/>
              <a:t>60</a:t>
            </a:fld>
            <a:endParaRPr lang="en-CA" alt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</a:t>
            </a:r>
            <a:br>
              <a:rPr lang="en-US" altLang="en-US"/>
            </a:br>
            <a:r>
              <a:rPr lang="en-US" altLang="en-US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Two problems now exist for object greeting</a:t>
            </a:r>
          </a:p>
          <a:p>
            <a:pPr lvl="1"/>
            <a:r>
              <a:rPr lang="en-US" altLang="en-US" dirty="0"/>
              <a:t>Attempting to output </a:t>
            </a:r>
            <a:r>
              <a:rPr lang="en-US" altLang="en-US" dirty="0" err="1"/>
              <a:t>greeting.value</a:t>
            </a:r>
            <a:r>
              <a:rPr lang="en-US" altLang="en-US" dirty="0"/>
              <a:t> is likely to </a:t>
            </a:r>
            <a:br>
              <a:rPr lang="en-US" altLang="en-US" dirty="0"/>
            </a:br>
            <a:r>
              <a:rPr lang="en-US" altLang="en-US" dirty="0"/>
              <a:t>produce an error</a:t>
            </a:r>
          </a:p>
          <a:p>
            <a:pPr lvl="2"/>
            <a:r>
              <a:rPr lang="en-US" altLang="en-US" dirty="0"/>
              <a:t>In some instances all could go OK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When greeting goes out of scope, its destructor will be called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47F8663-52EF-44C3-91B1-A0A7F784EE69}" type="slidenum">
              <a:rPr lang="en-US" altLang="en-US"/>
              <a:pPr/>
              <a:t>61</a:t>
            </a:fld>
            <a:endParaRPr lang="en-CA" altLang="en-US"/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the same example, but with a copy</a:t>
            </a:r>
            <a:br>
              <a:rPr lang="en-US" altLang="en-US"/>
            </a:br>
            <a:r>
              <a:rPr lang="en-US" altLang="en-US"/>
              <a:t>constructor defined</a:t>
            </a:r>
          </a:p>
          <a:p>
            <a:pPr lvl="1"/>
            <a:r>
              <a:rPr lang="en-US" altLang="en-US"/>
              <a:t>greeting.value and the_string.value point to </a:t>
            </a:r>
            <a:br>
              <a:rPr lang="en-US" altLang="en-US"/>
            </a:br>
            <a:r>
              <a:rPr lang="en-US" altLang="en-US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C892617-8A5C-4647-8AB8-96326A1EDB2D}" type="slidenum">
              <a:rPr lang="en-US" altLang="en-US"/>
              <a:pPr/>
              <a:t>62</a:t>
            </a:fld>
            <a:endParaRPr lang="en-CA" altLang="en-US"/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en-US"/>
              <a:t>When the_string goes out of scope, the destructor is called, returning the_string.value to the freestore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28908B4-EAE9-4068-8B36-18DCBBCA7524}" type="slidenum">
              <a:rPr lang="en-US" altLang="en-US"/>
              <a:pPr/>
              <a:t>63</a:t>
            </a:fld>
            <a:endParaRPr lang="en-CA" altLang="en-US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Include a </a:t>
            </a:r>
            <a:br>
              <a:rPr lang="en-US" altLang="en-US"/>
            </a:br>
            <a:r>
              <a:rPr lang="en-US" altLang="en-US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a class definition involves pointers and </a:t>
            </a:r>
            <a:br>
              <a:rPr lang="en-US" altLang="en-US"/>
            </a:br>
            <a:r>
              <a:rPr lang="en-US" altLang="en-US"/>
              <a:t>dynamically allocated memory using "new", </a:t>
            </a:r>
            <a:br>
              <a:rPr lang="en-US" altLang="en-US"/>
            </a:br>
            <a:r>
              <a:rPr lang="en-US" altLang="en-US"/>
              <a:t>include a copy constructor</a:t>
            </a:r>
          </a:p>
          <a:p>
            <a:r>
              <a:rPr lang="en-US" altLang="en-US"/>
              <a:t>Classes that do not involve pointers and </a:t>
            </a:r>
            <a:br>
              <a:rPr lang="en-US" altLang="en-US"/>
            </a:br>
            <a:r>
              <a:rPr lang="en-US" altLang="en-US"/>
              <a:t>dynamically allocated memory do not need </a:t>
            </a:r>
            <a:br>
              <a:rPr lang="en-US" altLang="en-US"/>
            </a:br>
            <a:r>
              <a:rPr lang="en-US" altLang="en-US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575D064-6F88-4B7E-916F-3578447995CD}" type="slidenum">
              <a:rPr lang="en-US" altLang="en-US"/>
              <a:pPr/>
              <a:t>64</a:t>
            </a:fld>
            <a:endParaRPr lang="en-CA" altLang="en-US"/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The big  three include</a:t>
            </a:r>
          </a:p>
          <a:p>
            <a:pPr lvl="1"/>
            <a:r>
              <a:rPr lang="en-US" altLang="en-US"/>
              <a:t>The copy constructor</a:t>
            </a:r>
          </a:p>
          <a:p>
            <a:pPr lvl="1"/>
            <a:r>
              <a:rPr lang="en-US" altLang="en-US"/>
              <a:t>The assignment operator</a:t>
            </a:r>
          </a:p>
          <a:p>
            <a:pPr lvl="1"/>
            <a:r>
              <a:rPr lang="en-US" altLang="en-US"/>
              <a:t>The destructor</a:t>
            </a:r>
          </a:p>
          <a:p>
            <a:pPr lvl="1"/>
            <a:endParaRPr lang="en-US" altLang="en-US"/>
          </a:p>
          <a:p>
            <a:r>
              <a:rPr lang="en-US" altLang="en-US"/>
              <a:t>If you need to define one, you need to define all</a:t>
            </a:r>
          </a:p>
          <a:p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7F2E55C-C5E6-4ADB-B642-EB9D5523331D}" type="slidenum">
              <a:rPr lang="en-US" altLang="en-US"/>
              <a:pPr/>
              <a:t>65</a:t>
            </a:fld>
            <a:endParaRPr lang="en-CA" altLang="en-US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these declarations:</a:t>
            </a:r>
            <a:br>
              <a:rPr lang="en-US" altLang="en-US"/>
            </a:br>
            <a:r>
              <a:rPr lang="en-US" altLang="en-US"/>
              <a:t>               StringVar string(10), string2(20);</a:t>
            </a:r>
            <a:br>
              <a:rPr lang="en-US" altLang="en-US"/>
            </a:br>
            <a:r>
              <a:rPr lang="en-US" altLang="en-US"/>
              <a:t>the statement</a:t>
            </a:r>
            <a:br>
              <a:rPr lang="en-US" altLang="en-US"/>
            </a:br>
            <a:r>
              <a:rPr lang="en-US" altLang="en-US"/>
              <a:t>                        string1 = string2;</a:t>
            </a:r>
            <a:br>
              <a:rPr lang="en-US" altLang="en-US"/>
            </a:br>
            <a:r>
              <a:rPr lang="en-US" altLang="en-US"/>
              <a:t>is legal</a:t>
            </a:r>
          </a:p>
          <a:p>
            <a:r>
              <a:rPr lang="en-US" altLang="en-US"/>
              <a:t>But, since StringVar's member value is a </a:t>
            </a:r>
            <a:br>
              <a:rPr lang="en-US" altLang="en-US"/>
            </a:br>
            <a:r>
              <a:rPr lang="en-US" altLang="en-US"/>
              <a:t>pointer, we have string1.value  and string2.value</a:t>
            </a:r>
            <a:br>
              <a:rPr lang="en-US" altLang="en-US"/>
            </a:br>
            <a:r>
              <a:rPr lang="en-US" altLang="en-US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842C123-0B4A-48D3-9F0F-1442DA059E6D}" type="slidenum">
              <a:rPr lang="en-US" altLang="en-US"/>
              <a:pPr/>
              <a:t>66</a:t>
            </a:fld>
            <a:endParaRPr lang="en-CA" alt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en-US"/>
              <a:t>The solution is to overload the assignment </a:t>
            </a:r>
            <a:br>
              <a:rPr lang="en-US" altLang="en-US"/>
            </a:br>
            <a:r>
              <a:rPr lang="en-US" altLang="en-US"/>
              <a:t>operator = so it works for StringVar</a:t>
            </a:r>
          </a:p>
          <a:p>
            <a:pPr lvl="1"/>
            <a:r>
              <a:rPr lang="en-US" altLang="en-US"/>
              <a:t>operator =   is overloaded as a member function</a:t>
            </a:r>
          </a:p>
          <a:p>
            <a:pPr lvl="1"/>
            <a:r>
              <a:rPr lang="en-US" altLang="en-US"/>
              <a:t>Example:  operator =   declaration</a:t>
            </a:r>
            <a:br>
              <a:rPr lang="en-US" altLang="en-US"/>
            </a:b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 	   void operator=(const StringVar&amp;  right_side);</a:t>
            </a:r>
            <a:br>
              <a:rPr lang="en-US" altLang="en-US"/>
            </a:br>
            <a:endParaRPr lang="en-US" altLang="en-US"/>
          </a:p>
          <a:p>
            <a:pPr lvl="2"/>
            <a:r>
              <a:rPr lang="en-US" altLang="en-US"/>
              <a:t>Right_side is the argument from the right side of the = operator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9028162-48E8-46F8-8F14-E5DF3BC5BD0D}" type="slidenum">
              <a:rPr lang="en-US" altLang="en-US"/>
              <a:pPr/>
              <a:t>67</a:t>
            </a:fld>
            <a:endParaRPr lang="en-CA" altLang="en-US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definition of  =  for StringVar could be:</a:t>
            </a:r>
            <a:br>
              <a:rPr lang="en-US" altLang="en-US" sz="2400"/>
            </a:br>
            <a:r>
              <a:rPr lang="en-US" altLang="en-US" sz="2400"/>
              <a:t>void StringVar::operator=  (const StringVar&amp;   right_side)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   int new_length = strlen(right_side.value);</a:t>
            </a:r>
            <a:br>
              <a:rPr lang="en-US" altLang="en-US" sz="2400"/>
            </a:br>
            <a:r>
              <a:rPr lang="en-US" altLang="en-US" sz="2400"/>
              <a:t>       if (( new_length) &gt; max_length)</a:t>
            </a:r>
            <a:br>
              <a:rPr lang="en-US" altLang="en-US" sz="2400"/>
            </a:br>
            <a:r>
              <a:rPr lang="en-US" altLang="en-US" sz="2400"/>
              <a:t>           new_length = max_length;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for(int i = 0; i &lt; new_length; i++)</a:t>
            </a:r>
            <a:br>
              <a:rPr lang="en-US" altLang="en-US" sz="2400"/>
            </a:br>
            <a:r>
              <a:rPr lang="en-US" altLang="en-US" sz="2400"/>
              <a:t>           value[i] = right_side.value[i];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value[new_length] = '\0';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2FAEBCC-3B10-44A0-84A6-AD8900856BDD}" type="slidenum">
              <a:rPr lang="en-US" altLang="en-US"/>
              <a:pPr/>
              <a:t>68</a:t>
            </a:fld>
            <a:endParaRPr lang="en-CA" altLang="en-US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This version of = for StringVar</a:t>
            </a:r>
          </a:p>
          <a:p>
            <a:pPr lvl="1"/>
            <a:r>
              <a:rPr lang="en-US" altLang="en-US"/>
              <a:t>Compares the lengths of the two StringVar's</a:t>
            </a:r>
          </a:p>
          <a:p>
            <a:pPr lvl="1"/>
            <a:r>
              <a:rPr lang="en-US" altLang="en-US"/>
              <a:t>Uses only as many characters as fit in the </a:t>
            </a:r>
            <a:br>
              <a:rPr lang="en-US" altLang="en-US"/>
            </a:br>
            <a:r>
              <a:rPr lang="en-US" altLang="en-US"/>
              <a:t>left hand StringVar object</a:t>
            </a:r>
          </a:p>
          <a:p>
            <a:pPr lvl="1"/>
            <a:r>
              <a:rPr lang="en-US" altLang="en-US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90A948D-CCBA-4410-A2EE-30AC26912F77}" type="slidenum">
              <a:rPr lang="en-US" altLang="en-US"/>
              <a:pPr/>
              <a:t>69</a:t>
            </a:fld>
            <a:endParaRPr lang="en-CA" altLang="en-US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definition of operator = has a problem</a:t>
            </a:r>
          </a:p>
          <a:p>
            <a:pPr lvl="1"/>
            <a:r>
              <a:rPr lang="en-US" altLang="en-US"/>
              <a:t>Usually we want a copy of the right hand argument regardless of its size</a:t>
            </a:r>
          </a:p>
          <a:p>
            <a:pPr lvl="1"/>
            <a:r>
              <a:rPr lang="en-US" altLang="en-US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en-US"/>
              <a:t>The next slide shows this (buggy) attempt at </a:t>
            </a:r>
            <a:br>
              <a:rPr lang="en-US" altLang="en-US"/>
            </a:br>
            <a:r>
              <a:rPr lang="en-US" altLang="en-US"/>
              <a:t>overloading the assignment operator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51C6EF5-BFBC-475F-9899-DDAC65C68D65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function equal is declared a friend in the </a:t>
            </a:r>
            <a:br>
              <a:rPr lang="en-US" altLang="en-US" sz="2400"/>
            </a:br>
            <a:r>
              <a:rPr lang="en-US" altLang="en-US" sz="2400"/>
              <a:t>abbreviated class definition here</a:t>
            </a:r>
            <a:br>
              <a:rPr lang="en-US" altLang="en-US" sz="2400"/>
            </a:br>
            <a:r>
              <a:rPr lang="en-US" altLang="en-US" sz="2400"/>
              <a:t>	class DayOfYear</a:t>
            </a:r>
            <a:br>
              <a:rPr lang="en-US" altLang="en-US" sz="2400"/>
            </a:br>
            <a:r>
              <a:rPr lang="en-US" altLang="en-US" sz="2400"/>
              <a:t>  	{</a:t>
            </a:r>
            <a:br>
              <a:rPr lang="en-US" altLang="en-US" sz="2400"/>
            </a:br>
            <a:r>
              <a:rPr lang="en-US" altLang="en-US" sz="2400"/>
              <a:t>      	     public:</a:t>
            </a:r>
            <a:br>
              <a:rPr lang="en-US" altLang="en-US" sz="2400"/>
            </a:br>
            <a:r>
              <a:rPr lang="en-US" altLang="en-US" sz="2400"/>
              <a:t>                 friend bool equal(DayOfYear date1, </a:t>
            </a:r>
            <a:br>
              <a:rPr lang="en-US" altLang="en-US" sz="2400"/>
            </a:br>
            <a:r>
              <a:rPr lang="en-US" altLang="en-US" sz="2400"/>
              <a:t>				    DayOfYear date2);</a:t>
            </a:r>
            <a:br>
              <a:rPr lang="en-US" altLang="en-US" sz="2400"/>
            </a:br>
            <a:r>
              <a:rPr lang="en-US" altLang="en-US" sz="2400"/>
              <a:t>                 // The rest of the public members</a:t>
            </a:r>
            <a:br>
              <a:rPr lang="en-US" altLang="en-US" sz="2400"/>
            </a:br>
            <a:r>
              <a:rPr lang="en-US" altLang="en-US" sz="2400"/>
              <a:t>            private:</a:t>
            </a:r>
            <a:br>
              <a:rPr lang="en-US" altLang="en-US" sz="2400"/>
            </a:br>
            <a:r>
              <a:rPr lang="en-US" altLang="en-US" sz="2400"/>
              <a:t>                 //  the private members</a:t>
            </a:r>
            <a:br>
              <a:rPr lang="en-US" altLang="en-US" sz="2400"/>
            </a:br>
            <a:r>
              <a:rPr lang="en-US" altLang="en-US" sz="2400"/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7678E107-86F4-49BC-A45D-9DD2A2D5CA64}" type="slidenum">
              <a:rPr lang="en-US" altLang="en-US"/>
              <a:pPr/>
              <a:t>70</a:t>
            </a:fld>
            <a:endParaRPr lang="en-CA" altLang="en-US"/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void StringVar::operator=  (const StringVar&amp;   right_side)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   delete [ ] value;</a:t>
            </a:r>
            <a:br>
              <a:rPr lang="en-US" altLang="en-US" sz="2400"/>
            </a:br>
            <a:r>
              <a:rPr lang="en-US" altLang="en-US" sz="2400"/>
              <a:t>       int new_length = strlen(right_side.value);</a:t>
            </a:r>
            <a:br>
              <a:rPr lang="en-US" altLang="en-US" sz="2400"/>
            </a:br>
            <a:r>
              <a:rPr lang="en-US" altLang="en-US" sz="2400"/>
              <a:t>       max_length = new_length;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value = new char[max_length + 1];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for(int i = 0; i &lt; new_length; i++)</a:t>
            </a:r>
            <a:br>
              <a:rPr lang="en-US" altLang="en-US" sz="2400"/>
            </a:br>
            <a:r>
              <a:rPr lang="en-US" altLang="en-US" sz="2400"/>
              <a:t>           value[i] = right_side.value[i];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value[new_length] = '\0';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8F67EA0-8A06-4467-88C8-AB7E17F2B2DF}" type="slidenum">
              <a:rPr lang="en-US" altLang="en-US"/>
              <a:pPr/>
              <a:t>71</a:t>
            </a:fld>
            <a:endParaRPr lang="en-CA" altLang="en-US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new definition of operator = has a problem</a:t>
            </a:r>
          </a:p>
          <a:p>
            <a:pPr lvl="1"/>
            <a:r>
              <a:rPr lang="en-US" altLang="en-US" dirty="0"/>
              <a:t>What happens if we happen to have the same object on each side of the assignment operator? </a:t>
            </a:r>
            <a:br>
              <a:rPr lang="en-US" altLang="en-US" dirty="0"/>
            </a:br>
            <a:r>
              <a:rPr lang="en-US" altLang="en-US" dirty="0"/>
              <a:t>                </a:t>
            </a:r>
            <a:r>
              <a:rPr lang="en-US" altLang="en-US" dirty="0" err="1"/>
              <a:t>my_string</a:t>
            </a:r>
            <a:r>
              <a:rPr lang="en-US" altLang="en-US" dirty="0"/>
              <a:t> = </a:t>
            </a:r>
            <a:r>
              <a:rPr lang="en-US" altLang="en-US" dirty="0" err="1"/>
              <a:t>my_string</a:t>
            </a:r>
            <a:r>
              <a:rPr lang="en-US" altLang="en-US" dirty="0"/>
              <a:t>;</a:t>
            </a:r>
          </a:p>
          <a:p>
            <a:pPr lvl="1"/>
            <a:r>
              <a:rPr lang="en-US" altLang="en-US" dirty="0"/>
              <a:t>This version of operator = first deletes the dynamic array in the left hand argument.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419E4A15-02A3-458A-B40E-25FDB8FE54F6}" type="slidenum">
              <a:rPr lang="en-US" altLang="en-US"/>
              <a:pPr/>
              <a:t>72</a:t>
            </a:fld>
            <a:endParaRPr lang="en-CA" altLang="en-US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void StringVar::operator = (const StringVar&amp; right_side)</a:t>
            </a:r>
            <a:br>
              <a:rPr lang="en-US" altLang="en-US" sz="2400"/>
            </a:br>
            <a:r>
              <a:rPr lang="en-US" altLang="en-US" sz="2400"/>
              <a:t> {</a:t>
            </a:r>
            <a:br>
              <a:rPr lang="en-US" altLang="en-US" sz="2400"/>
            </a:br>
            <a:r>
              <a:rPr lang="en-US" altLang="en-US" sz="2400"/>
              <a:t>      int new_length = strlen(right_side.value);</a:t>
            </a:r>
            <a:br>
              <a:rPr lang="en-US" altLang="en-US" sz="2400"/>
            </a:br>
            <a:r>
              <a:rPr lang="en-US" altLang="en-US" sz="2400"/>
              <a:t>      if (new_length &gt; max_length)	//delete value only</a:t>
            </a:r>
            <a:br>
              <a:rPr lang="en-US" altLang="en-US" sz="2400"/>
            </a:br>
            <a:r>
              <a:rPr lang="en-US" altLang="en-US" sz="2400"/>
              <a:t>        {                                              	// if more space</a:t>
            </a:r>
            <a:br>
              <a:rPr lang="en-US" altLang="en-US" sz="2400"/>
            </a:br>
            <a:r>
              <a:rPr lang="en-US" altLang="en-US" sz="2400"/>
              <a:t>                 delete [ ] value;            		// is needed</a:t>
            </a:r>
            <a:br>
              <a:rPr lang="en-US" altLang="en-US" sz="2400"/>
            </a:br>
            <a:r>
              <a:rPr lang="en-US" altLang="en-US" sz="2400"/>
              <a:t>                  max_length = new_length;</a:t>
            </a:r>
            <a:br>
              <a:rPr lang="en-US" altLang="en-US" sz="2400"/>
            </a:br>
            <a:r>
              <a:rPr lang="en-US" altLang="en-US" sz="2400"/>
              <a:t>                  value = new char[max_length + 1];</a:t>
            </a:r>
            <a:br>
              <a:rPr lang="en-US" altLang="en-US" sz="2400"/>
            </a:br>
            <a:r>
              <a:rPr lang="en-US" altLang="en-US" sz="2400"/>
              <a:t>         }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for (int I = 0; i&lt; new_length; i++)</a:t>
            </a:r>
            <a:br>
              <a:rPr lang="en-US" altLang="en-US" sz="2400"/>
            </a:br>
            <a:r>
              <a:rPr lang="en-US" altLang="en-US" sz="2400"/>
              <a:t>          value[i] = right_side.value[i];</a:t>
            </a:r>
            <a:br>
              <a:rPr lang="en-US" altLang="en-US" sz="2400"/>
            </a:br>
            <a:r>
              <a:rPr lang="en-US" altLang="en-US" sz="2400"/>
              <a:t>      value[new_length] = '\0';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5A9C6B8-DB4F-45A4-9365-CAF5FB4103D3}" type="slidenum">
              <a:rPr lang="en-US" altLang="en-US"/>
              <a:pPr/>
              <a:t>73</a:t>
            </a:fld>
            <a:endParaRPr lang="en-CA" altLang="en-US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11.4 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Explain why an overloaded assignment operator is not needed when the only data consist of built-in types?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Explain what a destructor does?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FC7FF40-C88B-4A5E-BE85-853D6FA7990D}" type="slidenum">
              <a:rPr lang="en-US" altLang="en-US"/>
              <a:pPr/>
              <a:t>74</a:t>
            </a:fld>
            <a:endParaRPr lang="en-CA" altLang="en-US"/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11 --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DD99880-5E7E-454E-B09A-7C43FE954A35}" type="slidenum">
              <a:rPr lang="en-US" altLang="en-US"/>
              <a:pPr/>
              <a:t>75</a:t>
            </a:fld>
            <a:endParaRPr lang="en-CA" altLang="en-US"/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en-US"/>
              <a:t>Display 11.1 (1/3)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69351" name="Picture 7" descr="D11_01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347663"/>
            <a:ext cx="4878387" cy="619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286AD44-D0C0-40A9-922E-CA5515B583E5}" type="slidenum">
              <a:rPr lang="en-US" altLang="en-US"/>
              <a:pPr/>
              <a:t>76</a:t>
            </a:fld>
            <a:endParaRPr lang="en-CA" altLang="en-US"/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en-US"/>
              <a:t>Display 11.1 (2/3)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70375" name="Picture 7" descr="D11_0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330200"/>
            <a:ext cx="4945063" cy="619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5D1F56B-9DE9-4095-BC4B-910F12724226}" type="slidenum">
              <a:rPr lang="en-US" altLang="en-US"/>
              <a:pPr/>
              <a:t>77</a:t>
            </a:fld>
            <a:endParaRPr lang="en-CA" altLang="en-US"/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</a:t>
            </a:r>
            <a:br>
              <a:rPr lang="en-US" altLang="en-US"/>
            </a:br>
            <a:r>
              <a:rPr lang="en-US" altLang="en-US"/>
              <a:t>(3/3)</a:t>
            </a:r>
          </a:p>
        </p:txBody>
      </p:sp>
      <p:pic>
        <p:nvPicPr>
          <p:cNvPr id="571398" name="Picture 6" descr="D11_01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3152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2E6BD4C-FAB3-47EE-91B0-4F53187CFFB9}" type="slidenum">
              <a:rPr lang="en-US" altLang="en-US"/>
              <a:pPr/>
              <a:t>78</a:t>
            </a:fld>
            <a:endParaRPr lang="en-CA" altLang="en-US"/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en-US"/>
              <a:t>Display 11.2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72423" name="Picture 7" descr="D11_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09563"/>
            <a:ext cx="4760912" cy="622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C5E5695-84EC-4A73-8175-349E03E026B4}" type="slidenum">
              <a:rPr lang="en-US" altLang="en-US"/>
              <a:pPr/>
              <a:t>79</a:t>
            </a:fld>
            <a:endParaRPr lang="en-CA" altLang="en-US"/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en-US"/>
              <a:t>Display 11.3 (1/5)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9ED3D96B-7C43-4372-BBB2-10F877E2EC4B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5253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61050" y="5246688"/>
            <a:ext cx="2154238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Display 11.2</a:t>
            </a: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friend function is declared as a friend in the </a:t>
            </a:r>
            <a:br>
              <a:rPr lang="en-US" altLang="en-US" dirty="0"/>
            </a:br>
            <a:r>
              <a:rPr lang="en-US" altLang="en-US" dirty="0"/>
              <a:t>class definition</a:t>
            </a:r>
          </a:p>
          <a:p>
            <a:r>
              <a:rPr lang="en-US" altLang="en-US" dirty="0"/>
              <a:t>A friend function is defined as a nonmember </a:t>
            </a:r>
            <a:br>
              <a:rPr lang="en-US" altLang="en-US" dirty="0"/>
            </a:br>
            <a:r>
              <a:rPr lang="en-US" altLang="en-US" dirty="0"/>
              <a:t>function without using the "::" operator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A friend function is called without using the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'.'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1A938C9-F79E-4ACE-9BC0-9CE4050F9060}" type="slidenum">
              <a:rPr lang="en-US" altLang="en-US"/>
              <a:pPr/>
              <a:t>80</a:t>
            </a:fld>
            <a:endParaRPr lang="en-CA" altLang="en-US"/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en-US"/>
              <a:t>Display 11.3 (2/5)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FA585C7-6156-4B5B-AB34-9A883DA72A39}" type="slidenum">
              <a:rPr lang="en-US" altLang="en-US"/>
              <a:pPr/>
              <a:t>81</a:t>
            </a:fld>
            <a:endParaRPr lang="en-CA" altLang="en-US"/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en-US"/>
              <a:t>Display 11.3 (3/5)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4F50058-A4CA-4BA5-A7F8-0BF2848718D7}" type="slidenum">
              <a:rPr lang="en-US" altLang="en-US"/>
              <a:pPr/>
              <a:t>82</a:t>
            </a:fld>
            <a:endParaRPr lang="en-CA" altLang="en-US"/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en-US"/>
              <a:t>Display 11.3 (4/5)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CA7EE6F-5DA6-4A2C-B3E2-AA780FA969E5}" type="slidenum">
              <a:rPr lang="en-US" altLang="en-US"/>
              <a:pPr/>
              <a:t>83</a:t>
            </a:fld>
            <a:endParaRPr lang="en-CA" altLang="en-US"/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en-US"/>
              <a:t>Display 11.3 (5/5)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4C92B2D-6724-4748-8536-7AF21C73A47C}" type="slidenum">
              <a:rPr lang="en-US" altLang="en-US"/>
              <a:pPr/>
              <a:t>84</a:t>
            </a:fld>
            <a:endParaRPr lang="en-CA" altLang="en-US"/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en-US"/>
              <a:t>Display 11.4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DBB4AEE8-A9C8-4C51-A681-8DEBC0130743}" type="slidenum">
              <a:rPr lang="en-US" altLang="en-US"/>
              <a:pPr/>
              <a:t>85</a:t>
            </a:fld>
            <a:endParaRPr lang="en-CA" altLang="en-US"/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en-US"/>
              <a:t>Display 11.5 (1/2)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0615" name="Picture 7" descr="D11_05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625475"/>
            <a:ext cx="4964113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D3569E37-2D1B-4FEA-AC00-63BCC61E7463}" type="slidenum">
              <a:rPr lang="en-US" altLang="en-US"/>
              <a:pPr/>
              <a:t>86</a:t>
            </a:fld>
            <a:endParaRPr lang="en-CA" altLang="en-US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en-US"/>
              <a:t>Display 11.5  (2/2)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1639" name="Picture 7" descr="D11_05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00013"/>
            <a:ext cx="4503737" cy="645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F133270-838D-48BD-A1CF-43F438D8FA4A}" type="slidenum">
              <a:rPr lang="en-US" altLang="en-US"/>
              <a:pPr/>
              <a:t>87</a:t>
            </a:fld>
            <a:endParaRPr lang="en-CA" altLang="en-US"/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en-US"/>
              <a:t>Display 11.6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2663" name="Picture 7" descr="D11_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17475"/>
            <a:ext cx="5113337" cy="641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4CCD39C-8858-4A11-9472-535BC062B57B}" type="slidenum">
              <a:rPr lang="en-US" altLang="en-US"/>
              <a:pPr/>
              <a:t>88</a:t>
            </a:fld>
            <a:endParaRPr lang="en-CA" altLang="en-US"/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en-US"/>
              <a:t>Display 11.7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8D9BB3A-CC50-4924-854E-5192F816E557}" type="slidenum">
              <a:rPr lang="en-US" altLang="en-US"/>
              <a:pPr/>
              <a:t>89</a:t>
            </a:fld>
            <a:endParaRPr lang="en-CA" altLang="en-US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11.8</a:t>
            </a:r>
            <a:br>
              <a:rPr lang="en-US" altLang="en-US"/>
            </a:br>
            <a:r>
              <a:rPr lang="en-US" altLang="en-US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D336E67-E23B-4F35-8DA8-EFF90ABE56D8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syntax for declaring friend function is </a:t>
            </a:r>
            <a:br>
              <a:rPr lang="en-US" altLang="en-US" sz="2400"/>
            </a:br>
            <a:r>
              <a:rPr lang="en-US" altLang="en-US" sz="2400"/>
              <a:t>class class_name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public:</a:t>
            </a:r>
            <a:br>
              <a:rPr lang="en-US" altLang="en-US" sz="2400"/>
            </a:br>
            <a:r>
              <a:rPr lang="en-US" altLang="en-US" sz="2400"/>
              <a:t>           friend Declaration_for_Friend_Function_1</a:t>
            </a:r>
            <a:br>
              <a:rPr lang="en-US" altLang="en-US" sz="2400"/>
            </a:br>
            <a:r>
              <a:rPr lang="en-US" altLang="en-US" sz="2400"/>
              <a:t>	     friend Declaration_for_Friend_Function_2</a:t>
            </a:r>
            <a:br>
              <a:rPr lang="en-US" altLang="en-US" sz="2400"/>
            </a:br>
            <a:r>
              <a:rPr lang="en-US" altLang="en-US" sz="2400"/>
              <a:t>               …</a:t>
            </a:r>
            <a:br>
              <a:rPr lang="en-US" altLang="en-US" sz="2400"/>
            </a:br>
            <a:r>
              <a:rPr lang="en-US" altLang="en-US" sz="2400"/>
              <a:t>           Member_Function_Declarations</a:t>
            </a:r>
            <a:br>
              <a:rPr lang="en-US" altLang="en-US" sz="2400"/>
            </a:br>
            <a:r>
              <a:rPr lang="en-US" altLang="en-US" sz="2400"/>
              <a:t>   private:</a:t>
            </a:r>
            <a:br>
              <a:rPr lang="en-US" altLang="en-US" sz="2400"/>
            </a:br>
            <a:r>
              <a:rPr lang="en-US" altLang="en-US" sz="2400"/>
              <a:t>           Private_Member_Declarations</a:t>
            </a:r>
            <a:br>
              <a:rPr lang="en-US" altLang="en-US" sz="2400"/>
            </a:br>
            <a:r>
              <a:rPr lang="en-US" altLang="en-US" sz="2400"/>
              <a:t>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B69C36E8-7277-4BAD-ABFD-053250FC1E8E}" type="slidenum">
              <a:rPr lang="en-US" altLang="en-US"/>
              <a:pPr/>
              <a:t>90</a:t>
            </a:fld>
            <a:endParaRPr lang="en-CA" altLang="en-US"/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en-US"/>
              <a:t>Display 11.8(2/4)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4F19ACDD-8E6B-4656-9FFF-C3E15D2C3F01}" type="slidenum">
              <a:rPr lang="en-US" altLang="en-US"/>
              <a:pPr/>
              <a:t>91</a:t>
            </a:fld>
            <a:endParaRPr lang="en-CA" altLang="en-US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en-US"/>
              <a:t>Display 11.8 (3/4)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850CBA48-8F74-48BC-A03B-852E16E9CA05}" type="slidenum">
              <a:rPr lang="en-US" altLang="en-US"/>
              <a:pPr/>
              <a:t>92</a:t>
            </a:fld>
            <a:endParaRPr lang="en-CA" altLang="en-US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en-US"/>
              <a:t>Display 11.8 (4/4)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4C82914-BF56-4F3E-96D9-F54141FAC53C}" type="slidenum">
              <a:rPr lang="en-US" altLang="en-US"/>
              <a:pPr/>
              <a:t>93</a:t>
            </a:fld>
            <a:endParaRPr lang="en-CA" altLang="en-US"/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en-US"/>
              <a:t>Display 11.9 (1/3)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4D3E22B-2682-4D58-97C4-D09851A7ADB6}" type="slidenum">
              <a:rPr lang="en-US" altLang="en-US"/>
              <a:pPr/>
              <a:t>94</a:t>
            </a:fld>
            <a:endParaRPr lang="en-CA" altLang="en-US"/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en-US"/>
              <a:t>Display 11.9 (2/3)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31CFF01-24EC-42B4-BC08-BC4ADE51326B}" type="slidenum">
              <a:rPr lang="en-US" altLang="en-US"/>
              <a:pPr/>
              <a:t>95</a:t>
            </a:fld>
            <a:endParaRPr lang="en-CA" altLang="en-US"/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11.9</a:t>
            </a:r>
            <a:br>
              <a:rPr lang="en-US" altLang="en-US"/>
            </a:br>
            <a:r>
              <a:rPr lang="en-US" altLang="en-US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3BE726F-B393-4AB1-B63B-1CED9C2AEE56}" type="slidenum">
              <a:rPr lang="en-US" altLang="en-US"/>
              <a:pPr/>
              <a:t>96</a:t>
            </a:fld>
            <a:endParaRPr lang="en-CA" altLang="en-US"/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en-US"/>
              <a:t>Display 11.10 (1/2)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74B19823-6EB0-4D81-9E73-3DECF61683D6}" type="slidenum">
              <a:rPr lang="en-US" altLang="en-US"/>
              <a:pPr/>
              <a:t>97</a:t>
            </a:fld>
            <a:endParaRPr lang="en-CA" altLang="en-US"/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11.10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00200"/>
            <a:ext cx="62801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3E25B5E-0E7F-44C2-BFD6-E9B9EE38AD7C}" type="slidenum">
              <a:rPr lang="en-US" altLang="en-US"/>
              <a:pPr/>
              <a:t>98</a:t>
            </a:fld>
            <a:endParaRPr lang="en-CA" altLang="en-US"/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11.11</a:t>
            </a:r>
            <a:br>
              <a:rPr lang="en-US" altLang="en-US"/>
            </a:br>
            <a:r>
              <a:rPr lang="en-US" altLang="en-US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8E33C2D-9871-4DCE-892F-7738C7BF49B8}" type="slidenum">
              <a:rPr lang="en-US" altLang="en-US"/>
              <a:pPr/>
              <a:t>99</a:t>
            </a:fld>
            <a:endParaRPr lang="en-CA" altLang="en-US"/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en-US"/>
              <a:t>Display 11.11 (2/3)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2681</TotalTime>
  <Words>1776</Words>
  <Application>Microsoft Office PowerPoint</Application>
  <PresentationFormat>Letter Paper (8.5x11 in)</PresentationFormat>
  <Paragraphs>558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Arial Unicode MS</vt:lpstr>
      <vt:lpstr>Arial</vt:lpstr>
      <vt:lpstr>Tahoma</vt:lpstr>
      <vt:lpstr>Times New Roman</vt:lpstr>
      <vt:lpstr>Wingdings</vt:lpstr>
      <vt:lpstr>Blends</vt:lpstr>
      <vt:lpstr>Chapter 11</vt:lpstr>
      <vt:lpstr>Overview</vt:lpstr>
      <vt:lpstr>11.1</vt:lpstr>
      <vt:lpstr>Friend Function</vt:lpstr>
      <vt:lpstr>Is equal Efficient?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Program Example: The Money Class (version 1)</vt:lpstr>
      <vt:lpstr>11.2</vt:lpstr>
      <vt:lpstr>Overloading Operators</vt:lpstr>
      <vt:lpstr>Operators As Functions</vt:lpstr>
      <vt:lpstr>Operator Overloading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Section 11.2 Conclusion</vt:lpstr>
      <vt:lpstr>11.3</vt:lpstr>
      <vt:lpstr>Arrays and Classes</vt:lpstr>
      <vt:lpstr>Accessing Members</vt:lpstr>
      <vt:lpstr>An Array of Money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11.4</vt:lpstr>
      <vt:lpstr>Classes and Dynamic Arrays   </vt:lpstr>
      <vt:lpstr>Program Example: A String Variable Class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11.4 Conclusion</vt:lpstr>
      <vt:lpstr>Chapter 11 -- End</vt:lpstr>
      <vt:lpstr>Display 11.1 (1/3) </vt:lpstr>
      <vt:lpstr>Display 11.1 (2/3) </vt:lpstr>
      <vt:lpstr>Display 11.1 (3/3)</vt:lpstr>
      <vt:lpstr>Display 11.2 </vt:lpstr>
      <vt:lpstr>Display 11.3 (1/5) </vt:lpstr>
      <vt:lpstr>Display 11.3 (2/5) </vt:lpstr>
      <vt:lpstr>Display 11.3 (3/5) </vt:lpstr>
      <vt:lpstr>Display 11.3 (4/5) </vt:lpstr>
      <vt:lpstr>Display 11.3 (5/5) </vt:lpstr>
      <vt:lpstr>Display 11.4 </vt:lpstr>
      <vt:lpstr>Display 11.5 (1/2) </vt:lpstr>
      <vt:lpstr>Display 11.5  (2/2) </vt:lpstr>
      <vt:lpstr>Display 11.6 </vt:lpstr>
      <vt:lpstr>Display 11.7 </vt:lpstr>
      <vt:lpstr>Display 11.8 (1/4)</vt:lpstr>
      <vt:lpstr>Display 11.8(2/4) </vt:lpstr>
      <vt:lpstr>Display 11.8 (3/4) </vt:lpstr>
      <vt:lpstr>Display 11.8 (4/4) </vt:lpstr>
      <vt:lpstr>Display 11.9 (1/3) </vt:lpstr>
      <vt:lpstr>Display 11.9 (2/3) </vt:lpstr>
      <vt:lpstr>Display 11.9 (3/3)</vt:lpstr>
      <vt:lpstr>Display 11.10 (1/2) </vt:lpstr>
      <vt:lpstr>Display 11.10 (2/2)</vt:lpstr>
      <vt:lpstr>Display 11.11 (1/3)</vt:lpstr>
      <vt:lpstr>Display 11.11 (2/3) </vt:lpstr>
      <vt:lpstr>Display 11.11 (3/3)</vt:lpstr>
      <vt:lpstr>Display 11.12 (1/2) </vt:lpstr>
      <vt:lpstr>Display 11.12 (2/2)</vt:lpstr>
      <vt:lpstr>Display 11.13 </vt:lpstr>
      <vt:lpstr>Display 11.14</vt:lpstr>
    </vt:vector>
  </TitlesOfParts>
  <Company>Addison Wesley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Faizi Ali</cp:lastModifiedBy>
  <cp:revision>131</cp:revision>
  <cp:lastPrinted>2001-11-04T00:51:13Z</cp:lastPrinted>
  <dcterms:created xsi:type="dcterms:W3CDTF">2005-02-25T19:46:41Z</dcterms:created>
  <dcterms:modified xsi:type="dcterms:W3CDTF">2014-12-18T04:38:39Z</dcterms:modified>
</cp:coreProperties>
</file>