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411" r:id="rId2"/>
    <p:sldId id="414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413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415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353" r:id="rId64"/>
    <p:sldId id="354" r:id="rId65"/>
    <p:sldId id="355" r:id="rId66"/>
    <p:sldId id="356" r:id="rId67"/>
    <p:sldId id="357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72" r:id="rId79"/>
    <p:sldId id="369" r:id="rId80"/>
    <p:sldId id="370" r:id="rId81"/>
    <p:sldId id="371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8" r:id="rId90"/>
    <p:sldId id="424" r:id="rId91"/>
    <p:sldId id="425" r:id="rId92"/>
    <p:sldId id="426" r:id="rId93"/>
    <p:sldId id="427" r:id="rId9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3" autoAdjust="0"/>
  </p:normalViewPr>
  <p:slideViewPr>
    <p:cSldViewPr snapToObjects="1">
      <p:cViewPr>
        <p:scale>
          <a:sx n="74" d="100"/>
          <a:sy n="74" d="100"/>
        </p:scale>
        <p:origin x="-1254" y="-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52AAB09-4A73-4FBE-9364-AD36603ED28F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833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7F5C257-824A-4FB4-A020-78F15B00EDC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913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en-US" noProof="0" smtClean="0"/>
              <a:t>Click to edit </a:t>
            </a:r>
            <a:br>
              <a:rPr lang="en-US" altLang="en-US" noProof="0" smtClean="0"/>
            </a:br>
            <a:r>
              <a:rPr lang="en-US" altLang="en-US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7797E924-F52A-42AB-8FA2-420ABF74C5D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58853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A956A0D2-541B-435F-887A-C8464E64B7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24901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8E4AB012-C6C1-4765-82DA-92FF475EAD7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10220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07C8D9C-8FB9-4AB6-9700-F2B14B3C438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203487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5AED10BE-88B5-4847-A310-5CD8CCDCD97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49690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FBA1D8B-42D7-4EBD-9D7A-72D8F2CA375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88253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DC15C95-87B7-4DDB-824D-5ABBE4B74A3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92418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D22C32D2-F7E2-47CE-9630-F5532D0CEFE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687986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3DB801BE-6B0D-4C07-92D2-60E862BDD90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600344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11- </a:t>
            </a:r>
            <a:fld id="{24C57501-2B5E-48BD-9AE1-C55760DE9A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41668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en-US"/>
              <a:t>Slide 11- </a:t>
            </a:r>
            <a:fld id="{65031E72-0AA4-42DF-9591-DE0F71B8A004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27715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11</a:t>
            </a:r>
          </a:p>
        </p:txBody>
      </p:sp>
      <p:sp>
        <p:nvSpPr>
          <p:cNvPr id="627716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Friends, Overloaded Operators,</a:t>
            </a:r>
          </a:p>
          <a:p>
            <a:r>
              <a:rPr lang="en-US" altLang="en-US"/>
              <a:t>and Arrays in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4F2688-37F9-4E8D-969D-CA807E8ACF3C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appropriate version of + is not found, </a:t>
            </a:r>
            <a:br>
              <a:rPr lang="en-US" altLang="en-US" sz="2400"/>
            </a:br>
            <a:r>
              <a:rPr lang="en-US" altLang="en-US" sz="2400"/>
              <a:t>the compiler looks for a constructor that takes </a:t>
            </a:r>
            <a:br>
              <a:rPr lang="en-US" altLang="en-US" sz="2400"/>
            </a:br>
            <a:r>
              <a:rPr lang="en-US" altLang="en-US" sz="2400"/>
              <a:t>a single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Money constructor that takes a single parameter</a:t>
            </a:r>
            <a:br>
              <a:rPr lang="en-US" altLang="en-US" sz="2400"/>
            </a:br>
            <a:r>
              <a:rPr lang="en-US" altLang="en-US" sz="2400"/>
              <a:t>of type long will work 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constructor Money(long dollars) converts 25 </a:t>
            </a:r>
            <a:br>
              <a:rPr lang="en-US" altLang="en-US" sz="2400"/>
            </a:br>
            <a:r>
              <a:rPr lang="en-US" altLang="en-US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1398A17-B963-4198-8B7D-DAB07D48989C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Although the compiler was able to find a </a:t>
            </a:r>
            <a:br>
              <a:rPr lang="en-US" altLang="en-US"/>
            </a:br>
            <a:r>
              <a:rPr lang="en-US" altLang="en-US"/>
              <a:t>way to add </a:t>
            </a:r>
            <a:br>
              <a:rPr lang="en-US" altLang="en-US"/>
            </a:br>
            <a:r>
              <a:rPr lang="en-US" altLang="en-US"/>
              <a:t>                     base_amount + 25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this  addition will cause an error</a:t>
            </a:r>
            <a:br>
              <a:rPr lang="en-US" altLang="en-US"/>
            </a:br>
            <a:r>
              <a:rPr lang="en-US" altLang="en-US"/>
              <a:t>                    base_amount + 25.67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7A3FA74-829B-4419-BCBC-D75A8323DAEB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 permit  base_amount + 25.67, the following </a:t>
            </a:r>
            <a:br>
              <a:rPr lang="en-US" altLang="en-US" sz="2400"/>
            </a:br>
            <a:r>
              <a:rPr lang="en-US" altLang="en-US" sz="2400"/>
              <a:t>constructor should be declared and defined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public: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  <a:br>
              <a:rPr lang="en-US" altLang="en-US" sz="2400"/>
            </a:br>
            <a:r>
              <a:rPr lang="en-US" altLang="en-US" sz="2400"/>
              <a:t>                 Money(double amount);</a:t>
            </a:r>
            <a:br>
              <a:rPr lang="en-US" altLang="en-US" sz="2400"/>
            </a:br>
            <a:r>
              <a:rPr lang="en-US" altLang="en-US" sz="2400"/>
              <a:t>                 // Initialize object so its value is $amount</a:t>
            </a:r>
            <a:br>
              <a:rPr lang="en-US" altLang="en-US" sz="2400"/>
            </a:br>
            <a:r>
              <a:rPr lang="en-US" altLang="en-US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3CF99E-36CE-4CE4-9A4A-574FD92625FA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Unary operators take a single argument</a:t>
            </a:r>
          </a:p>
          <a:p>
            <a:r>
              <a:rPr lang="en-US" altLang="en-US" sz="2400"/>
              <a:t>The unary – operator is used to negate a value</a:t>
            </a:r>
            <a:br>
              <a:rPr lang="en-US" altLang="en-US" sz="2400"/>
            </a:br>
            <a:r>
              <a:rPr lang="en-US" altLang="en-US" sz="2400"/>
              <a:t>                               x = -y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++ and - -  are also unary operators</a:t>
            </a:r>
          </a:p>
          <a:p>
            <a:r>
              <a:rPr lang="en-US" altLang="en-US" sz="2400"/>
              <a:t>Unary operators can be overloaded</a:t>
            </a:r>
          </a:p>
          <a:p>
            <a:pPr lvl="1"/>
            <a:r>
              <a:rPr lang="en-US" altLang="en-US" sz="2400"/>
              <a:t>The Money class  of Display 11.6 can includes </a:t>
            </a:r>
          </a:p>
          <a:p>
            <a:pPr lvl="2"/>
            <a:r>
              <a:rPr lang="en-US" altLang="en-US" sz="2000"/>
              <a:t>A binary – operator</a:t>
            </a:r>
          </a:p>
          <a:p>
            <a:pPr lvl="2"/>
            <a:r>
              <a:rPr lang="en-US" altLang="en-US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0D74875-2062-42DA-B62C-8FD3A1E96C7E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0800" y="52657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11.6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Overloading the – operator with two parameters</a:t>
            </a:r>
            <a:br>
              <a:rPr lang="en-US" altLang="en-US" sz="2400"/>
            </a:br>
            <a:r>
              <a:rPr lang="en-US" altLang="en-US" sz="2400"/>
              <a:t>allows us to subtract Money objects as in</a:t>
            </a:r>
            <a:br>
              <a:rPr lang="en-US" altLang="en-US" sz="2400"/>
            </a:br>
            <a:r>
              <a:rPr lang="en-US" altLang="en-US" sz="2400"/>
              <a:t>          Money  amount1, amount2, amount2;</a:t>
            </a:r>
            <a:br>
              <a:rPr lang="en-US" altLang="en-US" sz="2400"/>
            </a:br>
            <a:r>
              <a:rPr lang="en-US" altLang="en-US" sz="2400"/>
              <a:t>            …</a:t>
            </a:r>
            <a:br>
              <a:rPr lang="en-US" altLang="en-US" sz="2400"/>
            </a:br>
            <a:r>
              <a:rPr lang="en-US" altLang="en-US" sz="2400"/>
              <a:t>            amount3 = amount1 – amount2;</a:t>
            </a:r>
          </a:p>
          <a:p>
            <a:r>
              <a:rPr lang="en-US" altLang="en-US" sz="2400"/>
              <a:t>Overloading the – operator with one parameter</a:t>
            </a:r>
            <a:br>
              <a:rPr lang="en-US" altLang="en-US" sz="2400"/>
            </a:br>
            <a:r>
              <a:rPr lang="en-US" altLang="en-US" sz="2400"/>
              <a:t>allows us to negate a money value like this</a:t>
            </a:r>
            <a:br>
              <a:rPr lang="en-US" altLang="en-US" sz="2400"/>
            </a:br>
            <a:r>
              <a:rPr lang="en-US" altLang="en-US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C4B4EF-91BF-4EB4-ABE6-CAF0394CC24D}" type="slidenum">
              <a:rPr lang="en-US" altLang="en-US"/>
              <a:pPr/>
              <a:t>15</a:t>
            </a:fld>
            <a:endParaRPr lang="en-CA" altLang="en-US"/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itchFamily="2" charset="2"/>
                  <a:buNone/>
                </a:pPr>
                <a:r>
                  <a:rPr lang="en-US" altLang="en-US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insertion operator &lt;&lt; is a binary operator</a:t>
            </a:r>
          </a:p>
          <a:p>
            <a:pPr lvl="1"/>
            <a:r>
              <a:rPr lang="en-US" altLang="en-US"/>
              <a:t>The first operand is the output stream</a:t>
            </a:r>
          </a:p>
          <a:p>
            <a:pPr lvl="1"/>
            <a:r>
              <a:rPr lang="en-US" altLang="en-US"/>
              <a:t>The second operand is the value following &lt;&lt;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6E4E481-A63C-4D79-83D2-7869C9550BFB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Overloading the &lt;&lt; operator allows us to </a:t>
            </a:r>
            <a:br>
              <a:rPr lang="en-US" altLang="en-US"/>
            </a:br>
            <a:r>
              <a:rPr lang="en-US" altLang="en-US"/>
              <a:t>use &lt;&lt; instead of Money's output function</a:t>
            </a:r>
          </a:p>
          <a:p>
            <a:pPr lvl="1"/>
            <a:r>
              <a:rPr lang="en-US" altLang="en-US"/>
              <a:t>Given the declaration:  Money amount(100); </a:t>
            </a:r>
            <a:br>
              <a:rPr lang="en-US" altLang="en-US"/>
            </a:br>
            <a:r>
              <a:rPr lang="en-US" altLang="en-US"/>
              <a:t>                       </a:t>
            </a:r>
            <a:br>
              <a:rPr lang="en-US" altLang="en-US"/>
            </a:br>
            <a:r>
              <a:rPr lang="en-US" altLang="en-US"/>
              <a:t>         		 amount.output( cout );</a:t>
            </a:r>
            <a:br>
              <a:rPr lang="en-US" altLang="en-US"/>
            </a:br>
            <a:r>
              <a:rPr lang="en-US" altLang="en-US"/>
              <a:t> can become</a:t>
            </a:r>
          </a:p>
          <a:p>
            <a:pPr lvl="1"/>
            <a:r>
              <a:rPr lang="en-US" altLang="en-US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6BCDABC-6246-4E2C-B754-EB7124D3DC28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0038" y="5608638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Because &lt;&lt; is a binary operator </a:t>
            </a:r>
            <a:br>
              <a:rPr lang="en-US" altLang="en-US" sz="2400"/>
            </a:br>
            <a:r>
              <a:rPr lang="en-US" altLang="en-US" sz="2400"/>
              <a:t> cout &lt;&lt; "I have " &lt;&lt; amount &lt;&lt; " in my purse."; 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seems as if it could be grouped as</a:t>
            </a:r>
            <a:br>
              <a:rPr lang="en-US" altLang="en-US" sz="2400"/>
            </a:br>
            <a:r>
              <a:rPr lang="en-US" altLang="en-US" sz="2400"/>
              <a:t>( (cout &lt;&lt; "I have" ) &lt;&lt; amount) &lt;&lt; "in my purse.";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To provide cout as an argument for  &lt;&lt; amount,</a:t>
            </a:r>
            <a:br>
              <a:rPr lang="en-US" altLang="en-US" sz="2400"/>
            </a:br>
            <a:r>
              <a:rPr lang="en-US" altLang="en-US" sz="2400"/>
              <a:t>(cout &lt;&lt; "I have") must return cout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5DBE521-2734-4351-A1D6-8C0347F084BF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Based on the previous example, &lt;&lt; should return</a:t>
            </a:r>
            <a:br>
              <a:rPr lang="en-US" altLang="en-US" sz="2400"/>
            </a:br>
            <a:r>
              <a:rPr lang="en-US" altLang="en-US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This leads to a declaration of the overloaded </a:t>
            </a:r>
            <a:br>
              <a:rPr lang="en-US" altLang="en-US" sz="2400"/>
            </a:br>
            <a:r>
              <a:rPr lang="en-US" altLang="en-US" sz="2400"/>
              <a:t>&lt;&lt; operator for the Money class: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class Money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public:</a:t>
            </a:r>
            <a:br>
              <a:rPr lang="en-US" altLang="en-US" sz="2400"/>
            </a:br>
            <a:r>
              <a:rPr lang="en-US" altLang="en-US" sz="2400"/>
              <a:t>              …</a:t>
            </a:r>
            <a:br>
              <a:rPr lang="en-US" altLang="en-US" sz="2400"/>
            </a:br>
            <a:r>
              <a:rPr lang="en-US" altLang="en-US" sz="2400"/>
              <a:t>       friend ostream&amp; operator &lt;&lt; (ostream&amp; outs, </a:t>
            </a:r>
            <a:br>
              <a:rPr lang="en-US" altLang="en-US" sz="2400"/>
            </a:br>
            <a:r>
              <a:rPr lang="en-US" altLang="en-US" sz="2400"/>
              <a:t>                                                           const Money&amp; amount);</a:t>
            </a:r>
            <a:br>
              <a:rPr lang="en-US" altLang="en-US" sz="2400"/>
            </a:br>
            <a:r>
              <a:rPr lang="en-US" altLang="en-US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B47C6CE-63EA-4F1B-9DB9-8E1D89E695A2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defines the &lt;&lt; operator</a:t>
            </a:r>
          </a:p>
          <a:p>
            <a:pPr lvl="1"/>
            <a:r>
              <a:rPr lang="en-US" altLang="en-US"/>
              <a:t>ostream&amp; operator &lt;&lt;(ostream&amp; outs,</a:t>
            </a:r>
            <a:br>
              <a:rPr lang="en-US" altLang="en-US"/>
            </a:br>
            <a:r>
              <a:rPr lang="en-US" altLang="en-US"/>
              <a:t> 				     const Money&amp; amount)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       &lt;Same as the body of Money::output  in</a:t>
            </a:r>
            <a:br>
              <a:rPr lang="en-US" altLang="en-US"/>
            </a:br>
            <a:r>
              <a:rPr lang="en-US" altLang="en-US"/>
              <a:t>      Display 11.3 (except all_cents is replaced </a:t>
            </a:r>
            <a:br>
              <a:rPr lang="en-US" altLang="en-US"/>
            </a:br>
            <a:r>
              <a:rPr lang="en-US" altLang="en-US"/>
              <a:t>       with amount.all_cents) &gt;</a:t>
            </a:r>
            <a:br>
              <a:rPr lang="en-US" altLang="en-US"/>
            </a:br>
            <a:r>
              <a:rPr lang="en-US" altLang="en-US"/>
              <a:t>     </a:t>
            </a:r>
            <a:br>
              <a:rPr lang="en-US" altLang="en-US"/>
            </a:br>
            <a:r>
              <a:rPr lang="en-US" altLang="en-US"/>
              <a:t>       return outs;</a:t>
            </a:r>
            <a:br>
              <a:rPr lang="en-US" altLang="en-US"/>
            </a:br>
            <a:r>
              <a:rPr lang="en-US" altLang="en-US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07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11.2</a:t>
            </a:r>
          </a:p>
        </p:txBody>
      </p:sp>
      <p:sp>
        <p:nvSpPr>
          <p:cNvPr id="6307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2C22DAD-4451-4745-B8A5-9D203ADFFD73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value of a stream object is not so simple to </a:t>
            </a:r>
            <a:br>
              <a:rPr lang="en-US" altLang="en-US" sz="2400"/>
            </a:br>
            <a:r>
              <a:rPr lang="en-US" altLang="en-US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value of a stream might be an entire file, the </a:t>
            </a:r>
            <a:br>
              <a:rPr lang="en-US" altLang="en-US" sz="2400"/>
            </a:br>
            <a:r>
              <a:rPr lang="en-US" altLang="en-US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want to return the stream itself, not the </a:t>
            </a:r>
            <a:br>
              <a:rPr lang="en-US" altLang="en-US" sz="2400"/>
            </a:br>
            <a:r>
              <a:rPr lang="en-US" altLang="en-US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&amp; means that we want to return the stream, </a:t>
            </a:r>
            <a:br>
              <a:rPr lang="en-US" altLang="en-US" sz="2400"/>
            </a:br>
            <a:r>
              <a:rPr lang="en-US" altLang="en-US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9E51581-92B8-472C-B45A-41756A9B8A5E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1463" y="5627688"/>
            <a:ext cx="31051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Overloading the &gt;&gt; operator for input is very </a:t>
            </a:r>
            <a:br>
              <a:rPr lang="en-US" altLang="en-US" sz="2400"/>
            </a:br>
            <a:r>
              <a:rPr lang="en-US" altLang="en-US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&gt;&gt; could be defined this way for the Money class</a:t>
            </a:r>
            <a:br>
              <a:rPr lang="en-US" altLang="en-US" sz="2400"/>
            </a:br>
            <a:r>
              <a:rPr lang="en-US" altLang="en-US" sz="2400"/>
              <a:t>       istream&amp; operator &gt;&gt;(istream&amp; ins, </a:t>
            </a:r>
            <a:br>
              <a:rPr lang="en-US" altLang="en-US" sz="2400"/>
            </a:br>
            <a:r>
              <a:rPr lang="en-US" altLang="en-US" sz="2400"/>
              <a:t> 			                     Money&amp; amount); </a:t>
            </a:r>
            <a:br>
              <a:rPr lang="en-US" altLang="en-US" sz="2400"/>
            </a:br>
            <a:r>
              <a:rPr lang="en-US" altLang="en-US" sz="2400"/>
              <a:t>        </a:t>
            </a:r>
            <a:br>
              <a:rPr lang="en-US" altLang="en-US" sz="2400"/>
            </a:br>
            <a:r>
              <a:rPr lang="en-US" altLang="en-US" sz="2400"/>
              <a:t>         {</a:t>
            </a:r>
            <a:br>
              <a:rPr lang="en-US" altLang="en-US" sz="2400"/>
            </a:br>
            <a:r>
              <a:rPr lang="en-US" altLang="en-US" sz="2400"/>
              <a:t>           &lt;This part is the same as the body of </a:t>
            </a:r>
            <a:br>
              <a:rPr lang="en-US" altLang="en-US" sz="2400"/>
            </a:br>
            <a:r>
              <a:rPr lang="en-US" altLang="en-US" sz="2400"/>
              <a:t> 		 Money::input in Display 11.3 (except that</a:t>
            </a:r>
            <a:br>
              <a:rPr lang="en-US" altLang="en-US" sz="2400"/>
            </a:br>
            <a:r>
              <a:rPr lang="en-US" altLang="en-US" sz="2400"/>
              <a:t>             all_cents is replaced with amount.all_cents)&gt;  </a:t>
            </a:r>
            <a:br>
              <a:rPr lang="en-US" altLang="en-US" sz="2400"/>
            </a:br>
            <a:r>
              <a:rPr lang="en-US" altLang="en-US" sz="2400"/>
              <a:t> 		return ins;</a:t>
            </a:r>
            <a:br>
              <a:rPr lang="en-US" altLang="en-US" sz="2400"/>
            </a:br>
            <a:r>
              <a:rPr lang="en-US" altLang="en-US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D66FF3B-5BBA-4C8A-BE33-C073B02BD108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11.2 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purpose of a making a function a friend?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Describe the use of constant parameters?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Identify the return type of the overloaded operators</a:t>
            </a:r>
            <a:br>
              <a:rPr lang="en-US" altLang="en-US"/>
            </a:br>
            <a:r>
              <a:rPr lang="en-US" altLang="en-US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297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11.3</a:t>
            </a:r>
          </a:p>
        </p:txBody>
      </p:sp>
      <p:sp>
        <p:nvSpPr>
          <p:cNvPr id="62976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CA411B1-82A5-4B6A-8779-152869A19A8F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Arrays can use structures or classes as their </a:t>
            </a:r>
            <a:br>
              <a:rPr lang="en-US" altLang="en-US"/>
            </a:br>
            <a:r>
              <a:rPr lang="en-US" altLang="en-US"/>
              <a:t>base types</a:t>
            </a:r>
          </a:p>
          <a:p>
            <a:pPr lvl="1"/>
            <a:r>
              <a:rPr lang="en-US" altLang="en-US"/>
              <a:t>Example:       struct WindInfo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				double velocity;</a:t>
            </a:r>
            <a:br>
              <a:rPr lang="en-US" altLang="en-US"/>
            </a:br>
            <a:r>
              <a:rPr lang="en-US" altLang="en-US"/>
              <a:t>        			char direction;</a:t>
            </a:r>
            <a:br>
              <a:rPr lang="en-US" altLang="en-US"/>
            </a:br>
            <a:r>
              <a:rPr lang="en-US" altLang="en-US"/>
              <a:t> 			 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D2CAF20-DB62-4AC6-9DF9-3FF9EA98CD95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array's base type is a structure or a </a:t>
            </a:r>
            <a:br>
              <a:rPr lang="en-US" altLang="en-US"/>
            </a:br>
            <a:r>
              <a:rPr lang="en-US" altLang="en-US"/>
              <a:t>class…</a:t>
            </a:r>
          </a:p>
          <a:p>
            <a:pPr lvl="1"/>
            <a:r>
              <a:rPr lang="en-US" altLang="en-US" sz="2400"/>
              <a:t>Use the dot operator to access the members of anindexed variable</a:t>
            </a:r>
          </a:p>
          <a:p>
            <a:pPr lvl="1"/>
            <a:r>
              <a:rPr lang="en-US" altLang="en-US" sz="2400"/>
              <a:t>Example:    	for (i = 0; i &lt; 10; i++)</a:t>
            </a:r>
            <a:br>
              <a:rPr lang="en-US" altLang="en-US" sz="2400"/>
            </a:br>
            <a:r>
              <a:rPr lang="en-US" altLang="en-US" sz="2400"/>
              <a:t>                       	{</a:t>
            </a:r>
            <a:br>
              <a:rPr lang="en-US" altLang="en-US" sz="2400"/>
            </a:br>
            <a:r>
              <a:rPr lang="en-US" altLang="en-US" sz="2400"/>
              <a:t>                          		cout &lt;&lt; "Enter velocity: ";</a:t>
            </a:r>
            <a:br>
              <a:rPr lang="en-US" altLang="en-US" sz="2400"/>
            </a:br>
            <a:r>
              <a:rPr lang="en-US" altLang="en-US" sz="2400"/>
              <a:t>                          		cin &gt;&gt; data_point[i].velocity;</a:t>
            </a:r>
            <a:br>
              <a:rPr lang="en-US" altLang="en-US" sz="2400"/>
            </a:br>
            <a:r>
              <a:rPr lang="en-US" altLang="en-US" sz="2400"/>
              <a:t>                         		 …</a:t>
            </a:r>
            <a:br>
              <a:rPr lang="en-US" altLang="en-US" sz="2400"/>
            </a:br>
            <a:r>
              <a:rPr lang="en-US" altLang="en-US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EBA6A52-46B3-4258-992C-A19F85F2A021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Money class of Chapter 11 can be the base</a:t>
            </a:r>
            <a:br>
              <a:rPr lang="en-US" altLang="en-US"/>
            </a:br>
            <a:r>
              <a:rPr lang="en-US" altLang="en-US"/>
              <a:t>type for an array</a:t>
            </a:r>
          </a:p>
          <a:p>
            <a:endParaRPr lang="en-US" altLang="en-US"/>
          </a:p>
          <a:p>
            <a:r>
              <a:rPr lang="en-US" altLang="en-US"/>
              <a:t>When an array of classes is declared</a:t>
            </a:r>
          </a:p>
          <a:p>
            <a:pPr lvl="1"/>
            <a:r>
              <a:rPr lang="en-US" altLang="en-US"/>
              <a:t>The default constructor is called to initialize the </a:t>
            </a:r>
            <a:br>
              <a:rPr lang="en-US" altLang="en-US"/>
            </a:br>
            <a:r>
              <a:rPr lang="en-US" altLang="en-US"/>
              <a:t>indexed variables</a:t>
            </a:r>
          </a:p>
          <a:p>
            <a:r>
              <a:rPr lang="en-US" altLang="en-US"/>
              <a:t>An array of class Money is demonstrated in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lvl="1"/>
            <a:endParaRPr lang="en-US" altLang="en-US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8288" y="2366963"/>
            <a:ext cx="3303587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189538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300" y="5795963"/>
            <a:ext cx="2986088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F495782-0B92-4C48-A1A2-224BB8D9BCF7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structure can contain an array as a member</a:t>
            </a:r>
          </a:p>
          <a:p>
            <a:pPr lvl="1"/>
            <a:r>
              <a:rPr lang="en-US" altLang="en-US"/>
              <a:t>Example:        struct Data</a:t>
            </a:r>
            <a:br>
              <a:rPr lang="en-US" altLang="en-US"/>
            </a:br>
            <a:r>
              <a:rPr lang="en-US" altLang="en-US"/>
              <a:t> 			 {</a:t>
            </a:r>
            <a:br>
              <a:rPr lang="en-US" altLang="en-US"/>
            </a:br>
            <a:r>
              <a:rPr lang="en-US" altLang="en-US"/>
              <a:t>         			double time[10];</a:t>
            </a:r>
            <a:br>
              <a:rPr lang="en-US" altLang="en-US"/>
            </a:br>
            <a:r>
              <a:rPr lang="en-US" altLang="en-US"/>
              <a:t> 				int distance;</a:t>
            </a:r>
            <a:br>
              <a:rPr lang="en-US" altLang="en-US"/>
            </a:br>
            <a:r>
              <a:rPr lang="en-US" altLang="en-US"/>
              <a:t> 			 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                       Data my_best;</a:t>
            </a:r>
          </a:p>
          <a:p>
            <a:pPr lvl="1"/>
            <a:r>
              <a:rPr lang="en-US" altLang="en-US"/>
              <a:t>my_best contains an array of type double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705A8C-3682-40E4-88B8-3E010F3FFE35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access the array elements within a structure</a:t>
            </a:r>
          </a:p>
          <a:p>
            <a:pPr lvl="1"/>
            <a:r>
              <a:rPr lang="en-US" altLang="en-US"/>
              <a:t>Use the dot operator to identify the array within the structure</a:t>
            </a:r>
          </a:p>
          <a:p>
            <a:pPr lvl="1"/>
            <a:r>
              <a:rPr lang="en-US" altLang="en-US"/>
              <a:t>Use the [ ]'s to identify the indexed variable desired</a:t>
            </a:r>
          </a:p>
          <a:p>
            <a:pPr lvl="1"/>
            <a:r>
              <a:rPr lang="en-US" altLang="en-US"/>
              <a:t>Example:         my_best.time[i]</a:t>
            </a:r>
            <a:br>
              <a:rPr lang="en-US" altLang="en-US"/>
            </a:br>
            <a:r>
              <a:rPr lang="en-US" altLang="en-US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519FD2-1928-4E77-A544-6DC049521D22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 sz="2400"/>
              <a:t>Class TemperatureList includes an array</a:t>
            </a:r>
          </a:p>
          <a:p>
            <a:pPr lvl="1"/>
            <a:r>
              <a:rPr lang="en-US" altLang="en-US" sz="2400"/>
              <a:t>The array, named list, contains temperatures</a:t>
            </a:r>
          </a:p>
          <a:p>
            <a:pPr lvl="1"/>
            <a:r>
              <a:rPr lang="en-US" altLang="en-US" sz="2400"/>
              <a:t>Member variable size is the number of items stored</a:t>
            </a:r>
          </a:p>
          <a:p>
            <a:pPr lvl="1"/>
            <a:r>
              <a:rPr lang="en-US" altLang="en-US" sz="2400"/>
              <a:t> 		       class TemperatureList</a:t>
            </a:r>
            <a:br>
              <a:rPr lang="en-US" altLang="en-US" sz="2400"/>
            </a:br>
            <a:r>
              <a:rPr lang="en-US" altLang="en-US" sz="2400"/>
              <a:t>                       {</a:t>
            </a:r>
            <a:br>
              <a:rPr lang="en-US" altLang="en-US" sz="2400"/>
            </a:br>
            <a:r>
              <a:rPr lang="en-US" altLang="en-US" sz="2400"/>
              <a:t>                          public:</a:t>
            </a:r>
            <a:br>
              <a:rPr lang="en-US" altLang="en-US" sz="2400"/>
            </a:br>
            <a:r>
              <a:rPr lang="en-US" altLang="en-US" sz="2400"/>
              <a:t>                                        TemperatureList( ); </a:t>
            </a:r>
            <a:br>
              <a:rPr lang="en-US" altLang="en-US" sz="2400"/>
            </a:br>
            <a:r>
              <a:rPr lang="en-US" altLang="en-US" sz="2400"/>
              <a:t>                                        //Member functions</a:t>
            </a:r>
            <a:br>
              <a:rPr lang="en-US" altLang="en-US" sz="2400"/>
            </a:br>
            <a:r>
              <a:rPr lang="en-US" altLang="en-US" sz="2400"/>
              <a:t>                            private: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			             double   list [MAX_LIST_SIZE];</a:t>
            </a:r>
            <a:br>
              <a:rPr lang="en-US" altLang="en-US" sz="2400"/>
            </a:br>
            <a:r>
              <a:rPr lang="en-US" altLang="en-US" sz="2400"/>
              <a:t>                                        int size;</a:t>
            </a:r>
            <a:br>
              <a:rPr lang="en-US" altLang="en-US" sz="2400"/>
            </a:br>
            <a:r>
              <a:rPr lang="en-US" altLang="en-US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905F1DC-41BB-472D-9F04-E8BBC505BF0E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the Money class, function add was used to </a:t>
            </a:r>
            <a:br>
              <a:rPr lang="en-US" altLang="en-US" sz="2400"/>
            </a:br>
            <a:r>
              <a:rPr lang="en-US" altLang="en-US" sz="2400"/>
              <a:t>add two objects of type Money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/>
              <a:t>In this section we see how to use the '+' operator</a:t>
            </a:r>
            <a:br>
              <a:rPr lang="en-US" altLang="en-US" sz="2400"/>
            </a:br>
            <a:r>
              <a:rPr lang="en-US" altLang="en-US" sz="2400"/>
              <a:t>to make this code legal: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		Money total, cost, tax;</a:t>
            </a:r>
            <a:br>
              <a:rPr lang="en-US" altLang="en-US" sz="2400"/>
            </a:br>
            <a:r>
              <a:rPr lang="en-US" altLang="en-US" sz="2400"/>
              <a:t>		…</a:t>
            </a:r>
            <a:br>
              <a:rPr lang="en-US" altLang="en-US" sz="2400"/>
            </a:br>
            <a:r>
              <a:rPr lang="en-US" altLang="en-US" sz="2400"/>
              <a:t>		total = cost + tax;  </a:t>
            </a:r>
            <a:br>
              <a:rPr lang="en-US" altLang="en-US" sz="2400"/>
            </a:br>
            <a:r>
              <a:rPr lang="en-US" altLang="en-US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6DF3369-536D-4B7B-94B1-64419655C9BA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4960938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8213" y="5567363"/>
            <a:ext cx="245110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an object of type TemperatureList:</a:t>
            </a:r>
          </a:p>
          <a:p>
            <a:pPr lvl="1"/>
            <a:r>
              <a:rPr lang="en-US" altLang="en-US"/>
              <a:t>TemperatureList  my_data;</a:t>
            </a:r>
          </a:p>
          <a:p>
            <a:r>
              <a:rPr lang="en-US" altLang="en-US"/>
              <a:t>To add a temperature to the list:</a:t>
            </a:r>
          </a:p>
          <a:p>
            <a:pPr lvl="1"/>
            <a:r>
              <a:rPr lang="en-US" altLang="en-US"/>
              <a:t>My_data.add_temperature(77);</a:t>
            </a:r>
          </a:p>
          <a:p>
            <a:pPr lvl="2"/>
            <a:r>
              <a:rPr lang="en-US" altLang="en-US"/>
              <a:t>A check is made to see if the array is full</a:t>
            </a:r>
          </a:p>
          <a:p>
            <a:r>
              <a:rPr lang="en-US" altLang="en-US"/>
              <a:t>&lt;&lt; is overloaded so output of the list is</a:t>
            </a:r>
          </a:p>
          <a:p>
            <a:pPr lvl="1"/>
            <a:r>
              <a:rPr lang="en-US" altLang="en-US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AEEF66F-E898-4706-BB53-0FD32D6A65DE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Declare an array as a member of a class?</a:t>
            </a:r>
          </a:p>
          <a:p>
            <a:pPr lvl="1"/>
            <a:r>
              <a:rPr lang="en-US" altLang="en-US"/>
              <a:t>Declare an array of objects of a class?</a:t>
            </a:r>
          </a:p>
          <a:p>
            <a:pPr lvl="1"/>
            <a:r>
              <a:rPr lang="en-US" altLang="en-US"/>
              <a:t>Write code to call a member function of an element in an array of objects of a class?</a:t>
            </a:r>
          </a:p>
          <a:p>
            <a:pPr lvl="1"/>
            <a:r>
              <a:rPr lang="en-US" altLang="en-US"/>
              <a:t>Write code to access an element of an array of </a:t>
            </a:r>
            <a:br>
              <a:rPr lang="en-US" altLang="en-US"/>
            </a:br>
            <a:r>
              <a:rPr lang="en-US" altLang="en-US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Pearson Education, Inc. Publishing as Pearson Addison-Wesley</a:t>
            </a:r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11.4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9A47EBB-7D8D-47AF-8E05-8FC7DC208E6E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A dynamic array can have a class as its base type</a:t>
            </a:r>
          </a:p>
          <a:p>
            <a:r>
              <a:rPr lang="en-US" altLang="en-US"/>
              <a:t>A class can have a member variable that is a</a:t>
            </a:r>
            <a:br>
              <a:rPr lang="en-US" altLang="en-US"/>
            </a:br>
            <a:r>
              <a:rPr lang="en-US" altLang="en-US"/>
              <a:t>dynamic array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73C764B-75C8-4E35-B567-3319B776C402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We will define the class StringVar</a:t>
            </a:r>
          </a:p>
          <a:p>
            <a:pPr lvl="1"/>
            <a:r>
              <a:rPr lang="en-US" altLang="en-US"/>
              <a:t>StringVar objects will be string variables</a:t>
            </a:r>
          </a:p>
          <a:p>
            <a:pPr lvl="1"/>
            <a:r>
              <a:rPr lang="en-US" altLang="en-US"/>
              <a:t>StringVar objects use dynamic arrays whose size is determined when the program is running</a:t>
            </a:r>
          </a:p>
          <a:p>
            <a:pPr lvl="1"/>
            <a:r>
              <a:rPr lang="en-US" altLang="en-US"/>
              <a:t>The StringVar class is similar to the string class </a:t>
            </a:r>
            <a:br>
              <a:rPr lang="en-US" altLang="en-US"/>
            </a:br>
            <a:r>
              <a:rPr lang="en-US" altLang="en-US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22EC0D1-691F-4E09-8474-91EF17778C73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default StringVar constructor creates an </a:t>
            </a:r>
            <a:br>
              <a:rPr lang="en-US" altLang="en-US"/>
            </a:br>
            <a:r>
              <a:rPr lang="en-US" altLang="en-US"/>
              <a:t>object with a maximum string length of 100</a:t>
            </a:r>
          </a:p>
          <a:p>
            <a:r>
              <a:rPr lang="en-US" altLang="en-US"/>
              <a:t>Another StringVar constructor takes an argument</a:t>
            </a:r>
            <a:br>
              <a:rPr lang="en-US" altLang="en-US"/>
            </a:br>
            <a:r>
              <a:rPr lang="en-US" altLang="en-US"/>
              <a:t>of type int which determines the maximum</a:t>
            </a:r>
            <a:br>
              <a:rPr lang="en-US" altLang="en-US"/>
            </a:br>
            <a:r>
              <a:rPr lang="en-US" altLang="en-US"/>
              <a:t>string length of the object</a:t>
            </a:r>
          </a:p>
          <a:p>
            <a:r>
              <a:rPr lang="en-US" altLang="en-US"/>
              <a:t>A third StringVar constructor takes a C-string</a:t>
            </a:r>
            <a:br>
              <a:rPr lang="en-US" altLang="en-US"/>
            </a:br>
            <a:r>
              <a:rPr lang="en-US" altLang="en-US"/>
              <a:t>argument and…</a:t>
            </a:r>
          </a:p>
          <a:p>
            <a:pPr lvl="1"/>
            <a:r>
              <a:rPr lang="en-US" altLang="en-US"/>
              <a:t>sets maximum length to the length of the       C-string</a:t>
            </a:r>
          </a:p>
          <a:p>
            <a:pPr lvl="1"/>
            <a:r>
              <a:rPr lang="en-US" altLang="en-US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196C7D6-72B2-484E-BF76-07D6090FAFCF}" type="slidenum">
              <a:rPr lang="en-US" altLang="en-US"/>
              <a:pPr/>
              <a:t>36</a:t>
            </a:fld>
            <a:endParaRPr lang="en-CA" altLang="en-US"/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2600" y="5943600"/>
            <a:ext cx="5638800" cy="528638"/>
            <a:chOff x="1104" y="3744"/>
            <a:chExt cx="3552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4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0" y="3744"/>
              <a:ext cx="1756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Display 11.7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 sz="2600"/>
              <a:t>In addition to constructors, the StringVar </a:t>
            </a:r>
            <a:br>
              <a:rPr lang="en-US" altLang="en-US" sz="2600"/>
            </a:br>
            <a:r>
              <a:rPr lang="en-US" altLang="en-US" sz="2600"/>
              <a:t>interface includes:</a:t>
            </a:r>
          </a:p>
          <a:p>
            <a:pPr lvl="1"/>
            <a:r>
              <a:rPr lang="en-US" altLang="en-US" sz="2600"/>
              <a:t>Member functions</a:t>
            </a:r>
          </a:p>
          <a:p>
            <a:pPr lvl="2"/>
            <a:r>
              <a:rPr lang="en-US" altLang="en-US"/>
              <a:t>int length( );</a:t>
            </a:r>
          </a:p>
          <a:p>
            <a:pPr lvl="2"/>
            <a:r>
              <a:rPr lang="en-US" altLang="en-US"/>
              <a:t>void input_line(istream&amp; ins);</a:t>
            </a:r>
          </a:p>
          <a:p>
            <a:pPr lvl="2"/>
            <a:r>
              <a:rPr lang="en-US" altLang="en-US"/>
              <a:t>friend ostream&amp; operator &lt;&lt; (ostream&amp; outs, </a:t>
            </a:r>
            <a:br>
              <a:rPr lang="en-US" altLang="en-US"/>
            </a:br>
            <a:r>
              <a:rPr lang="en-US" altLang="en-US"/>
              <a:t>                                                const StringVar&amp; the_string);</a:t>
            </a:r>
          </a:p>
          <a:p>
            <a:pPr lvl="1"/>
            <a:r>
              <a:rPr lang="en-US" altLang="en-US" sz="2600"/>
              <a:t>Copy Constructor …discussed later</a:t>
            </a:r>
          </a:p>
          <a:p>
            <a:pPr lvl="1"/>
            <a:r>
              <a:rPr lang="en-US" altLang="en-US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3035CE-9A61-43F7-9BD0-51038B7CA453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4138" y="5719763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StringVar interface of Display 11.7,</a:t>
            </a:r>
            <a:br>
              <a:rPr lang="en-US" altLang="en-US"/>
            </a:br>
            <a:r>
              <a:rPr lang="en-US" altLang="en-US"/>
              <a:t>we can write a program using the StringVar class</a:t>
            </a:r>
          </a:p>
          <a:p>
            <a:pPr lvl="1"/>
            <a:r>
              <a:rPr lang="en-US" altLang="en-US"/>
              <a:t>The program uses function conversation to</a:t>
            </a:r>
          </a:p>
          <a:p>
            <a:pPr lvl="2"/>
            <a:r>
              <a:rPr lang="en-US" altLang="en-US"/>
              <a:t>Create two StringVar objects, your_name and our_name</a:t>
            </a:r>
          </a:p>
          <a:p>
            <a:pPr lvl="2"/>
            <a:r>
              <a:rPr lang="en-US" altLang="en-US"/>
              <a:t>your_name can contain any string max_name_size or shorter in length</a:t>
            </a:r>
          </a:p>
          <a:p>
            <a:pPr lvl="2"/>
            <a:r>
              <a:rPr lang="en-US" altLang="en-US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E610AA4-05D1-49FF-94C0-325C60423D10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151438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2425" y="5795963"/>
            <a:ext cx="278765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StringVar uses a dynamic array to store its string</a:t>
            </a:r>
          </a:p>
          <a:p>
            <a:pPr lvl="1"/>
            <a:r>
              <a:rPr lang="en-US" altLang="en-US"/>
              <a:t>StringVar constructors call new to create the dynamic array for member variable value</a:t>
            </a:r>
          </a:p>
          <a:p>
            <a:pPr lvl="1"/>
            <a:r>
              <a:rPr lang="en-US" altLang="en-US"/>
              <a:t>'\0' is used to terminate the string</a:t>
            </a:r>
          </a:p>
          <a:p>
            <a:pPr lvl="1"/>
            <a:r>
              <a:rPr lang="en-US" altLang="en-US"/>
              <a:t>The size of the array is not determined until the </a:t>
            </a:r>
            <a:br>
              <a:rPr lang="en-US" altLang="en-US"/>
            </a:br>
            <a:r>
              <a:rPr lang="en-US" altLang="en-US"/>
              <a:t>array is declared </a:t>
            </a:r>
          </a:p>
          <a:p>
            <a:pPr lvl="2"/>
            <a:r>
              <a:rPr lang="en-US" altLang="en-US"/>
              <a:t>Constructor arguments determine the size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B33DFC0-51E8-44F5-8DFD-213439DED4F2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variables do not "go away" unless </a:t>
            </a:r>
            <a:br>
              <a:rPr lang="en-US" altLang="en-US"/>
            </a:br>
            <a:r>
              <a:rPr lang="en-US" altLang="en-US"/>
              <a:t>delete is called</a:t>
            </a:r>
          </a:p>
          <a:p>
            <a:pPr lvl="1"/>
            <a:r>
              <a:rPr lang="en-US" altLang="en-US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en-US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4E6129-78F1-46C5-95CB-AC69D0CCE111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operator is a function used differently than</a:t>
            </a:r>
            <a:br>
              <a:rPr lang="en-US" altLang="en-US" sz="2400"/>
            </a:br>
            <a:r>
              <a:rPr lang="en-US" altLang="en-US" sz="2400"/>
              <a:t>an ordinary function</a:t>
            </a:r>
          </a:p>
          <a:p>
            <a:pPr lvl="1"/>
            <a:r>
              <a:rPr lang="en-US" altLang="en-US" sz="2400"/>
              <a:t>An ordinary function call enclosed its arguments in </a:t>
            </a:r>
            <a:br>
              <a:rPr lang="en-US" altLang="en-US" sz="2400"/>
            </a:br>
            <a:r>
              <a:rPr lang="en-US" altLang="en-US" sz="2400"/>
              <a:t>parenthesis</a:t>
            </a:r>
            <a:br>
              <a:rPr lang="en-US" altLang="en-US" sz="2400"/>
            </a:br>
            <a:r>
              <a:rPr lang="en-US" altLang="en-US" sz="2400"/>
              <a:t> 			add(cost, tax)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With a binary operator, the arguments are on either</a:t>
            </a:r>
            <a:br>
              <a:rPr lang="en-US" altLang="en-US" sz="2400"/>
            </a:br>
            <a:r>
              <a:rPr lang="en-US" altLang="en-US" sz="2400"/>
              <a:t>side of the operator</a:t>
            </a:r>
            <a:br>
              <a:rPr lang="en-US" altLang="en-US" sz="2400"/>
            </a:br>
            <a:r>
              <a:rPr lang="en-US" altLang="en-US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DDFF15B-EC69-4E5A-A41C-ED99F9B05C6D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en-US"/>
              <a:t>A destructor is a member function that is called</a:t>
            </a:r>
            <a:br>
              <a:rPr lang="en-US" altLang="en-US"/>
            </a:br>
            <a:r>
              <a:rPr lang="en-US" altLang="en-US"/>
              <a:t>automatically when an object of the class goes</a:t>
            </a:r>
            <a:br>
              <a:rPr lang="en-US" altLang="en-US"/>
            </a:br>
            <a:r>
              <a:rPr lang="en-US" altLang="en-US"/>
              <a:t>out of scope</a:t>
            </a:r>
          </a:p>
          <a:p>
            <a:pPr lvl="1"/>
            <a:r>
              <a:rPr lang="en-US" altLang="en-US"/>
              <a:t>The destructor contains code to delete all dynamic variables created by the object</a:t>
            </a:r>
          </a:p>
          <a:p>
            <a:pPr lvl="1"/>
            <a:r>
              <a:rPr lang="en-US" altLang="en-US"/>
              <a:t>A class has only one destructor with no arguments</a:t>
            </a:r>
          </a:p>
          <a:p>
            <a:pPr lvl="1"/>
            <a:r>
              <a:rPr lang="en-US" altLang="en-US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en-US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C5C402F-7872-4692-B286-6D83E4720DC6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destructor in the StringVar class must call</a:t>
            </a:r>
            <a:br>
              <a:rPr lang="en-US" altLang="en-US"/>
            </a:br>
            <a:r>
              <a:rPr lang="en-US" altLang="en-US"/>
              <a:t>delete [ ] to return the memory of any dynamic </a:t>
            </a:r>
            <a:br>
              <a:rPr lang="en-US" altLang="en-US"/>
            </a:br>
            <a:r>
              <a:rPr lang="en-US" altLang="en-US"/>
              <a:t>variables to the freestore</a:t>
            </a:r>
          </a:p>
          <a:p>
            <a:pPr lvl="1"/>
            <a:r>
              <a:rPr lang="en-US" altLang="en-US"/>
              <a:t>Example:    StringVar::~StringVar( )</a:t>
            </a:r>
            <a:br>
              <a:rPr lang="en-US" altLang="en-US"/>
            </a:br>
            <a:r>
              <a:rPr lang="en-US" altLang="en-US"/>
              <a:t>                    {</a:t>
            </a:r>
            <a:br>
              <a:rPr lang="en-US" altLang="en-US"/>
            </a:br>
            <a:r>
              <a:rPr lang="en-US" altLang="en-US"/>
              <a:t>                          delete [ ] value;</a:t>
            </a:r>
            <a:br>
              <a:rPr lang="en-US" altLang="en-US"/>
            </a:br>
            <a:r>
              <a:rPr lang="en-US" altLang="en-US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BA040C-7E26-4DF2-ACAF-CF87076CD9B2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891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40250" y="5875338"/>
            <a:ext cx="24511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Display 11.11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as </a:t>
            </a:r>
            <a:br>
              <a:rPr lang="en-US" altLang="en-US"/>
            </a:br>
            <a:r>
              <a:rPr lang="en-US" altLang="en-US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 sz="2400"/>
              <a:t>Using pointers as call-by-value parameters yields</a:t>
            </a:r>
            <a:br>
              <a:rPr lang="en-US" altLang="en-US" sz="2400"/>
            </a:br>
            <a:r>
              <a:rPr lang="en-US" altLang="en-US" sz="2400"/>
              <a:t>results you might not expect</a:t>
            </a:r>
          </a:p>
          <a:p>
            <a:pPr lvl="1"/>
            <a:r>
              <a:rPr lang="en-US" altLang="en-US" sz="2400"/>
              <a:t>Remember that parameters are local variables</a:t>
            </a:r>
          </a:p>
          <a:p>
            <a:pPr lvl="2"/>
            <a:r>
              <a:rPr lang="en-US" altLang="en-US" sz="2000"/>
              <a:t>No change to the parameter should cause a change to the argument</a:t>
            </a:r>
          </a:p>
          <a:p>
            <a:pPr lvl="1"/>
            <a:r>
              <a:rPr lang="en-US" altLang="en-US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en-US" sz="2000"/>
              <a:t>The argument and the parameter hold the same address</a:t>
            </a:r>
          </a:p>
          <a:p>
            <a:pPr lvl="1"/>
            <a:r>
              <a:rPr lang="en-US" altLang="en-US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7D6C17F-8AC1-4072-B1EF-BC10F62CC3A8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problem with using call-by-value parameters</a:t>
            </a:r>
            <a:br>
              <a:rPr lang="en-US" altLang="en-US"/>
            </a:br>
            <a:r>
              <a:rPr lang="en-US" altLang="en-US"/>
              <a:t>with pointer variables is solved by the </a:t>
            </a:r>
            <a:br>
              <a:rPr lang="en-US" altLang="en-US"/>
            </a:br>
            <a:r>
              <a:rPr lang="en-US" altLang="en-US"/>
              <a:t>copy constructor.</a:t>
            </a:r>
          </a:p>
          <a:p>
            <a:r>
              <a:rPr lang="en-US" altLang="en-US"/>
              <a:t>A copy constructor is a constructor with one </a:t>
            </a:r>
            <a:br>
              <a:rPr lang="en-US" altLang="en-US"/>
            </a:br>
            <a:r>
              <a:rPr lang="en-US" altLang="en-US"/>
              <a:t>parameter of the same type as the class</a:t>
            </a:r>
          </a:p>
          <a:p>
            <a:pPr lvl="1"/>
            <a:r>
              <a:rPr lang="en-US" altLang="en-US" sz="2400"/>
              <a:t>The parameter is a call-by-reference parameter</a:t>
            </a:r>
          </a:p>
          <a:p>
            <a:pPr lvl="1"/>
            <a:r>
              <a:rPr lang="en-US" altLang="en-US" sz="2400"/>
              <a:t>The parameter is usually a constant  parameter</a:t>
            </a:r>
          </a:p>
          <a:p>
            <a:pPr lvl="1"/>
            <a:r>
              <a:rPr lang="en-US" altLang="en-US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F6389EB-414E-49D2-B4D6-90B5A77E666A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This code for the StringVar copy constructor</a:t>
            </a:r>
          </a:p>
          <a:p>
            <a:pPr lvl="1"/>
            <a:r>
              <a:rPr lang="en-US" altLang="en-US" sz="2400"/>
              <a:t>Creates a new dynamic array for a copy of the </a:t>
            </a:r>
            <a:br>
              <a:rPr lang="en-US" altLang="en-US" sz="2400"/>
            </a:br>
            <a:r>
              <a:rPr lang="en-US" altLang="en-US" sz="2400"/>
              <a:t>argument</a:t>
            </a:r>
          </a:p>
          <a:p>
            <a:pPr lvl="2"/>
            <a:r>
              <a:rPr lang="en-US" altLang="en-US"/>
              <a:t>Making a new copy, protects the original from changes</a:t>
            </a:r>
          </a:p>
          <a:p>
            <a:pPr lvl="1"/>
            <a:r>
              <a:rPr lang="en-US" altLang="en-US" sz="2400"/>
              <a:t>StringVar::StringVar(const StringVar&amp; string_object)</a:t>
            </a:r>
            <a:br>
              <a:rPr lang="en-US" altLang="en-US" sz="2400"/>
            </a:br>
            <a:r>
              <a:rPr lang="en-US" altLang="en-US" sz="2400"/>
              <a:t>                                  : max_length(string_object.length())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 value = new char[max_length+ 1];</a:t>
            </a:r>
            <a:br>
              <a:rPr lang="en-US" altLang="en-US" sz="2400"/>
            </a:br>
            <a:r>
              <a:rPr lang="en-US" altLang="en-US" sz="2400"/>
              <a:t>        strcpy(value, string_object.value);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9D318C9-E3FC-4F9E-AD9C-E59B0AF31B2B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copy constructor can be called as any other </a:t>
            </a:r>
            <a:br>
              <a:rPr lang="en-US" altLang="en-US"/>
            </a:br>
            <a:r>
              <a:rPr lang="en-US" altLang="en-US"/>
              <a:t>constructor when declaring an object</a:t>
            </a:r>
          </a:p>
          <a:p>
            <a:r>
              <a:rPr lang="en-US" altLang="en-US"/>
              <a:t>The copy constructor is called automatically </a:t>
            </a:r>
          </a:p>
          <a:p>
            <a:pPr lvl="1"/>
            <a:r>
              <a:rPr lang="en-US" altLang="en-US"/>
              <a:t>When a class object is defined and initialized by an object of the same class</a:t>
            </a:r>
          </a:p>
          <a:p>
            <a:pPr lvl="1"/>
            <a:r>
              <a:rPr lang="en-US" altLang="en-US"/>
              <a:t>When a function returns a value of the class type</a:t>
            </a:r>
          </a:p>
          <a:p>
            <a:pPr lvl="1"/>
            <a:r>
              <a:rPr lang="en-US" altLang="en-US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340AF9-7357-4EC2-8A1B-01516BE8B1F3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en-US"/>
              <a:t>This code (assuming no copy constructor) </a:t>
            </a:r>
            <a:br>
              <a:rPr lang="en-US" altLang="en-US"/>
            </a:br>
            <a:r>
              <a:rPr lang="en-US" altLang="en-US"/>
              <a:t>illustrates the need for a copy constructor</a:t>
            </a:r>
          </a:p>
          <a:p>
            <a:pPr lvl="1"/>
            <a:r>
              <a:rPr lang="en-US" altLang="en-US"/>
              <a:t>void show_string(StringVar   the_string)</a:t>
            </a:r>
            <a:br>
              <a:rPr lang="en-US" altLang="en-US"/>
            </a:br>
            <a:r>
              <a:rPr lang="en-US" altLang="en-US"/>
              <a:t>        { …}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StringVar greeting("Hello");</a:t>
            </a:r>
            <a:br>
              <a:rPr lang="en-US" altLang="en-US"/>
            </a:br>
            <a:r>
              <a:rPr lang="en-US" altLang="en-US"/>
              <a:t>show_string(greeting);</a:t>
            </a:r>
            <a:br>
              <a:rPr lang="en-US" altLang="en-US"/>
            </a:br>
            <a:r>
              <a:rPr lang="en-US" altLang="en-US"/>
              <a:t>cout &lt;&lt; greeting &lt;&lt; endl;</a:t>
            </a:r>
          </a:p>
          <a:p>
            <a:pPr lvl="1"/>
            <a:r>
              <a:rPr lang="en-US" altLang="en-US"/>
              <a:t>When function show_string is called, greeting is copied into the_string</a:t>
            </a:r>
          </a:p>
          <a:p>
            <a:pPr lvl="2"/>
            <a:r>
              <a:rPr lang="en-US" altLang="en-US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344E233-25FD-4E17-8FE9-DF43D8465253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Since greeting.value and the_string.value are</a:t>
            </a:r>
            <a:br>
              <a:rPr lang="en-US" altLang="en-US"/>
            </a:br>
            <a:r>
              <a:rPr lang="en-US" altLang="en-US"/>
              <a:t>pointers, they now point to the same dynamic </a:t>
            </a:r>
            <a:br>
              <a:rPr lang="en-US" altLang="en-US"/>
            </a:br>
            <a:r>
              <a:rPr lang="en-US" altLang="en-US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  <p:bldP spid="611335" grpId="0" animBg="1"/>
      <p:bldP spid="6113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7A30F77-083C-4837-8F91-71A0194692DA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 sz="2400"/>
              <a:t>When show_string ends, the destructor for </a:t>
            </a:r>
            <a:br>
              <a:rPr lang="en-US" altLang="en-US" sz="2400"/>
            </a:br>
            <a:r>
              <a:rPr lang="en-US" altLang="en-US" sz="2400"/>
              <a:t>the_string executes, returning the dynamic array</a:t>
            </a:r>
            <a:br>
              <a:rPr lang="en-US" altLang="en-US" sz="2400"/>
            </a:br>
            <a:r>
              <a:rPr lang="en-US" altLang="en-US" sz="2400"/>
              <a:t>pointed to by the_string.value to the freestore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greeting.value now points to memory that has</a:t>
            </a:r>
            <a:br>
              <a:rPr lang="en-US" altLang="en-US" sz="2400"/>
            </a:br>
            <a:r>
              <a:rPr lang="en-US" altLang="en-US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 Unicode MS" pitchFamily="34" charset="-128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A3CAD94-474B-4E6A-83C3-5CAEA7942893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</a:t>
            </a:r>
            <a:br>
              <a:rPr lang="en-US" altLang="en-US"/>
            </a:br>
            <a:r>
              <a:rPr lang="en-US" altLang="en-US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problems now exist for object greeting</a:t>
            </a:r>
          </a:p>
          <a:p>
            <a:pPr lvl="1"/>
            <a:r>
              <a:rPr lang="en-US" altLang="en-US"/>
              <a:t>Attempting to output greeting.value is likely to </a:t>
            </a:r>
            <a:br>
              <a:rPr lang="en-US" altLang="en-US"/>
            </a:br>
            <a:r>
              <a:rPr lang="en-US" altLang="en-US"/>
              <a:t>produce an error</a:t>
            </a:r>
          </a:p>
          <a:p>
            <a:pPr lvl="2"/>
            <a:r>
              <a:rPr lang="en-US" altLang="en-US"/>
              <a:t>In some instances all could go OK</a:t>
            </a:r>
          </a:p>
          <a:p>
            <a:pPr lvl="1"/>
            <a:r>
              <a:rPr lang="en-US" altLang="en-US"/>
              <a:t>When greeting goes out of scope, its destructor will be called</a:t>
            </a:r>
          </a:p>
          <a:p>
            <a:pPr lvl="2"/>
            <a:r>
              <a:rPr lang="en-US" altLang="en-US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C08FF8D-73FB-4477-BDDD-CABB9E64F4C4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Operators can be overloaded</a:t>
            </a:r>
          </a:p>
          <a:p>
            <a:r>
              <a:rPr lang="en-US" altLang="en-US" sz="2400"/>
              <a:t>The definition of operator + for the Money </a:t>
            </a:r>
            <a:br>
              <a:rPr lang="en-US" altLang="en-US" sz="2400"/>
            </a:br>
            <a:r>
              <a:rPr lang="en-US" altLang="en-US" sz="2400"/>
              <a:t>class is nearly the same as member function add</a:t>
            </a:r>
          </a:p>
          <a:p>
            <a:r>
              <a:rPr lang="en-US" altLang="en-US" sz="2400"/>
              <a:t>To overload the + operator for the Money class</a:t>
            </a:r>
          </a:p>
          <a:p>
            <a:pPr lvl="1"/>
            <a:r>
              <a:rPr lang="en-US" altLang="en-US" sz="2400"/>
              <a:t>Use the name + in place of the name add</a:t>
            </a:r>
          </a:p>
          <a:p>
            <a:pPr lvl="1"/>
            <a:r>
              <a:rPr lang="en-US" altLang="en-US" sz="2400"/>
              <a:t>Use keyword operator in front of the + </a:t>
            </a:r>
          </a:p>
          <a:p>
            <a:pPr lvl="1"/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47F8663-52EF-44C3-91B1-A0A7F784EE69}" type="slidenum">
              <a:rPr lang="en-US" altLang="en-US"/>
              <a:pPr/>
              <a:t>50</a:t>
            </a:fld>
            <a:endParaRPr lang="en-CA" altLang="en-US"/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the same example, but with a copy</a:t>
            </a:r>
            <a:br>
              <a:rPr lang="en-US" altLang="en-US"/>
            </a:br>
            <a:r>
              <a:rPr lang="en-US" altLang="en-US"/>
              <a:t>constructor defined</a:t>
            </a:r>
          </a:p>
          <a:p>
            <a:pPr lvl="1"/>
            <a:r>
              <a:rPr lang="en-US" altLang="en-US"/>
              <a:t>greeting.value and the_string.value point to </a:t>
            </a:r>
            <a:br>
              <a:rPr lang="en-US" altLang="en-US"/>
            </a:br>
            <a:r>
              <a:rPr lang="en-US" altLang="en-US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C892617-8A5C-4647-8AB8-96326A1EDB2D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en-US"/>
              <a:t>When the_string goes out of scope, the destructor is called, returning the_string.value to the freestore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908B4-EAE9-4068-8B36-18DCBBCA7524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Include a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 class definition involves pointers and </a:t>
            </a:r>
            <a:br>
              <a:rPr lang="en-US" altLang="en-US"/>
            </a:br>
            <a:r>
              <a:rPr lang="en-US" altLang="en-US"/>
              <a:t>dynamically allocated memory using "new", </a:t>
            </a:r>
            <a:br>
              <a:rPr lang="en-US" altLang="en-US"/>
            </a:br>
            <a:r>
              <a:rPr lang="en-US" altLang="en-US"/>
              <a:t>include a copy constructor</a:t>
            </a:r>
          </a:p>
          <a:p>
            <a:r>
              <a:rPr lang="en-US" altLang="en-US"/>
              <a:t>Classes that do not involve pointers and </a:t>
            </a:r>
            <a:br>
              <a:rPr lang="en-US" altLang="en-US"/>
            </a:br>
            <a:r>
              <a:rPr lang="en-US" altLang="en-US"/>
              <a:t>dynamically allocated memory do not need </a:t>
            </a:r>
            <a:br>
              <a:rPr lang="en-US" altLang="en-US"/>
            </a:br>
            <a:r>
              <a:rPr lang="en-US" altLang="en-US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575D064-6F88-4B7E-916F-3578447995CD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big  three include</a:t>
            </a:r>
          </a:p>
          <a:p>
            <a:pPr lvl="1"/>
            <a:r>
              <a:rPr lang="en-US" altLang="en-US"/>
              <a:t>The copy constructor</a:t>
            </a:r>
          </a:p>
          <a:p>
            <a:pPr lvl="1"/>
            <a:r>
              <a:rPr lang="en-US" altLang="en-US"/>
              <a:t>The assignment operator</a:t>
            </a:r>
          </a:p>
          <a:p>
            <a:pPr lvl="1"/>
            <a:r>
              <a:rPr lang="en-US" altLang="en-US"/>
              <a:t>The destructor</a:t>
            </a:r>
          </a:p>
          <a:p>
            <a:pPr lvl="1"/>
            <a:endParaRPr lang="en-US" altLang="en-US"/>
          </a:p>
          <a:p>
            <a:r>
              <a:rPr lang="en-US" altLang="en-US"/>
              <a:t>If you need to define one, you need to define all</a:t>
            </a:r>
          </a:p>
          <a:p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7F2E55C-C5E6-4ADB-B642-EB9D5523331D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these declarations:</a:t>
            </a:r>
            <a:br>
              <a:rPr lang="en-US" altLang="en-US"/>
            </a:br>
            <a:r>
              <a:rPr lang="en-US" altLang="en-US"/>
              <a:t>               StringVar string(10), string2(20);</a:t>
            </a:r>
            <a:br>
              <a:rPr lang="en-US" altLang="en-US"/>
            </a:br>
            <a:r>
              <a:rPr lang="en-US" altLang="en-US"/>
              <a:t>the statement</a:t>
            </a:r>
            <a:br>
              <a:rPr lang="en-US" altLang="en-US"/>
            </a:br>
            <a:r>
              <a:rPr lang="en-US" altLang="en-US"/>
              <a:t>                        string1 = string2;</a:t>
            </a:r>
            <a:br>
              <a:rPr lang="en-US" altLang="en-US"/>
            </a:br>
            <a:r>
              <a:rPr lang="en-US" altLang="en-US"/>
              <a:t>is legal</a:t>
            </a:r>
          </a:p>
          <a:p>
            <a:r>
              <a:rPr lang="en-US" altLang="en-US"/>
              <a:t>But, since StringVar's member value is a </a:t>
            </a:r>
            <a:br>
              <a:rPr lang="en-US" altLang="en-US"/>
            </a:br>
            <a:r>
              <a:rPr lang="en-US" altLang="en-US"/>
              <a:t>pointer, we have string1.value  and string2.value</a:t>
            </a:r>
            <a:br>
              <a:rPr lang="en-US" altLang="en-US"/>
            </a:br>
            <a:r>
              <a:rPr lang="en-US" altLang="en-US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A842C123-0B4A-48D3-9F0F-1442DA059E6D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en-US"/>
              <a:t>The solution is to overload the assignment </a:t>
            </a:r>
            <a:br>
              <a:rPr lang="en-US" altLang="en-US"/>
            </a:br>
            <a:r>
              <a:rPr lang="en-US" altLang="en-US"/>
              <a:t>operator = so it works for StringVar</a:t>
            </a:r>
          </a:p>
          <a:p>
            <a:pPr lvl="1"/>
            <a:r>
              <a:rPr lang="en-US" altLang="en-US"/>
              <a:t>operator =   is overloaded as a member function</a:t>
            </a:r>
          </a:p>
          <a:p>
            <a:pPr lvl="1"/>
            <a:r>
              <a:rPr lang="en-US" altLang="en-US"/>
              <a:t>Example:  operator =   declaration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	   void operator=(const StringVar&amp;  right_side);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Right_side is the argument from the right side of the =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28162-48E8-46F8-8F14-E5DF3BC5BD0D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definition of  =  for StringVar could be:</a:t>
            </a:r>
            <a:br>
              <a:rPr lang="en-US" altLang="en-US" sz="2400"/>
            </a:b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if (( new_length) &gt; max_length)</a:t>
            </a:r>
            <a:br>
              <a:rPr lang="en-US" altLang="en-US" sz="2400"/>
            </a:br>
            <a:r>
              <a:rPr lang="en-US" altLang="en-US" sz="2400"/>
              <a:t>           new_length = max_length;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2FAEBCC-3B10-44A0-84A6-AD8900856BDD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This version of = for StringVar</a:t>
            </a:r>
          </a:p>
          <a:p>
            <a:pPr lvl="1"/>
            <a:r>
              <a:rPr lang="en-US" altLang="en-US"/>
              <a:t>Compares the lengths of the two StringVar's</a:t>
            </a:r>
          </a:p>
          <a:p>
            <a:pPr lvl="1"/>
            <a:r>
              <a:rPr lang="en-US" altLang="en-US"/>
              <a:t>Uses only as many characters as fit in the </a:t>
            </a:r>
            <a:br>
              <a:rPr lang="en-US" altLang="en-US"/>
            </a:br>
            <a:r>
              <a:rPr lang="en-US" altLang="en-US"/>
              <a:t>left hand StringVar object</a:t>
            </a:r>
          </a:p>
          <a:p>
            <a:pPr lvl="1"/>
            <a:r>
              <a:rPr lang="en-US" altLang="en-US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90A948D-CCBA-4410-A2EE-30AC26912F77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definition of operator = has a problem</a:t>
            </a:r>
          </a:p>
          <a:p>
            <a:pPr lvl="1"/>
            <a:r>
              <a:rPr lang="en-US" altLang="en-US"/>
              <a:t>Usually we want a copy of the right hand argument regardless of its size</a:t>
            </a:r>
          </a:p>
          <a:p>
            <a:pPr lvl="1"/>
            <a:r>
              <a:rPr lang="en-US" altLang="en-US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en-US"/>
              <a:t>The next slide shows this (buggy) attempt at </a:t>
            </a:r>
            <a:br>
              <a:rPr lang="en-US" altLang="en-US"/>
            </a:br>
            <a:r>
              <a:rPr lang="en-US" altLang="en-US"/>
              <a:t>overloading the assignment operator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678E107-86F4-49BC-A45D-9DD2A2D5CA64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StringVar::operator=  (const StringVar&amp;   right_side)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  delete [ ] value;</a:t>
            </a:r>
            <a:br>
              <a:rPr lang="en-US" altLang="en-US" sz="2400"/>
            </a:br>
            <a:r>
              <a:rPr lang="en-US" altLang="en-US" sz="2400"/>
              <a:t> 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 max_length = new_length;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 = new char[max_length + 1];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for(int i = 0; i &lt; new_length; i++)</a:t>
            </a:r>
            <a:br>
              <a:rPr lang="en-US" altLang="en-US" sz="2400"/>
            </a:br>
            <a:r>
              <a:rPr lang="en-US" altLang="en-US" sz="2400"/>
              <a:t>           value[i] = right_side.value[i];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3110BA9-53DF-4ACF-A766-3FAA2D9EC97B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At least one argument of an overloaded operator </a:t>
            </a:r>
            <a:br>
              <a:rPr lang="en-US" altLang="en-US" sz="2400"/>
            </a:br>
            <a:r>
              <a:rPr lang="en-US" altLang="en-US" sz="2400"/>
              <a:t>must be of a class type</a:t>
            </a:r>
          </a:p>
          <a:p>
            <a:r>
              <a:rPr lang="en-US" altLang="en-US" sz="2400"/>
              <a:t>An overloaded operator can be a friend of a class</a:t>
            </a:r>
          </a:p>
          <a:p>
            <a:r>
              <a:rPr lang="en-US" altLang="en-US" sz="2400"/>
              <a:t>New operators cannot be created</a:t>
            </a:r>
          </a:p>
          <a:p>
            <a:r>
              <a:rPr lang="en-US" altLang="en-US" sz="2400"/>
              <a:t>The number of arguments for an operator cannot</a:t>
            </a:r>
            <a:br>
              <a:rPr lang="en-US" altLang="en-US" sz="2400"/>
            </a:br>
            <a:r>
              <a:rPr lang="en-US" altLang="en-US" sz="2400"/>
              <a:t>be changed</a:t>
            </a:r>
          </a:p>
          <a:p>
            <a:r>
              <a:rPr lang="en-US" altLang="en-US" sz="2400"/>
              <a:t>The precedence of an operator cannot be changed</a:t>
            </a:r>
          </a:p>
          <a:p>
            <a:r>
              <a:rPr lang="en-US" altLang="en-US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8F67EA0-8A06-4467-88C8-AB7E17F2B2DF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new definition of operator = has a problem</a:t>
            </a:r>
          </a:p>
          <a:p>
            <a:pPr lvl="1"/>
            <a:r>
              <a:rPr lang="en-US" altLang="en-US"/>
              <a:t>What happens if we happen to have the same object on each side of the assignment operator? </a:t>
            </a:r>
            <a:br>
              <a:rPr lang="en-US" altLang="en-US"/>
            </a:br>
            <a:r>
              <a:rPr lang="en-US" altLang="en-US"/>
              <a:t>                my_string = my_string;</a:t>
            </a:r>
          </a:p>
          <a:p>
            <a:pPr lvl="1"/>
            <a:r>
              <a:rPr lang="en-US" altLang="en-US"/>
              <a:t>This version of operator = first deletes the dynamic array in the left hand argument.</a:t>
            </a:r>
          </a:p>
          <a:p>
            <a:pPr lvl="1"/>
            <a:r>
              <a:rPr lang="en-US" altLang="en-US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19E4A15-02A3-458A-B40E-25FDB8FE54F6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void StringVar::operator = (const StringVar&amp; right_side)</a:t>
            </a:r>
            <a:br>
              <a:rPr lang="en-US" altLang="en-US" sz="2400"/>
            </a:br>
            <a:r>
              <a:rPr lang="en-US" altLang="en-US" sz="2400"/>
              <a:t> {</a:t>
            </a:r>
            <a:br>
              <a:rPr lang="en-US" altLang="en-US" sz="2400"/>
            </a:br>
            <a:r>
              <a:rPr lang="en-US" altLang="en-US" sz="2400"/>
              <a:t>      int new_length = strlen(right_side.value);</a:t>
            </a:r>
            <a:br>
              <a:rPr lang="en-US" altLang="en-US" sz="2400"/>
            </a:br>
            <a:r>
              <a:rPr lang="en-US" altLang="en-US" sz="2400"/>
              <a:t>      if (new_length &gt; max_length)	//delete value only</a:t>
            </a:r>
            <a:br>
              <a:rPr lang="en-US" altLang="en-US" sz="2400"/>
            </a:br>
            <a:r>
              <a:rPr lang="en-US" altLang="en-US" sz="2400"/>
              <a:t>        {                                              	// if more space</a:t>
            </a:r>
            <a:br>
              <a:rPr lang="en-US" altLang="en-US" sz="2400"/>
            </a:br>
            <a:r>
              <a:rPr lang="en-US" altLang="en-US" sz="2400"/>
              <a:t>                 delete [ ] value;            		// is needed</a:t>
            </a:r>
            <a:br>
              <a:rPr lang="en-US" altLang="en-US" sz="2400"/>
            </a:br>
            <a:r>
              <a:rPr lang="en-US" altLang="en-US" sz="2400"/>
              <a:t>                  max_length = new_length;</a:t>
            </a:r>
            <a:br>
              <a:rPr lang="en-US" altLang="en-US" sz="2400"/>
            </a:br>
            <a:r>
              <a:rPr lang="en-US" altLang="en-US" sz="2400"/>
              <a:t>                  value = new char[max_length + 1];</a:t>
            </a:r>
            <a:br>
              <a:rPr lang="en-US" altLang="en-US" sz="2400"/>
            </a:br>
            <a:r>
              <a:rPr lang="en-US" altLang="en-US" sz="2400"/>
              <a:t>         }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  for (int I = 0; i&lt; new_length; i++)</a:t>
            </a:r>
            <a:br>
              <a:rPr lang="en-US" altLang="en-US" sz="2400"/>
            </a:br>
            <a:r>
              <a:rPr lang="en-US" altLang="en-US" sz="2400"/>
              <a:t>          value[i] = right_side.value[i];</a:t>
            </a:r>
            <a:br>
              <a:rPr lang="en-US" altLang="en-US" sz="2400"/>
            </a:br>
            <a:r>
              <a:rPr lang="en-US" altLang="en-US" sz="2400"/>
              <a:t>      value[new_length] = '\0';</a:t>
            </a:r>
            <a:br>
              <a:rPr lang="en-US" altLang="en-US" sz="2400"/>
            </a:b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5A9C6B8-DB4F-45A4-9365-CAF5FB4103D3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Section 11.4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why an overloaded assignment operator is not needed when the only data consist of built-in types?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what a destructor does?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FC7FF40-C88B-4A5E-BE85-853D6FA7990D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11 --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DD99880-5E7E-454E-B09A-7C43FE954A35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en-US"/>
              <a:t>Display 11.1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69351" name="Picture 7" descr="D11_01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47663"/>
            <a:ext cx="4878387" cy="619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286AD44-D0C0-40A9-922E-CA5515B583E5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en-US"/>
              <a:t>Display 11.1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0375" name="Picture 7" descr="D11_0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30200"/>
            <a:ext cx="4945063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5D1F56B-9DE9-4095-BC4B-910F12724226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571398" name="Picture 6" descr="D11_0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3152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2E6BD4C-FAB3-47EE-91B0-4F53187CFFB9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en-US"/>
              <a:t>Display 11.2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72423" name="Picture 7" descr="D11_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09563"/>
            <a:ext cx="4760912" cy="62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C5E5695-84EC-4A73-8175-349E03E026B4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en-US"/>
              <a:t>Display 11.3 (1/5)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51A938C9-F79E-4ACE-9BC0-9CE4050F9060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11.3 (2/5)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9FDCAC2D-050A-4DFE-9A5F-64ABDBAA2DB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4622800"/>
            <a:ext cx="2689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16625" y="5186363"/>
            <a:ext cx="2689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Display 11.5 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Example:</a:t>
            </a:r>
            <a:br>
              <a:rPr lang="en-US" altLang="en-US"/>
            </a:br>
            <a:r>
              <a:rPr lang="en-US" altLang="en-US"/>
              <a:t>Overloading Operators</a:t>
            </a:r>
          </a:p>
        </p:txBody>
      </p:sp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The Money class with overloaded operators</a:t>
            </a:r>
            <a:br>
              <a:rPr lang="en-US" altLang="en-US"/>
            </a:br>
            <a:r>
              <a:rPr lang="en-US" altLang="en-US"/>
              <a:t>+  and = =  is demonstrated in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FA585C7-6156-4B5B-AB34-9A883DA72A39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11.3 (3/5)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F50058-A4CA-4BA5-A7F8-0BF2848718D7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en-US"/>
              <a:t>Display 11.3 (4/5)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CA7EE6F-5DA6-4A2C-B3E2-AA780FA969E5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en-US"/>
              <a:t>Display 11.3 (5/5)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4C92B2D-6724-4748-8536-7AF21C73A47C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en-US"/>
              <a:t>Display 11.4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BB4AEE8-A9C8-4C51-A681-8DEBC0130743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en-US"/>
              <a:t>Display 11.5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0615" name="Picture 7" descr="D11_0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25475"/>
            <a:ext cx="4964113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D3569E37-2D1B-4FEA-AC00-63BCC61E7463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en-US"/>
              <a:t>Display 11.5  (2/2)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1639" name="Picture 7" descr="D11_0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0013"/>
            <a:ext cx="4503737" cy="64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F133270-838D-48BD-A1CF-43F438D8FA4A}" type="slidenum">
              <a:rPr lang="en-US" altLang="en-US"/>
              <a:pPr/>
              <a:t>76</a:t>
            </a:fld>
            <a:endParaRPr lang="en-CA" altLang="en-US"/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en-US"/>
              <a:t>Display 11.6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2663" name="Picture 7" descr="D11_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17475"/>
            <a:ext cx="5113337" cy="64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4CCD39C-8858-4A11-9472-535BC062B57B}" type="slidenum">
              <a:rPr lang="en-US" altLang="en-US"/>
              <a:pPr/>
              <a:t>77</a:t>
            </a:fld>
            <a:endParaRPr lang="en-CA" altLang="en-US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en-US"/>
              <a:t>Display 11.7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38D9BB3A-CC50-4924-854E-5192F816E557}" type="slidenum">
              <a:rPr lang="en-US" altLang="en-US"/>
              <a:pPr/>
              <a:t>78</a:t>
            </a:fld>
            <a:endParaRPr lang="en-CA" altLang="en-US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11.8</a:t>
            </a:r>
            <a:br>
              <a:rPr lang="en-US" altLang="en-US"/>
            </a:br>
            <a:r>
              <a:rPr lang="en-US" altLang="en-US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B69C36E8-7277-4BAD-ABFD-053250FC1E8E}" type="slidenum">
              <a:rPr lang="en-US" altLang="en-US"/>
              <a:pPr/>
              <a:t>79</a:t>
            </a:fld>
            <a:endParaRPr lang="en-CA" alt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en-US"/>
              <a:t>Display 11.8(2/4)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1ADBC0BE-BDA3-4602-9EEC-E9D0D6BF4365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With the right constructors, the system can do</a:t>
            </a:r>
            <a:br>
              <a:rPr lang="en-US" altLang="en-US" sz="2400"/>
            </a:br>
            <a:r>
              <a:rPr lang="en-US" altLang="en-US" sz="2400"/>
              <a:t>type conversions for your classes</a:t>
            </a:r>
          </a:p>
          <a:p>
            <a:pPr lvl="1"/>
            <a:r>
              <a:rPr lang="en-US" altLang="en-US" sz="2400"/>
              <a:t>This code (from Display 11.5) actually works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    Money base_amount(100, 60), full_amount;</a:t>
            </a:r>
            <a:br>
              <a:rPr lang="en-US" altLang="en-US" sz="2400"/>
            </a:br>
            <a:r>
              <a:rPr lang="en-US" altLang="en-US" sz="2400"/>
              <a:t>     full_amount = base_amount + 25;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The integer 25 is converted to type Money so it </a:t>
            </a:r>
            <a:br>
              <a:rPr lang="en-US" altLang="en-US" sz="2400"/>
            </a:br>
            <a:r>
              <a:rPr lang="en-US" altLang="en-US" sz="2400"/>
              <a:t>can be added to base_amount!</a:t>
            </a:r>
          </a:p>
          <a:p>
            <a:pPr lvl="1"/>
            <a:r>
              <a:rPr lang="en-US" altLang="en-US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4F19ACDD-8E6B-4656-9FFF-C3E15D2C3F01}" type="slidenum">
              <a:rPr lang="en-US" altLang="en-US"/>
              <a:pPr/>
              <a:t>80</a:t>
            </a:fld>
            <a:endParaRPr lang="en-CA" altLang="en-US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en-US"/>
              <a:t>Display 11.8 (3/4)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50CBA48-8F74-48BC-A03B-852E16E9CA05}" type="slidenum">
              <a:rPr lang="en-US" altLang="en-US"/>
              <a:pPr/>
              <a:t>81</a:t>
            </a:fld>
            <a:endParaRPr lang="en-CA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11.8 (4/4)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F4C82914-BF56-4F3E-96D9-F54141FAC53C}" type="slidenum">
              <a:rPr lang="en-US" altLang="en-US"/>
              <a:pPr/>
              <a:t>82</a:t>
            </a:fld>
            <a:endParaRPr lang="en-CA" altLang="en-US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(1/3)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4D3E22B-2682-4D58-97C4-D09851A7ADB6}" type="slidenum">
              <a:rPr lang="en-US" altLang="en-US"/>
              <a:pPr/>
              <a:t>83</a:t>
            </a:fld>
            <a:endParaRPr lang="en-CA" altLang="en-US"/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en-US"/>
              <a:t>Display 11.9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1CFF01-24EC-42B4-BC08-BC4ADE51326B}" type="slidenum">
              <a:rPr lang="en-US" altLang="en-US"/>
              <a:pPr/>
              <a:t>84</a:t>
            </a:fld>
            <a:endParaRPr lang="en-CA" altLang="en-US"/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11.9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3BE726F-B393-4AB1-B63B-1CED9C2AEE56}" type="slidenum">
              <a:rPr lang="en-US" altLang="en-US"/>
              <a:pPr/>
              <a:t>85</a:t>
            </a:fld>
            <a:endParaRPr lang="en-CA" altLang="en-US"/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11.10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74B19823-6EB0-4D81-9E73-3DECF61683D6}" type="slidenum">
              <a:rPr lang="en-US" altLang="en-US"/>
              <a:pPr/>
              <a:t>86</a:t>
            </a:fld>
            <a:endParaRPr lang="en-CA" altLang="en-US"/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11.10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0200"/>
            <a:ext cx="6280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E3E25B5E-0E7F-44C2-BFD6-E9B9EE38AD7C}" type="slidenum">
              <a:rPr lang="en-US" altLang="en-US"/>
              <a:pPr/>
              <a:t>87</a:t>
            </a:fld>
            <a:endParaRPr lang="en-CA" altLang="en-US"/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68E33C2D-9871-4DCE-892F-7738C7BF49B8}" type="slidenum">
              <a:rPr lang="en-US" altLang="en-US"/>
              <a:pPr/>
              <a:t>88</a:t>
            </a:fld>
            <a:endParaRPr lang="en-CA" altLang="en-US"/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11.11 (2/3)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C3543A8-257F-4B53-A84A-3E5AFC3B07CB}" type="slidenum">
              <a:rPr lang="en-US" altLang="en-US"/>
              <a:pPr/>
              <a:t>89</a:t>
            </a:fld>
            <a:endParaRPr lang="en-CA" altLang="en-US"/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11.11</a:t>
            </a:r>
            <a:br>
              <a:rPr lang="en-US" altLang="en-US"/>
            </a:br>
            <a:r>
              <a:rPr lang="en-US" altLang="en-US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C8C23FCA-E886-4B7F-A645-F914B166F684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When the compiler sees base_amount + 25, </a:t>
            </a:r>
            <a:br>
              <a:rPr lang="en-US" altLang="en-US" sz="2400"/>
            </a:br>
            <a:r>
              <a:rPr lang="en-US" altLang="en-US" sz="2400"/>
              <a:t>it first looks for an overloaded + operator to </a:t>
            </a:r>
            <a:br>
              <a:rPr lang="en-US" altLang="en-US" sz="2400"/>
            </a:br>
            <a:r>
              <a:rPr lang="en-US" altLang="en-US" sz="2400"/>
              <a:t>perform</a:t>
            </a:r>
            <a:br>
              <a:rPr lang="en-US" altLang="en-US" sz="2400"/>
            </a:br>
            <a:r>
              <a:rPr lang="en-US" altLang="en-US" sz="2400"/>
              <a:t>            Money_object + integer</a:t>
            </a:r>
            <a:br>
              <a:rPr lang="en-US" altLang="en-US" sz="2400"/>
            </a:br>
            <a:endParaRPr lang="en-US" altLang="en-US" sz="2400"/>
          </a:p>
          <a:p>
            <a:pPr lvl="1"/>
            <a:r>
              <a:rPr lang="en-US" altLang="en-US" sz="2400"/>
              <a:t>If it exists, it might look like this</a:t>
            </a:r>
            <a:br>
              <a:rPr lang="en-US" altLang="en-US" sz="2400"/>
            </a:br>
            <a:r>
              <a:rPr lang="en-US" altLang="en-US" sz="2400"/>
              <a:t>friend Money operator +(const Money&amp; amount1,</a:t>
            </a:r>
            <a:br>
              <a:rPr lang="en-US" altLang="en-US" sz="2400"/>
            </a:br>
            <a:r>
              <a:rPr lang="en-US" altLang="en-US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0DDE9D3C-9511-41B4-BC52-82E932CC8F28}" type="slidenum">
              <a:rPr lang="en-US" altLang="en-US"/>
              <a:pPr/>
              <a:t>90</a:t>
            </a:fld>
            <a:endParaRPr lang="en-CA" altLang="en-US"/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11.12 (1/2)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6F5CD34-2464-4115-BAF8-5B5F70D74D06}" type="slidenum">
              <a:rPr lang="en-US" altLang="en-US"/>
              <a:pPr/>
              <a:t>91</a:t>
            </a:fld>
            <a:endParaRPr lang="en-CA" altLang="en-US"/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11.12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8B2197E5-13A1-426B-B223-C70A37F36A4B}" type="slidenum">
              <a:rPr lang="en-US" altLang="en-US"/>
              <a:pPr/>
              <a:t>92</a:t>
            </a:fld>
            <a:endParaRPr lang="en-CA" altLang="en-US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en-US"/>
              <a:t>Display 11.13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11- </a:t>
            </a:r>
            <a:fld id="{249B1B90-44BA-4A37-8762-ECE8D24C6CC2}" type="slidenum">
              <a:rPr lang="en-US" altLang="en-US"/>
              <a:pPr/>
              <a:t>93</a:t>
            </a:fld>
            <a:endParaRPr lang="en-CA" altLang="en-US"/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11.14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1897</TotalTime>
  <Words>1563</Words>
  <Application>Microsoft Office PowerPoint</Application>
  <PresentationFormat>Letter Paper (8.5x11 in)</PresentationFormat>
  <Paragraphs>498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Blends</vt:lpstr>
      <vt:lpstr>Chapter 11</vt:lpstr>
      <vt:lpstr>11.2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11.1 (3/3)</vt:lpstr>
      <vt:lpstr>Display 11.2 </vt:lpstr>
      <vt:lpstr>Display 11.3 (1/5) </vt:lpstr>
      <vt:lpstr>Display 11.3 (2/5) </vt:lpstr>
      <vt:lpstr>Display 11.3 (3/5) </vt:lpstr>
      <vt:lpstr>Display 11.3 (4/5) </vt:lpstr>
      <vt:lpstr>Display 11.3 (5/5) </vt:lpstr>
      <vt:lpstr>Display 11.4 </vt:lpstr>
      <vt:lpstr>Display 11.5 (1/2) </vt:lpstr>
      <vt:lpstr>Display 11.5  (2/2) </vt:lpstr>
      <vt:lpstr>Display 11.6 </vt:lpstr>
      <vt:lpstr>Display 11.7 </vt:lpstr>
      <vt:lpstr>Display 11.8 (1/4)</vt:lpstr>
      <vt:lpstr>Display 11.8(2/4) </vt:lpstr>
      <vt:lpstr>Display 11.8 (3/4) </vt:lpstr>
      <vt:lpstr>Display 11.8 (4/4) </vt:lpstr>
      <vt:lpstr>Display 11.9 (1/3) </vt:lpstr>
      <vt:lpstr>Display 11.9 (2/3) </vt:lpstr>
      <vt:lpstr>Display 11.9 (3/3)</vt:lpstr>
      <vt:lpstr>Display 11.10 (1/2) </vt:lpstr>
      <vt:lpstr>Display 11.10 (2/2)</vt:lpstr>
      <vt:lpstr>Display 11.11 (1/3)</vt:lpstr>
      <vt:lpstr>Display 11.11 (2/3) </vt:lpstr>
      <vt:lpstr>Display 11.11 (3/3)</vt:lpstr>
      <vt:lpstr>Display 11.12 (1/2) </vt:lpstr>
      <vt:lpstr>Display 11.12 (2/2)</vt:lpstr>
      <vt:lpstr>Display 11.13 </vt:lpstr>
      <vt:lpstr>Display 11.14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130</cp:revision>
  <cp:lastPrinted>2001-11-04T00:51:13Z</cp:lastPrinted>
  <dcterms:created xsi:type="dcterms:W3CDTF">2005-02-25T19:46:41Z</dcterms:created>
  <dcterms:modified xsi:type="dcterms:W3CDTF">2014-11-10T05:58:57Z</dcterms:modified>
</cp:coreProperties>
</file>