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2"/>
  </p:notesMasterIdLst>
  <p:sldIdLst>
    <p:sldId id="256" r:id="rId2"/>
    <p:sldId id="340" r:id="rId3"/>
    <p:sldId id="339" r:id="rId4"/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83" r:id="rId16"/>
    <p:sldId id="268" r:id="rId17"/>
    <p:sldId id="269" r:id="rId18"/>
    <p:sldId id="271" r:id="rId19"/>
    <p:sldId id="270" r:id="rId20"/>
    <p:sldId id="272" r:id="rId21"/>
    <p:sldId id="273" r:id="rId22"/>
    <p:sldId id="274" r:id="rId23"/>
    <p:sldId id="275" r:id="rId24"/>
    <p:sldId id="280" r:id="rId25"/>
    <p:sldId id="281" r:id="rId26"/>
    <p:sldId id="282" r:id="rId27"/>
    <p:sldId id="277" r:id="rId28"/>
    <p:sldId id="295" r:id="rId29"/>
    <p:sldId id="296" r:id="rId30"/>
    <p:sldId id="297" r:id="rId31"/>
    <p:sldId id="298" r:id="rId32"/>
    <p:sldId id="310" r:id="rId33"/>
    <p:sldId id="33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336" r:id="rId45"/>
    <p:sldId id="335" r:id="rId46"/>
    <p:sldId id="311" r:id="rId47"/>
    <p:sldId id="337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38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4" r:id="rId7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FF66"/>
    <a:srgbClr val="FFCC66"/>
    <a:srgbClr val="FF00FF"/>
    <a:srgbClr val="FFCCFF"/>
    <a:srgbClr val="008000"/>
    <a:srgbClr val="FF99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50" autoAdjust="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56E97ED-6B5E-4B51-A4B8-E9FC2CC87E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479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6EE311-E32B-4FEE-B4BC-D0133F044690}" type="slidenum">
              <a:rPr lang="en-US"/>
              <a:pPr/>
              <a:t>8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Session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Object-Oriented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7D45A4-DC17-4EA7-A454-CC2731C63D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Session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Object-Oriented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4A166B-3FDB-4CDC-8266-47C1F3FDA4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Session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Object-Oriented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B3E40-109B-4444-991B-3BD7F248D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Session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Object-Oriented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84D357B-9E5C-4D13-97DF-F7ECB605CF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Session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Object-Oriented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442FC4-ACFF-42F3-BE5C-B71F9BA453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Session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28A0F-DDB1-49CD-B2FE-C432DCD6BD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Session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Object-Oriented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CDA8F9-60EE-49BC-BD40-4BF32593B8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Session 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Object-Oriented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48D04-1790-4A73-9D0F-69AAE07D4C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Session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Object-Oriented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C483E6-4A9C-4A23-BE09-C82D72ADBF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Session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Object-Oriented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C27C5-B0B6-4675-8E80-78B2F886D0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Session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Object-Oriented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EE344A-9296-4FF3-9D9C-BDB8FD6DD2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Session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Object-Oriented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6116A9-1733-4964-B439-93CA0924AB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Session 2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Object-Oriented Programming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2D09A51-D27C-412C-B647-2199DE10FFC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Basics of Programming 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2</a:t>
            </a:r>
          </a:p>
          <a:p>
            <a:r>
              <a:rPr lang="en-US" dirty="0" smtClean="0"/>
              <a:t>Introduction to </a:t>
            </a:r>
            <a:r>
              <a:rPr lang="en-US" dirty="0"/>
              <a:t>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Session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1E62-DA9E-48CA-9A36-69B83ADB2858}" type="slidenum">
              <a:rPr lang="en-US"/>
              <a:pPr/>
              <a:t>10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Makes a Variable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Variable has three important characteristics: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Type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How much memory do a variable need. 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This information is determined by a type.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Name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How to differentiate a variable with another variable of the same type. 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Name refers to the memory location assigned to this variable.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Value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What is the value?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The actual value contained by a variable.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Session 2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4717-DC63-4ED6-B130-C376181CC276}" type="slidenum">
              <a:rPr lang="en-US"/>
              <a:pPr/>
              <a:t>11</a:t>
            </a:fld>
            <a:endParaRPr lang="en-US"/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5257800" y="3581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3124200" y="3657600"/>
            <a:ext cx="1676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of a Variable</a:t>
            </a: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2514600" y="3581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3657600"/>
            <a:ext cx="3581400" cy="685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>
                <a:solidFill>
                  <a:srgbClr val="FF9900"/>
                </a:solidFill>
              </a:rPr>
              <a:t>int</a:t>
            </a:r>
            <a:r>
              <a:rPr lang="en-US" sz="2400" dirty="0"/>
              <a:t>    </a:t>
            </a:r>
            <a:r>
              <a:rPr lang="en-US" sz="2400" dirty="0">
                <a:solidFill>
                  <a:schemeClr val="accent2"/>
                </a:solidFill>
              </a:rPr>
              <a:t>temperature</a:t>
            </a:r>
            <a:r>
              <a:rPr lang="en-US" sz="2400" dirty="0"/>
              <a:t>   =    </a:t>
            </a:r>
            <a:r>
              <a:rPr lang="en-US" sz="2400" dirty="0">
                <a:solidFill>
                  <a:srgbClr val="008000"/>
                </a:solidFill>
              </a:rPr>
              <a:t>35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04800" y="2667000"/>
            <a:ext cx="69615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Type of the variable is integer (written as “</a:t>
            </a:r>
            <a:r>
              <a:rPr lang="en-US" dirty="0" err="1">
                <a:solidFill>
                  <a:srgbClr val="FF9900"/>
                </a:solidFill>
              </a:rPr>
              <a:t>int</a:t>
            </a:r>
            <a:r>
              <a:rPr lang="en-US" dirty="0">
                <a:solidFill>
                  <a:srgbClr val="FF9900"/>
                </a:solidFill>
              </a:rPr>
              <a:t>” in </a:t>
            </a:r>
            <a:r>
              <a:rPr lang="en-US" dirty="0" smtClean="0">
                <a:solidFill>
                  <a:srgbClr val="FF9900"/>
                </a:solidFill>
              </a:rPr>
              <a:t>C++)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2438400" y="3124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441325" y="4384675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 name of the variable</a:t>
            </a:r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 flipV="1">
            <a:off x="3048000" y="4038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 flipH="1" flipV="1">
            <a:off x="5486400" y="41148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4784725" y="4918075"/>
            <a:ext cx="3910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An initial value of the variable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Session 2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F7E0-E430-43BC-BF27-B112F57BEEA0}" type="slidenum">
              <a:rPr lang="en-US"/>
              <a:pPr/>
              <a:t>12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Example of a Variable </a:t>
            </a:r>
            <a:br>
              <a:rPr lang="en-US" sz="4000"/>
            </a:br>
            <a:r>
              <a:rPr lang="en-US" sz="4000"/>
              <a:t>(Memory View)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648200" y="2514600"/>
            <a:ext cx="838200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00000000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562600" y="2514600"/>
            <a:ext cx="8429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Location 0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648200" y="2743200"/>
            <a:ext cx="838200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00000000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5562600" y="2743200"/>
            <a:ext cx="8429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Location 1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4648200" y="2971800"/>
            <a:ext cx="838200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00000000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5562600" y="2971800"/>
            <a:ext cx="8429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Location 2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4648200" y="3200400"/>
            <a:ext cx="838200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00100011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5562600" y="3200400"/>
            <a:ext cx="8429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Location 3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4648200" y="3429000"/>
            <a:ext cx="8382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5562600" y="3429000"/>
            <a:ext cx="8429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Location 4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4648200" y="3657600"/>
            <a:ext cx="8382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5562600" y="3657600"/>
            <a:ext cx="8429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Location 5</a:t>
            </a:r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5486400" y="38862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4648200" y="38862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50" name="AutoShape 18"/>
          <p:cNvSpPr>
            <a:spLocks/>
          </p:cNvSpPr>
          <p:nvPr/>
        </p:nvSpPr>
        <p:spPr bwMode="auto">
          <a:xfrm>
            <a:off x="4114800" y="2590800"/>
            <a:ext cx="304800" cy="838200"/>
          </a:xfrm>
          <a:prstGeom prst="leftBracket">
            <a:avLst>
              <a:gd name="adj" fmla="val 2291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3581400" cy="685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int    temperature   =    35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1219200" y="2667000"/>
            <a:ext cx="27987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Locations 0 – 3 are collectively </a:t>
            </a:r>
          </a:p>
          <a:p>
            <a:r>
              <a:rPr lang="en-US" sz="1600"/>
              <a:t>called as ‘temperature’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1066800" y="3581400"/>
            <a:ext cx="3227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100011 is the binary equivalent of 35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Session 2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BD7C-55E4-4CEE-9AD9-0D707BF431E8}" type="slidenum">
              <a:rPr lang="en-US"/>
              <a:pPr/>
              <a:t>13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the Value of Variable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685800"/>
          </a:xfrm>
        </p:spPr>
        <p:txBody>
          <a:bodyPr/>
          <a:lstStyle/>
          <a:p>
            <a:r>
              <a:rPr lang="en-US"/>
              <a:t>Lets change the value of ‘temperature’.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04800" y="2819400"/>
            <a:ext cx="3103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temperature   =    45902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6629400" y="3733800"/>
            <a:ext cx="838200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00000000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7543800" y="3733800"/>
            <a:ext cx="8429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Location 0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6629400" y="3962400"/>
            <a:ext cx="838200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00000000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543800" y="3962400"/>
            <a:ext cx="8429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Location 1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6629400" y="4191000"/>
            <a:ext cx="838200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10110011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7543800" y="4191000"/>
            <a:ext cx="8429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Location 2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6629400" y="4419600"/>
            <a:ext cx="838200" cy="228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01001110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7543800" y="4419600"/>
            <a:ext cx="8429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Location 3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6629400" y="4648200"/>
            <a:ext cx="8382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7543800" y="4648200"/>
            <a:ext cx="8429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Location 4</a:t>
            </a: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6629400" y="4876800"/>
            <a:ext cx="8382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7543800" y="4876800"/>
            <a:ext cx="8429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Location 5</a:t>
            </a:r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7467600" y="51054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6629400" y="51054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5" name="AutoShape 19"/>
          <p:cNvSpPr>
            <a:spLocks/>
          </p:cNvSpPr>
          <p:nvPr/>
        </p:nvSpPr>
        <p:spPr bwMode="auto">
          <a:xfrm>
            <a:off x="6096000" y="3810000"/>
            <a:ext cx="304800" cy="838200"/>
          </a:xfrm>
          <a:prstGeom prst="leftBracket">
            <a:avLst>
              <a:gd name="adj" fmla="val 2291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3200400" y="3886200"/>
            <a:ext cx="27987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Locations 0 – 3 are collectively </a:t>
            </a:r>
          </a:p>
          <a:p>
            <a:r>
              <a:rPr lang="en-US" sz="1600"/>
              <a:t>called as ‘temperature’</a:t>
            </a:r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1828800" y="4953000"/>
            <a:ext cx="464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1011001101001110  is the binary equivalent of 45902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Session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18D5-C91D-447F-BB46-C8558DFB2BE2}" type="slidenum">
              <a:rPr lang="en-US"/>
              <a:pPr/>
              <a:t>14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of a Variable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Among other advantages a ‘type’ binds the memory to a variable name. </a:t>
            </a:r>
          </a:p>
          <a:p>
            <a:r>
              <a:rPr lang="en-US" dirty="0"/>
              <a:t>The type </a:t>
            </a:r>
            <a:r>
              <a:rPr lang="en-US" dirty="0" err="1"/>
              <a:t>int</a:t>
            </a:r>
            <a:r>
              <a:rPr lang="en-US" dirty="0"/>
              <a:t> is of 4 bytes in </a:t>
            </a:r>
            <a:r>
              <a:rPr lang="en-US" dirty="0" smtClean="0"/>
              <a:t>C++.</a:t>
            </a:r>
            <a:endParaRPr lang="en-US" dirty="0"/>
          </a:p>
          <a:p>
            <a:r>
              <a:rPr lang="en-US" dirty="0"/>
              <a:t>Therefore, it can hold maximum of 2,147,483,647 value. </a:t>
            </a:r>
          </a:p>
          <a:p>
            <a:r>
              <a:rPr lang="en-US" dirty="0"/>
              <a:t>It can also hold values in negative down to </a:t>
            </a:r>
          </a:p>
          <a:p>
            <a:pPr>
              <a:buFontTx/>
              <a:buNone/>
            </a:pPr>
            <a:r>
              <a:rPr lang="en-US" dirty="0"/>
              <a:t>	-2,147,483,648.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Initializing Variables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Declaring a variable does not give it a value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Giving a variable its first value is initializing the variable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Variables are initialized  in assignment statements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		double mpg;        // declare the variable</a:t>
            </a:r>
            <a:br>
              <a:rPr lang="en-US" sz="2000" dirty="0"/>
            </a:br>
            <a:r>
              <a:rPr lang="en-US" sz="2000" dirty="0"/>
              <a:t>     		mpg = 26.3;         // initialize the variable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Declaration and initialization can be combined</a:t>
            </a:r>
            <a:br>
              <a:rPr lang="en-US" sz="2000" dirty="0"/>
            </a:br>
            <a:r>
              <a:rPr lang="en-US" sz="2000" dirty="0"/>
              <a:t>using two methods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Method 1</a:t>
            </a:r>
            <a:br>
              <a:rPr lang="en-US" sz="2000" dirty="0"/>
            </a:br>
            <a:r>
              <a:rPr lang="en-US" sz="2000" dirty="0"/>
              <a:t>		double mpg = 26.3, area = 0.0 , volume;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Method 2</a:t>
            </a:r>
            <a:br>
              <a:rPr lang="en-US" sz="2000" dirty="0"/>
            </a:br>
            <a:r>
              <a:rPr lang="en-US" sz="2000" dirty="0"/>
              <a:t> 		double mpg(26.3),  area(0.0), volume;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Session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A985-038F-45C1-8C5A-16C13B4ECAB3}" type="slidenum">
              <a:rPr lang="en-US"/>
              <a:pPr/>
              <a:t>16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for Real Numbers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int cannot hold a real value.</a:t>
            </a:r>
          </a:p>
          <a:p>
            <a:r>
              <a:rPr lang="en-US" sz="2800"/>
              <a:t>Therefore, a type “double” is used to hold real values. </a:t>
            </a:r>
          </a:p>
          <a:p>
            <a:r>
              <a:rPr lang="en-US" sz="2800"/>
              <a:t>Double takes 8 bytes of memory instead of 4 bytes of a double. </a:t>
            </a:r>
          </a:p>
          <a:p>
            <a:r>
              <a:rPr lang="en-US" sz="2800"/>
              <a:t>Out of the 8 bytes in a double 4 bytes are used to hold the value before the decimal point and 4 bytes for the value after the decimal point. </a:t>
            </a:r>
          </a:p>
          <a:p>
            <a:endParaRPr lang="en-US" sz="28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Session 2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2572-5E19-45C6-934C-A173F0B810C6}" type="slidenum">
              <a:rPr lang="en-US"/>
              <a:pPr/>
              <a:t>17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382000" cy="1143000"/>
          </a:xfrm>
        </p:spPr>
        <p:txBody>
          <a:bodyPr/>
          <a:lstStyle/>
          <a:p>
            <a:r>
              <a:rPr lang="en-US" sz="4000"/>
              <a:t>Relative Comparison of int and double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1219200" y="1905000"/>
            <a:ext cx="2811463" cy="1812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int numPeople = 2;</a:t>
            </a:r>
          </a:p>
          <a:p>
            <a:endParaRPr lang="en-US" sz="1600"/>
          </a:p>
          <a:p>
            <a:r>
              <a:rPr lang="en-US" sz="1600"/>
              <a:t>Reserves 32 bits (4 bytes)</a:t>
            </a:r>
          </a:p>
          <a:p>
            <a:r>
              <a:rPr lang="en-US" sz="1600"/>
              <a:t>and sets the value stored</a:t>
            </a:r>
          </a:p>
          <a:p>
            <a:r>
              <a:rPr lang="en-US" sz="1600"/>
              <a:t>in that space to 2. The name</a:t>
            </a:r>
          </a:p>
          <a:p>
            <a:r>
              <a:rPr lang="en-US" sz="1600"/>
              <a:t>‘numPeople’ is associated with</a:t>
            </a:r>
          </a:p>
          <a:p>
            <a:r>
              <a:rPr lang="en-US" sz="1600"/>
              <a:t>this space. 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203325" y="3871913"/>
            <a:ext cx="2840038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double bill = 32.45;</a:t>
            </a:r>
          </a:p>
          <a:p>
            <a:endParaRPr lang="en-US" sz="1600"/>
          </a:p>
          <a:p>
            <a:r>
              <a:rPr lang="en-US" sz="1600"/>
              <a:t>Reserves 64 bits (8 bytes)</a:t>
            </a:r>
          </a:p>
          <a:p>
            <a:r>
              <a:rPr lang="en-US" sz="1600"/>
              <a:t>and sets the value stored</a:t>
            </a:r>
          </a:p>
          <a:p>
            <a:r>
              <a:rPr lang="en-US" sz="1600"/>
              <a:t>in that space to 32.45. The name</a:t>
            </a:r>
          </a:p>
          <a:p>
            <a:r>
              <a:rPr lang="en-US" sz="1600"/>
              <a:t>‘bill’ is associated with</a:t>
            </a:r>
          </a:p>
          <a:p>
            <a:r>
              <a:rPr lang="en-US" sz="1600"/>
              <a:t>this space. </a:t>
            </a:r>
          </a:p>
          <a:p>
            <a:endParaRPr lang="en-US" sz="1600"/>
          </a:p>
        </p:txBody>
      </p:sp>
      <p:pic>
        <p:nvPicPr>
          <p:cNvPr id="23561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267200" y="1981200"/>
            <a:ext cx="2195513" cy="3989388"/>
          </a:xfrm>
          <a:noFill/>
          <a:ln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Session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DD7A-B27D-4858-A967-F9BD3B0E9A90}" type="slidenum">
              <a:rPr lang="en-US"/>
              <a:pPr/>
              <a:t>18</a:t>
            </a:fld>
            <a:endParaRPr lang="en-US"/>
          </a:p>
        </p:txBody>
      </p:sp>
      <p:pic>
        <p:nvPicPr>
          <p:cNvPr id="7" name="Picture 6" descr="D02_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13240"/>
            <a:ext cx="7696200" cy="622440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Session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2A69-02D3-41CF-B60F-BCF91C048DFC}" type="slidenum">
              <a:rPr lang="en-US"/>
              <a:pPr/>
              <a:t>19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Variables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Assignment Statement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 Mathematics the value x = x + 1 is not possible why?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 </a:t>
            </a:r>
            <a:r>
              <a:rPr lang="en-US" dirty="0" smtClean="0"/>
              <a:t>C++ </a:t>
            </a:r>
            <a:r>
              <a:rPr lang="en-US" dirty="0"/>
              <a:t>x = x +1 is possible because “=” is an assignment operator and not an equality operator.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Assignment operator means that the contents of the right hand side is transferred to the memory location of the left hand side. 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Instructor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Naveed Arshad</a:t>
            </a:r>
          </a:p>
          <a:p>
            <a:pPr lvl="1"/>
            <a:r>
              <a:rPr lang="en-US" dirty="0" smtClean="0"/>
              <a:t>Assistant Professor of Computer Science</a:t>
            </a:r>
          </a:p>
          <a:p>
            <a:pPr lvl="1"/>
            <a:r>
              <a:rPr lang="en-US" dirty="0" smtClean="0"/>
              <a:t>Current chairman of the department until July 2017</a:t>
            </a:r>
          </a:p>
          <a:p>
            <a:pPr lvl="1"/>
            <a:r>
              <a:rPr lang="en-US" dirty="0" smtClean="0"/>
              <a:t>At LUMS since 2006</a:t>
            </a:r>
          </a:p>
          <a:p>
            <a:pPr lvl="1"/>
            <a:r>
              <a:rPr lang="en-US" dirty="0" smtClean="0"/>
              <a:t>PhD from University of Colorado at Boulder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2FC4-ACFF-42F3-BE5C-B71F9BA4536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82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Session 2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B45C-D764-40EF-8770-518BE9E07DC8}" type="slidenum">
              <a:rPr lang="en-US"/>
              <a:pPr/>
              <a:t>20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Statement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048000" y="2286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505200" y="23622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=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4038600" y="22860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5671</a:t>
            </a:r>
          </a:p>
        </p:txBody>
      </p:sp>
      <p:sp>
        <p:nvSpPr>
          <p:cNvPr id="28683" name="Arc 11"/>
          <p:cNvSpPr>
            <a:spLocks/>
          </p:cNvSpPr>
          <p:nvPr/>
        </p:nvSpPr>
        <p:spPr bwMode="auto">
          <a:xfrm rot="8192889">
            <a:off x="3429000" y="2514600"/>
            <a:ext cx="914400" cy="914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685800" y="3581400"/>
            <a:ext cx="666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5671 is written at the memory location reserved for x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Session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D504D-F55E-46E0-A496-5581C4CD2185}" type="slidenum">
              <a:rPr lang="en-US"/>
              <a:pPr/>
              <a:t>21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Constants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Constants are values which cannot be modified e.g. the value of Pi</a:t>
            </a:r>
          </a:p>
          <a:p>
            <a:r>
              <a:rPr lang="en-US" dirty="0"/>
              <a:t>To declare a constant in </a:t>
            </a:r>
            <a:r>
              <a:rPr lang="en-US" dirty="0" smtClean="0"/>
              <a:t>C++, </a:t>
            </a:r>
            <a:r>
              <a:rPr lang="en-US" dirty="0"/>
              <a:t>we write a keyword </a:t>
            </a:r>
            <a:r>
              <a:rPr lang="en-US" dirty="0" smtClean="0"/>
              <a:t>“const” </a:t>
            </a:r>
            <a:r>
              <a:rPr lang="en-US" dirty="0"/>
              <a:t>before the variable type. 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dirty="0"/>
              <a:t>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double pi = 3.14;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Session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94B1-E06C-40F1-8677-C70E02D16511}" type="slidenum">
              <a:rPr lang="en-US"/>
              <a:pPr/>
              <a:t>22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Reserved Words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24800" cy="990600"/>
          </a:xfrm>
        </p:spPr>
        <p:txBody>
          <a:bodyPr/>
          <a:lstStyle/>
          <a:p>
            <a:r>
              <a:rPr lang="en-US" sz="2800" dirty="0"/>
              <a:t>Some names cannot be declared as variable names because they are reserved words in </a:t>
            </a:r>
            <a:r>
              <a:rPr lang="en-US" sz="2800" dirty="0" smtClean="0"/>
              <a:t>C++</a:t>
            </a:r>
            <a:endParaRPr 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Session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7C90-6528-4C06-B4AC-0990B44F1230}" type="slidenum">
              <a:rPr lang="en-US"/>
              <a:pPr/>
              <a:t>23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Values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Mathematical Operators</a:t>
            </a:r>
          </a:p>
          <a:p>
            <a:pPr lvl="1"/>
            <a:r>
              <a:rPr lang="en-US" dirty="0"/>
              <a:t>Common mathematical operators are available in </a:t>
            </a:r>
            <a:r>
              <a:rPr lang="en-US" dirty="0" smtClean="0"/>
              <a:t>C++ </a:t>
            </a:r>
            <a:r>
              <a:rPr lang="en-US" dirty="0"/>
              <a:t>for manipulating values e.g. addition(+), subtraction(-), multiplication(*), division(/), and modulus (%).</a:t>
            </a:r>
          </a:p>
          <a:p>
            <a:r>
              <a:rPr lang="en-US" dirty="0" smtClean="0"/>
              <a:t>C++ </a:t>
            </a:r>
            <a:r>
              <a:rPr lang="en-US" dirty="0"/>
              <a:t>has many other operators also which we will study in due course. </a:t>
            </a:r>
          </a:p>
          <a:p>
            <a:pPr lvl="1">
              <a:buFontTx/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Session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74FC-2705-42D9-8D86-52E62BF4FEE0}" type="slidenum">
              <a:rPr lang="en-US"/>
              <a:pPr/>
              <a:t>24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Arithmetic Expression Evaluation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evaluate an arithmetic expression two concepts needs to be understood</a:t>
            </a:r>
          </a:p>
          <a:p>
            <a:pPr lvl="1"/>
            <a:r>
              <a:rPr lang="en-US"/>
              <a:t>Operator Precedence</a:t>
            </a:r>
          </a:p>
          <a:p>
            <a:pPr lvl="2"/>
            <a:r>
              <a:rPr lang="en-US"/>
              <a:t>Operator precedence controls the order in which operations are performed </a:t>
            </a:r>
          </a:p>
          <a:p>
            <a:pPr lvl="1"/>
            <a:r>
              <a:rPr lang="en-US"/>
              <a:t>Operator Associativity</a:t>
            </a:r>
          </a:p>
          <a:p>
            <a:pPr lvl="2"/>
            <a:r>
              <a:rPr lang="en-US"/>
              <a:t>The associativity of an operator specifies the order in which operations of the same precedence are performed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Session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77A9-EBB1-48EC-9EF7-871ECA75750E}" type="slidenum">
              <a:rPr lang="en-US"/>
              <a:pPr/>
              <a:t>25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Operator Precedence and Associativity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dirty="0"/>
              <a:t>Operators Precedence and </a:t>
            </a:r>
            <a:r>
              <a:rPr lang="en-US" dirty="0" err="1"/>
              <a:t>Associativity</a:t>
            </a:r>
            <a:r>
              <a:rPr lang="en-US" dirty="0"/>
              <a:t> for </a:t>
            </a:r>
            <a:r>
              <a:rPr lang="en-US" dirty="0" smtClean="0"/>
              <a:t>C++ </a:t>
            </a:r>
            <a:r>
              <a:rPr lang="en-US" dirty="0"/>
              <a:t>is following</a:t>
            </a:r>
          </a:p>
          <a:p>
            <a:pPr marL="609600" indent="-609600"/>
            <a:endParaRPr lang="en-US" dirty="0"/>
          </a:p>
          <a:p>
            <a:pPr marL="990600" lvl="1" indent="-533400">
              <a:buFontTx/>
              <a:buAutoNum type="arabicPeriod"/>
            </a:pPr>
            <a:r>
              <a:rPr lang="en-US" dirty="0"/>
              <a:t>*, /, %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Do all multiplications, divisions and remainders from left to right. </a:t>
            </a:r>
          </a:p>
          <a:p>
            <a:pPr marL="990600" lvl="1" indent="-533400">
              <a:buFontTx/>
              <a:buAutoNum type="arabicPeriod"/>
            </a:pPr>
            <a:r>
              <a:rPr lang="en-US" dirty="0"/>
              <a:t>+, -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Do additions and subtractions from left to right. </a:t>
            </a:r>
          </a:p>
          <a:p>
            <a:pPr marL="609600" indent="-609600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Session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F511-6DF3-4F2E-B36B-51D02055DD1B}" type="slidenum">
              <a:rPr lang="en-US"/>
              <a:pPr/>
              <a:t>26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an Expression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				6 + 2 * 3 / 6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Three operators are in this expression.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However, * and / both have the same precedence and + has lower precedence then these two.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* and / will be evaluated first but both have the same precedence level.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Therefore, operator </a:t>
            </a:r>
            <a:r>
              <a:rPr lang="en-US" sz="2400" dirty="0" smtClean="0"/>
              <a:t>associatively </a:t>
            </a:r>
            <a:r>
              <a:rPr lang="en-US" sz="2400" dirty="0"/>
              <a:t>will be used here to determine the first to get evaluated i.e. left to right.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</a:t>
            </a:r>
            <a:r>
              <a:rPr lang="en-US" sz="2400" dirty="0" smtClean="0"/>
              <a:t>left </a:t>
            </a:r>
            <a:r>
              <a:rPr lang="en-US" sz="2400" dirty="0"/>
              <a:t>most sub expression will be evaluated followed by the next right one and so on.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Session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4DD4-6B17-404F-833C-116004AC2051}" type="slidenum">
              <a:rPr lang="en-US"/>
              <a:pPr/>
              <a:t>27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Primitive Data Types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 the variable types that we have studied are </a:t>
            </a:r>
            <a:r>
              <a:rPr lang="en-US" b="1" i="1" dirty="0"/>
              <a:t>primitive data types</a:t>
            </a:r>
            <a:r>
              <a:rPr lang="en-US" dirty="0"/>
              <a:t>. </a:t>
            </a:r>
          </a:p>
          <a:p>
            <a:r>
              <a:rPr lang="en-US" dirty="0"/>
              <a:t>Primitive data types only have a memory space for storing values.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7C642FA1-04BB-4C5E-B3BD-9C73E5C2B5C9}" type="slidenum">
              <a:rPr lang="en-US"/>
              <a:pPr/>
              <a:t>28</a:t>
            </a:fld>
            <a:endParaRPr lang="en-CA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char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Computers process character data too</a:t>
            </a:r>
          </a:p>
          <a:p>
            <a:pPr>
              <a:lnSpc>
                <a:spcPct val="90000"/>
              </a:lnSpc>
            </a:pPr>
            <a:r>
              <a:rPr lang="en-US"/>
              <a:t>char</a:t>
            </a:r>
          </a:p>
          <a:p>
            <a:pPr lvl="1">
              <a:lnSpc>
                <a:spcPct val="90000"/>
              </a:lnSpc>
            </a:pPr>
            <a:r>
              <a:rPr lang="en-US"/>
              <a:t>Short for character</a:t>
            </a:r>
          </a:p>
          <a:p>
            <a:pPr lvl="1">
              <a:lnSpc>
                <a:spcPct val="90000"/>
              </a:lnSpc>
            </a:pPr>
            <a:r>
              <a:rPr lang="en-US"/>
              <a:t>Can be any single character from the keyboard</a:t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To declare a variable of type char:</a:t>
            </a:r>
          </a:p>
          <a:p>
            <a:pPr>
              <a:lnSpc>
                <a:spcPct val="90000"/>
              </a:lnSpc>
            </a:pPr>
            <a:r>
              <a:rPr lang="en-US"/>
              <a:t/>
            </a:r>
            <a:br>
              <a:rPr lang="en-US"/>
            </a:br>
            <a:r>
              <a:rPr lang="en-US"/>
              <a:t>	       		char letter;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E3984DE0-665C-4B16-903C-5B55EAC2E954}" type="slidenum">
              <a:rPr lang="en-US"/>
              <a:pPr/>
              <a:t>29</a:t>
            </a:fld>
            <a:endParaRPr lang="en-CA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 constants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Character constants are enclosed in single quotes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>                        char letter = 'a';</a:t>
            </a:r>
            <a:br>
              <a:rPr lang="en-US" sz="2400"/>
            </a:br>
            <a:endParaRPr lang="en-US" sz="2400"/>
          </a:p>
          <a:p>
            <a:r>
              <a:rPr lang="en-US" sz="2400"/>
              <a:t>Strings of characters, even if only one character</a:t>
            </a:r>
            <a:br>
              <a:rPr lang="en-US" sz="2400"/>
            </a:br>
            <a:r>
              <a:rPr lang="en-US" sz="2400"/>
              <a:t>is enclosed in double quotes</a:t>
            </a:r>
          </a:p>
          <a:p>
            <a:pPr lvl="1"/>
            <a:r>
              <a:rPr lang="en-US" sz="2400"/>
              <a:t>"a" is a string of characters containing one character</a:t>
            </a:r>
          </a:p>
          <a:p>
            <a:pPr lvl="1"/>
            <a:r>
              <a:rPr lang="en-US" sz="2400"/>
              <a:t>'a' is a value of type character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 simplistic view of a computer necessary for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Appreciate and understand the concept of a variable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Know the reason for an ‘assignment’ statement in programming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2FC4-ACFF-42F3-BE5C-B71F9BA4536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10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Character Data</a:t>
            </a:r>
          </a:p>
        </p:txBody>
      </p:sp>
      <p:sp>
        <p:nvSpPr>
          <p:cNvPr id="5437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err="1"/>
              <a:t>cin</a:t>
            </a:r>
            <a:r>
              <a:rPr lang="en-US" sz="2400" dirty="0"/>
              <a:t> skips blanks and line breaks looking for data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following reads two characters but skips</a:t>
            </a:r>
            <a:br>
              <a:rPr lang="en-US" sz="2400" dirty="0"/>
            </a:br>
            <a:r>
              <a:rPr lang="en-US" sz="2400" dirty="0"/>
              <a:t>any space that might be between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smtClean="0"/>
              <a:t>char </a:t>
            </a:r>
            <a:r>
              <a:rPr lang="en-US" sz="2400" dirty="0"/>
              <a:t>symbol1, symbol2;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dirty="0" err="1" smtClean="0"/>
              <a:t>cin</a:t>
            </a:r>
            <a:r>
              <a:rPr lang="en-US" sz="2400" dirty="0" smtClean="0"/>
              <a:t>  </a:t>
            </a:r>
            <a:r>
              <a:rPr lang="en-US" sz="2400" dirty="0"/>
              <a:t>&gt;&gt;  symbol1  &gt;&gt;  symbol2;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User normally separate data items by spaces</a:t>
            </a:r>
            <a:br>
              <a:rPr lang="en-US" sz="2400" dirty="0"/>
            </a:br>
            <a:r>
              <a:rPr lang="en-US" sz="2400" dirty="0"/>
              <a:t>              			J    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Results are the same if the data is not separated</a:t>
            </a:r>
            <a:br>
              <a:rPr lang="en-US" sz="2400" dirty="0"/>
            </a:br>
            <a:r>
              <a:rPr lang="en-US" sz="2400" dirty="0"/>
              <a:t> by spaces</a:t>
            </a:r>
            <a:br>
              <a:rPr lang="en-US" sz="2400" dirty="0"/>
            </a:br>
            <a:r>
              <a:rPr lang="en-US" sz="2400" dirty="0"/>
              <a:t> 				JD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bool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bool is a new addition to C++</a:t>
            </a:r>
          </a:p>
          <a:p>
            <a:pPr lvl="1"/>
            <a:r>
              <a:rPr lang="en-US"/>
              <a:t>Short for boolean</a:t>
            </a:r>
          </a:p>
          <a:p>
            <a:pPr lvl="1"/>
            <a:r>
              <a:rPr lang="en-US"/>
              <a:t>Boolean values are either true or false</a:t>
            </a:r>
            <a:br>
              <a:rPr lang="en-US"/>
            </a:br>
            <a:endParaRPr lang="en-US"/>
          </a:p>
          <a:p>
            <a:r>
              <a:rPr lang="en-US"/>
              <a:t>To declare a variable of type bool: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			bool old_enough;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 Shorthand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Some expressions occur so often that C++ </a:t>
            </a:r>
            <a:br>
              <a:rPr lang="en-US" sz="2400" dirty="0"/>
            </a:br>
            <a:r>
              <a:rPr lang="en-US" sz="2400" dirty="0"/>
              <a:t>contains to shorthand operators for them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All arithmetic operators can be used this way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+=   count = count + 2;    becomes</a:t>
            </a:r>
            <a:br>
              <a:rPr lang="en-US" sz="2400" dirty="0"/>
            </a:br>
            <a:r>
              <a:rPr lang="en-US" sz="2400" dirty="0"/>
              <a:t>        count += 2;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*=   bonus = bonus * 2;  becomes</a:t>
            </a:r>
            <a:br>
              <a:rPr lang="en-US" sz="2400" dirty="0"/>
            </a:br>
            <a:r>
              <a:rPr lang="en-US" sz="2400" dirty="0"/>
              <a:t>       bonus *= 2;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/=    time = time / </a:t>
            </a:r>
            <a:r>
              <a:rPr lang="en-US" sz="2400" dirty="0" err="1"/>
              <a:t>rush_factor</a:t>
            </a:r>
            <a:r>
              <a:rPr lang="en-US" sz="2400" dirty="0"/>
              <a:t>;  becomes</a:t>
            </a:r>
            <a:br>
              <a:rPr lang="en-US" sz="2400" dirty="0"/>
            </a:br>
            <a:r>
              <a:rPr lang="en-US" sz="2400" dirty="0"/>
              <a:t>        time /= </a:t>
            </a:r>
            <a:r>
              <a:rPr lang="en-US" sz="2400" dirty="0" err="1"/>
              <a:t>rush_factor</a:t>
            </a:r>
            <a:r>
              <a:rPr lang="en-US" sz="2400" dirty="0"/>
              <a:t>;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%=  remainder = remainder % (cnt1+ cnt2); becomes</a:t>
            </a:r>
            <a:br>
              <a:rPr lang="en-US" sz="2400" dirty="0"/>
            </a:br>
            <a:r>
              <a:rPr lang="en-US" sz="2400" dirty="0"/>
              <a:t>        remainder %= (cnt1 + cnt2);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8A0F-DDB1-49CD-B2FE-C432DCD6BDD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ChangeArrowheads="1"/>
          </p:cNvSpPr>
          <p:nvPr/>
        </p:nvSpPr>
        <p:spPr bwMode="auto">
          <a:xfrm>
            <a:off x="152400" y="3352800"/>
            <a:ext cx="876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sz="6000">
              <a:solidFill>
                <a:schemeClr val="tx2"/>
              </a:solidFill>
              <a:cs typeface="Times New Roman" pitchFamily="18" charset="0"/>
            </a:endParaRPr>
          </a:p>
        </p:txBody>
      </p:sp>
      <p:sp>
        <p:nvSpPr>
          <p:cNvPr id="524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and Output</a:t>
            </a:r>
          </a:p>
        </p:txBody>
      </p:sp>
      <p:sp>
        <p:nvSpPr>
          <p:cNvPr id="524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 data stream is a sequence of data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Typically in the form of characters or numbers</a:t>
            </a:r>
            <a:br>
              <a:rPr lang="en-US" sz="2400"/>
            </a:b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An input stream is data for the program to use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Typically originates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at the keyboard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at a file</a:t>
            </a:r>
            <a:br>
              <a:rPr lang="en-US" sz="2000"/>
            </a:br>
            <a:endParaRPr lang="en-US" sz="2000"/>
          </a:p>
          <a:p>
            <a:pPr>
              <a:lnSpc>
                <a:spcPct val="90000"/>
              </a:lnSpc>
            </a:pPr>
            <a:r>
              <a:rPr lang="en-US" sz="2400"/>
              <a:t>An output stream is the program’s output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Destination is typically 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the monitor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a file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4696D2DA-B712-4433-B316-A823B60E42B1}" type="slidenum">
              <a:rPr lang="en-US"/>
              <a:pPr/>
              <a:t>35</a:t>
            </a:fld>
            <a:endParaRPr lang="en-CA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using cout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err="1"/>
              <a:t>cout</a:t>
            </a:r>
            <a:r>
              <a:rPr lang="en-US" sz="2400" dirty="0"/>
              <a:t> is an output stream sending data to the monitor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insertion operator "&lt;&lt;" inserts data into </a:t>
            </a:r>
            <a:r>
              <a:rPr lang="en-US" sz="2400" dirty="0" err="1"/>
              <a:t>cout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Example:</a:t>
            </a:r>
            <a:br>
              <a:rPr lang="en-US" sz="2400" dirty="0"/>
            </a:br>
            <a:r>
              <a:rPr lang="en-US" sz="2400" dirty="0"/>
              <a:t>          </a:t>
            </a:r>
            <a:r>
              <a:rPr lang="en-US" sz="2400" dirty="0" err="1"/>
              <a:t>cout</a:t>
            </a:r>
            <a:r>
              <a:rPr lang="en-US" sz="2400" dirty="0"/>
              <a:t> &lt;&lt; </a:t>
            </a:r>
            <a:r>
              <a:rPr lang="en-US" sz="2400" dirty="0" err="1"/>
              <a:t>number_of_bars</a:t>
            </a:r>
            <a:r>
              <a:rPr lang="en-US" sz="2400" dirty="0"/>
              <a:t> &lt;&lt; " candy bars\n";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This line sends two items to the monitor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The value of </a:t>
            </a:r>
            <a:r>
              <a:rPr lang="en-US" sz="2000" dirty="0" err="1"/>
              <a:t>number_of_bars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2000" dirty="0"/>
              <a:t>The quoted string of characters " candy bars\n"</a:t>
            </a:r>
          </a:p>
          <a:p>
            <a:pPr lvl="3">
              <a:lnSpc>
                <a:spcPct val="90000"/>
              </a:lnSpc>
            </a:pPr>
            <a:r>
              <a:rPr lang="en-US" sz="1800" dirty="0"/>
              <a:t>Notice the space before the ‘c’ in candy</a:t>
            </a:r>
          </a:p>
          <a:p>
            <a:pPr lvl="3">
              <a:lnSpc>
                <a:spcPct val="90000"/>
              </a:lnSpc>
            </a:pPr>
            <a:r>
              <a:rPr lang="en-US" sz="1800" dirty="0"/>
              <a:t>The ‘\n’ causes a new line to be started following the ‘s’ in bars</a:t>
            </a:r>
            <a:br>
              <a:rPr lang="en-US" sz="1800" dirty="0"/>
            </a:br>
            <a:endParaRPr lang="en-US" sz="1800" dirty="0"/>
          </a:p>
          <a:p>
            <a:pPr lvl="2">
              <a:lnSpc>
                <a:spcPct val="90000"/>
              </a:lnSpc>
            </a:pPr>
            <a:r>
              <a:rPr lang="en-US" sz="2000" dirty="0"/>
              <a:t>A new insertion operator is used for each item of output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Using cout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This produces the same result as the previous sample 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                       </a:t>
            </a:r>
            <a:r>
              <a:rPr lang="en-US" sz="2000" dirty="0" err="1"/>
              <a:t>cout</a:t>
            </a:r>
            <a:r>
              <a:rPr lang="en-US" sz="2000" dirty="0"/>
              <a:t> &lt;&lt; </a:t>
            </a:r>
            <a:r>
              <a:rPr lang="en-US" sz="2000" dirty="0" err="1"/>
              <a:t>number_of_bars</a:t>
            </a:r>
            <a:r>
              <a:rPr lang="en-US" sz="2000" dirty="0"/>
              <a:t> ;</a:t>
            </a:r>
            <a:br>
              <a:rPr lang="en-US" sz="2000" dirty="0"/>
            </a:br>
            <a:r>
              <a:rPr lang="en-US" sz="2000" dirty="0"/>
              <a:t>                               </a:t>
            </a:r>
            <a:r>
              <a:rPr lang="en-US" sz="2000" dirty="0" err="1"/>
              <a:t>cout</a:t>
            </a:r>
            <a:r>
              <a:rPr lang="en-US" sz="2000" dirty="0"/>
              <a:t> &lt;&lt; " candy bars\n";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Here arithmetic is performed in the </a:t>
            </a:r>
            <a:r>
              <a:rPr lang="en-US" sz="2000" dirty="0" err="1"/>
              <a:t>cout</a:t>
            </a:r>
            <a:r>
              <a:rPr lang="en-US" sz="2000" dirty="0"/>
              <a:t> statement</a:t>
            </a:r>
            <a:br>
              <a:rPr lang="en-US" sz="2000" dirty="0"/>
            </a:br>
            <a:r>
              <a:rPr lang="en-US" sz="2000" dirty="0"/>
              <a:t>                               </a:t>
            </a:r>
            <a:r>
              <a:rPr lang="en-US" sz="2000" dirty="0" err="1"/>
              <a:t>cout</a:t>
            </a:r>
            <a:r>
              <a:rPr lang="en-US" sz="2000" dirty="0"/>
              <a:t> &lt;&lt; "Total cost is $" &lt;&lt; (price + tax);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Quoted strings are enclosed in double quotes ("Walter")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Don’t use two single quotes  (')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blank space can also be inserted with </a:t>
            </a:r>
            <a:br>
              <a:rPr lang="en-US" sz="2000" dirty="0"/>
            </a:br>
            <a:r>
              <a:rPr lang="en-US" sz="2000" dirty="0"/>
              <a:t>       </a:t>
            </a:r>
            <a:br>
              <a:rPr lang="en-US" sz="2000" dirty="0"/>
            </a:br>
            <a:r>
              <a:rPr lang="en-US" sz="2000" dirty="0"/>
              <a:t>                                </a:t>
            </a:r>
            <a:r>
              <a:rPr lang="en-US" sz="2000" dirty="0" err="1"/>
              <a:t>cout</a:t>
            </a:r>
            <a:r>
              <a:rPr lang="en-US" sz="2000" dirty="0"/>
              <a:t> &lt;&lt; " " 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if there  are no strings in which a space is desired as </a:t>
            </a:r>
            <a:br>
              <a:rPr lang="en-US" sz="2000" dirty="0"/>
            </a:br>
            <a:r>
              <a:rPr lang="en-US" sz="2000" dirty="0"/>
              <a:t>in  " candy bars\n"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Include Directives 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Include Directives add library files to our programs</a:t>
            </a:r>
            <a:br>
              <a:rPr lang="en-US" sz="2000"/>
            </a:br>
            <a:endParaRPr lang="en-US" sz="2000"/>
          </a:p>
          <a:p>
            <a:pPr lvl="1"/>
            <a:r>
              <a:rPr lang="en-US" sz="2000"/>
              <a:t>To make the definitions of the cin and cout available to </a:t>
            </a:r>
            <a:br>
              <a:rPr lang="en-US" sz="2000"/>
            </a:br>
            <a:r>
              <a:rPr lang="en-US" sz="2000"/>
              <a:t>the program:</a:t>
            </a:r>
            <a:br>
              <a:rPr lang="en-US" sz="2000"/>
            </a:br>
            <a:r>
              <a:rPr lang="en-US" sz="2000"/>
              <a:t>                </a:t>
            </a:r>
            <a:br>
              <a:rPr lang="en-US" sz="2000"/>
            </a:br>
            <a:r>
              <a:rPr lang="en-US" sz="2000"/>
              <a:t>                             #include &lt;iostream&gt;</a:t>
            </a:r>
            <a:br>
              <a:rPr lang="en-US" sz="2000"/>
            </a:br>
            <a:r>
              <a:rPr lang="en-US" sz="2000"/>
              <a:t>                             </a:t>
            </a:r>
            <a:br>
              <a:rPr lang="en-US" sz="2000"/>
            </a:br>
            <a:r>
              <a:rPr lang="en-US" sz="2000"/>
              <a:t>  </a:t>
            </a:r>
          </a:p>
          <a:p>
            <a:r>
              <a:rPr lang="en-US" sz="2000"/>
              <a:t>Using Directives include a collection of defined names</a:t>
            </a:r>
            <a:br>
              <a:rPr lang="en-US" sz="2000"/>
            </a:br>
            <a:endParaRPr lang="en-US" sz="2000"/>
          </a:p>
          <a:p>
            <a:pPr lvl="1"/>
            <a:r>
              <a:rPr lang="en-US" sz="2000"/>
              <a:t>To make the names cin and cout available to our program:</a:t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>                              using namespace std;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Escape Sequences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Escape sequences tell the compiler to treat characters</a:t>
            </a:r>
            <a:br>
              <a:rPr lang="en-US" sz="2400"/>
            </a:br>
            <a:r>
              <a:rPr lang="en-US" sz="2400"/>
              <a:t> in a special way</a:t>
            </a:r>
          </a:p>
          <a:p>
            <a:pPr>
              <a:lnSpc>
                <a:spcPct val="90000"/>
              </a:lnSpc>
            </a:pPr>
            <a:r>
              <a:rPr lang="en-US" sz="2400"/>
              <a:t>'\' is the escape character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To create a newline in output use </a:t>
            </a:r>
            <a:br>
              <a:rPr lang="en-US" sz="2400"/>
            </a:br>
            <a:r>
              <a:rPr lang="en-US" sz="2400"/>
              <a:t>              \n  –    cout &lt;&lt; "\n";</a:t>
            </a:r>
            <a:br>
              <a:rPr lang="en-US" sz="2400"/>
            </a:br>
            <a:r>
              <a:rPr lang="en-US" sz="2400"/>
              <a:t>        or the newer alternative</a:t>
            </a:r>
            <a:br>
              <a:rPr lang="en-US" sz="2400"/>
            </a:br>
            <a:r>
              <a:rPr lang="en-US" sz="2400"/>
              <a:t>                         cout &lt;&lt; endl;</a:t>
            </a:r>
            <a:br>
              <a:rPr lang="en-US" sz="2400"/>
            </a:b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Other escape sequences:</a:t>
            </a:r>
            <a:br>
              <a:rPr lang="en-US" sz="2400"/>
            </a:br>
            <a:r>
              <a:rPr lang="en-US" sz="2400"/>
              <a:t>             \t  	--  a tab</a:t>
            </a:r>
            <a:br>
              <a:rPr lang="en-US" sz="2400"/>
            </a:br>
            <a:r>
              <a:rPr lang="en-US" sz="2400"/>
              <a:t>             \\  	--  a backslash character</a:t>
            </a:r>
            <a:br>
              <a:rPr lang="en-US" sz="2400"/>
            </a:br>
            <a:r>
              <a:rPr lang="en-US" sz="2400"/>
              <a:t>             \"  	--  a quote character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Formatting Real Numbers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Real numbers (type double) produce a variety of outputs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>	double price = 78.5;</a:t>
            </a:r>
            <a:br>
              <a:rPr lang="en-US" sz="2400"/>
            </a:br>
            <a:r>
              <a:rPr lang="en-US" sz="2400"/>
              <a:t>	cout &lt;&lt; "The price is $" &lt;&lt; price &lt;&lt; endl;  </a:t>
            </a:r>
            <a:br>
              <a:rPr lang="en-US" sz="2400"/>
            </a:b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The output could be any of these:</a:t>
            </a:r>
            <a:br>
              <a:rPr lang="en-US" sz="2400"/>
            </a:br>
            <a:r>
              <a:rPr lang="en-US" sz="2400"/>
              <a:t>                   	The price is $78.5</a:t>
            </a:r>
            <a:br>
              <a:rPr lang="en-US" sz="2400"/>
            </a:br>
            <a:r>
              <a:rPr lang="en-US" sz="2400"/>
              <a:t> 			The price is $78.500000</a:t>
            </a:r>
            <a:br>
              <a:rPr lang="en-US" sz="2400"/>
            </a:br>
            <a:r>
              <a:rPr lang="en-US" sz="2400"/>
              <a:t>			The price is $7.850000e01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most unlikely output is:</a:t>
            </a:r>
            <a:br>
              <a:rPr lang="en-US" sz="2400"/>
            </a:br>
            <a:r>
              <a:rPr lang="en-US" sz="2400"/>
              <a:t> 			The price is $78.50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Session 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72CA-45D7-4AE7-92AF-D7107D73EE5E}" type="slidenum">
              <a:rPr lang="en-US"/>
              <a:pPr/>
              <a:t>4</a:t>
            </a:fld>
            <a:endParaRPr lang="en-US"/>
          </a:p>
        </p:txBody>
      </p:sp>
      <p:pic>
        <p:nvPicPr>
          <p:cNvPr id="7173" name="Picture 5" descr="832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667000" y="1600200"/>
            <a:ext cx="4114800" cy="4114800"/>
          </a:xfrm>
          <a:noFill/>
          <a:ln/>
        </p:spPr>
      </p:pic>
      <p:sp>
        <p:nvSpPr>
          <p:cNvPr id="6" name="TextBox 5"/>
          <p:cNvSpPr txBox="1"/>
          <p:nvPr/>
        </p:nvSpPr>
        <p:spPr>
          <a:xfrm>
            <a:off x="2209800" y="228600"/>
            <a:ext cx="4873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Outside of a Computer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Showing Decimal Places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err="1"/>
              <a:t>cout</a:t>
            </a:r>
            <a:r>
              <a:rPr lang="en-US" sz="2000" dirty="0"/>
              <a:t> includes tools to specify the output of type double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To specify fixed point notation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setf</a:t>
            </a:r>
            <a:r>
              <a:rPr lang="en-US" sz="2000" dirty="0"/>
              <a:t>(</a:t>
            </a:r>
            <a:r>
              <a:rPr lang="en-US" sz="2000" dirty="0" err="1"/>
              <a:t>ios</a:t>
            </a:r>
            <a:r>
              <a:rPr lang="en-US" sz="2000" dirty="0"/>
              <a:t>::fixed)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To specify that the decimal point will always be shown 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setf</a:t>
            </a:r>
            <a:r>
              <a:rPr lang="en-US" sz="2000" dirty="0"/>
              <a:t>(</a:t>
            </a:r>
            <a:r>
              <a:rPr lang="en-US" sz="2000" dirty="0" err="1"/>
              <a:t>ios</a:t>
            </a:r>
            <a:r>
              <a:rPr lang="en-US" sz="2000" dirty="0"/>
              <a:t>::</a:t>
            </a:r>
            <a:r>
              <a:rPr lang="en-US" sz="2000" dirty="0" err="1"/>
              <a:t>showpoint</a:t>
            </a:r>
            <a:r>
              <a:rPr lang="en-US" sz="20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To specify that two decimal places will always be shown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precision(2)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Example:	</a:t>
            </a:r>
            <a:r>
              <a:rPr lang="en-US" sz="2000" dirty="0" err="1"/>
              <a:t>cout.setf</a:t>
            </a:r>
            <a:r>
              <a:rPr lang="en-US" sz="2000" dirty="0"/>
              <a:t>(</a:t>
            </a:r>
            <a:r>
              <a:rPr lang="en-US" sz="2000" dirty="0" err="1"/>
              <a:t>ios</a:t>
            </a:r>
            <a:r>
              <a:rPr lang="en-US" sz="2000" dirty="0"/>
              <a:t>::fixed);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dirty="0" err="1"/>
              <a:t>cout.setf</a:t>
            </a:r>
            <a:r>
              <a:rPr lang="en-US" sz="2000" dirty="0"/>
              <a:t>(</a:t>
            </a:r>
            <a:r>
              <a:rPr lang="en-US" sz="2000" dirty="0" err="1"/>
              <a:t>ios</a:t>
            </a:r>
            <a:r>
              <a:rPr lang="en-US" sz="2000" dirty="0"/>
              <a:t>::</a:t>
            </a:r>
            <a:r>
              <a:rPr lang="en-US" sz="2000" dirty="0" err="1"/>
              <a:t>showpoint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dirty="0" err="1"/>
              <a:t>cout.precision</a:t>
            </a:r>
            <a:r>
              <a:rPr lang="en-US" sz="2000" dirty="0"/>
              <a:t>(2);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dirty="0" err="1"/>
              <a:t>cout</a:t>
            </a:r>
            <a:r>
              <a:rPr lang="en-US" sz="2000" dirty="0"/>
              <a:t> 	&lt;&lt; "The price is " </a:t>
            </a:r>
            <a:br>
              <a:rPr lang="en-US" sz="2000" dirty="0"/>
            </a:br>
            <a:r>
              <a:rPr lang="en-US" sz="2000" dirty="0"/>
              <a:t>			&lt;&lt; price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Using cin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cin is an input stream bringing data from the keyboard</a:t>
            </a:r>
          </a:p>
          <a:p>
            <a:pPr>
              <a:lnSpc>
                <a:spcPct val="90000"/>
              </a:lnSpc>
            </a:pPr>
            <a:r>
              <a:rPr lang="en-US" sz="2000"/>
              <a:t>The extraction operator (&gt;&gt;) removes data to be used</a:t>
            </a:r>
          </a:p>
          <a:p>
            <a:pPr>
              <a:lnSpc>
                <a:spcPct val="90000"/>
              </a:lnSpc>
            </a:pPr>
            <a:r>
              <a:rPr lang="en-US" sz="2000"/>
              <a:t>Example:</a:t>
            </a:r>
            <a:br>
              <a:rPr lang="en-US" sz="2000"/>
            </a:br>
            <a:r>
              <a:rPr lang="en-US" sz="2000"/>
              <a:t>	cout &lt;&lt; "Enter the number of bars in a package\n";</a:t>
            </a:r>
            <a:br>
              <a:rPr lang="en-US" sz="2000"/>
            </a:br>
            <a:r>
              <a:rPr lang="en-US" sz="2000"/>
              <a:t>     	cout &lt;&lt; " and the weight in ounces of one bar.\n";</a:t>
            </a:r>
            <a:br>
              <a:rPr lang="en-US" sz="2000"/>
            </a:br>
            <a:r>
              <a:rPr lang="en-US" sz="2000"/>
              <a:t>     	cin &gt;&gt; number_of_bars;</a:t>
            </a:r>
            <a:br>
              <a:rPr lang="en-US" sz="2000"/>
            </a:br>
            <a:r>
              <a:rPr lang="en-US" sz="2000"/>
              <a:t>  	cin &gt;&gt; one_weight;</a:t>
            </a:r>
          </a:p>
          <a:p>
            <a:pPr>
              <a:lnSpc>
                <a:spcPct val="90000"/>
              </a:lnSpc>
            </a:pPr>
            <a:r>
              <a:rPr lang="en-US" sz="2000"/>
              <a:t>This code prompts the user to enter data then</a:t>
            </a:r>
            <a:br>
              <a:rPr lang="en-US" sz="2000"/>
            </a:br>
            <a:r>
              <a:rPr lang="en-US" sz="2000"/>
              <a:t>reads two data items from cin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 first value read is stored in number_of_bars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 second value read is stored in one_weight	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Data is separated by spaces when entered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Data From cin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Multiple data items are separated by spaces</a:t>
            </a:r>
          </a:p>
          <a:p>
            <a:r>
              <a:rPr lang="en-US" sz="2400"/>
              <a:t>Data is not read until the enter key is pressed</a:t>
            </a:r>
          </a:p>
          <a:p>
            <a:pPr lvl="1"/>
            <a:r>
              <a:rPr lang="en-US" sz="2400"/>
              <a:t>Allows user to make corrections</a:t>
            </a:r>
            <a:br>
              <a:rPr lang="en-US" sz="2400"/>
            </a:br>
            <a:endParaRPr lang="en-US" sz="2400"/>
          </a:p>
          <a:p>
            <a:r>
              <a:rPr lang="en-US" sz="2400"/>
              <a:t>Example:  </a:t>
            </a:r>
            <a:br>
              <a:rPr lang="en-US" sz="2400"/>
            </a:br>
            <a:r>
              <a:rPr lang="en-US" sz="2400"/>
              <a:t>		cin &gt;&gt; v1 &gt;&gt; v2 &gt;&gt; v3;</a:t>
            </a:r>
            <a:br>
              <a:rPr lang="en-US" sz="2400"/>
            </a:br>
            <a:endParaRPr lang="en-US" sz="2400"/>
          </a:p>
          <a:p>
            <a:pPr lvl="1"/>
            <a:r>
              <a:rPr lang="en-US" sz="2400"/>
              <a:t>Requires three space separated values </a:t>
            </a:r>
          </a:p>
          <a:p>
            <a:pPr lvl="1"/>
            <a:r>
              <a:rPr lang="en-US" sz="2400"/>
              <a:t>User might type </a:t>
            </a:r>
            <a:br>
              <a:rPr lang="en-US" sz="2400"/>
            </a:br>
            <a:r>
              <a:rPr lang="en-US" sz="2400"/>
              <a:t>              34  45  12   &lt;enter key&gt;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Input and Output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Prompt the user for input that is desired</a:t>
            </a:r>
          </a:p>
          <a:p>
            <a:pPr lvl="1">
              <a:lnSpc>
                <a:spcPct val="90000"/>
              </a:lnSpc>
            </a:pPr>
            <a:r>
              <a:rPr lang="en-US"/>
              <a:t>cout statements provide instructions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 	cout &lt;&lt; "Enter your age: ";</a:t>
            </a:r>
            <a:br>
              <a:rPr lang="en-US"/>
            </a:br>
            <a:r>
              <a:rPr lang="en-US"/>
              <a:t>		cin &gt;&gt; age;</a:t>
            </a:r>
          </a:p>
          <a:p>
            <a:pPr lvl="2">
              <a:lnSpc>
                <a:spcPct val="90000"/>
              </a:lnSpc>
            </a:pPr>
            <a:r>
              <a:rPr lang="en-US"/>
              <a:t>Notice the absence of a new line before using cin</a:t>
            </a:r>
          </a:p>
          <a:p>
            <a:pPr>
              <a:lnSpc>
                <a:spcPct val="90000"/>
              </a:lnSpc>
            </a:pPr>
            <a:r>
              <a:rPr lang="en-US"/>
              <a:t>Echo the input by displaying what was read</a:t>
            </a:r>
          </a:p>
          <a:p>
            <a:pPr lvl="1">
              <a:lnSpc>
                <a:spcPct val="90000"/>
              </a:lnSpc>
            </a:pPr>
            <a:r>
              <a:rPr lang="en-US"/>
              <a:t>Gives the user a chance to verify data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cout &lt;&lt; age &lt;&lt; " was entered." &lt;&lt; endl;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Programs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Object-Oriented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83E6-4A9C-4A23-BE09-C82D72ADBF2A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743200"/>
            <a:ext cx="66008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Your Program is Like a Network of Roads in a 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Object-Oriented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2FC4-ACFF-42F3-BE5C-B71F9BA4536C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76400"/>
            <a:ext cx="72199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Flow of Control</a:t>
            </a:r>
          </a:p>
        </p:txBody>
      </p:sp>
      <p:sp>
        <p:nvSpPr>
          <p:cNvPr id="5580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Flow of control</a:t>
            </a:r>
          </a:p>
          <a:p>
            <a:pPr lvl="1"/>
            <a:r>
              <a:rPr lang="en-US"/>
              <a:t>The order in which statements are executed</a:t>
            </a:r>
            <a:br>
              <a:rPr lang="en-US"/>
            </a:br>
            <a:endParaRPr lang="en-US"/>
          </a:p>
          <a:p>
            <a:r>
              <a:rPr lang="en-US"/>
              <a:t>Branch</a:t>
            </a:r>
          </a:p>
          <a:p>
            <a:pPr lvl="1"/>
            <a:r>
              <a:rPr lang="en-US"/>
              <a:t>Lets program choose between two alternatives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Object-Oriented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83E6-4A9C-4A23-BE09-C82D72ADBF2A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86000"/>
            <a:ext cx="66484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Example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To calculate hourly wages there are two choices</a:t>
            </a:r>
          </a:p>
          <a:p>
            <a:pPr lvl="1">
              <a:lnSpc>
                <a:spcPct val="90000"/>
              </a:lnSpc>
            </a:pPr>
            <a:r>
              <a:rPr lang="en-US"/>
              <a:t>Regular time ( up to 40 hours)</a:t>
            </a:r>
          </a:p>
          <a:p>
            <a:pPr lvl="2">
              <a:lnSpc>
                <a:spcPct val="90000"/>
              </a:lnSpc>
            </a:pPr>
            <a:r>
              <a:rPr lang="en-US"/>
              <a:t>gross_pay  =  rate * hours;</a:t>
            </a:r>
            <a:br>
              <a:rPr lang="en-US"/>
            </a:b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Overtime ( over 40 hours)</a:t>
            </a:r>
          </a:p>
          <a:p>
            <a:pPr lvl="2">
              <a:lnSpc>
                <a:spcPct val="90000"/>
              </a:lnSpc>
            </a:pPr>
            <a:r>
              <a:rPr lang="en-US"/>
              <a:t>gross_pay  =  rate * 40 + 1.5 * rate * (hours - 40);</a:t>
            </a:r>
            <a:br>
              <a:rPr lang="en-US"/>
            </a:b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The program must choose which of these </a:t>
            </a:r>
            <a:br>
              <a:rPr lang="en-US"/>
            </a:br>
            <a:r>
              <a:rPr lang="en-US"/>
              <a:t>expressions to use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2- </a:t>
            </a:r>
            <a:fld id="{A1B5B965-6EAC-42DD-887F-4A606CD4F774}" type="slidenum">
              <a:rPr lang="en-US"/>
              <a:pPr/>
              <a:t>49</a:t>
            </a:fld>
            <a:endParaRPr lang="en-CA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the Branch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Decide if (hours &gt;40) is true</a:t>
            </a:r>
          </a:p>
          <a:p>
            <a:pPr lvl="1"/>
            <a:r>
              <a:rPr lang="en-US"/>
              <a:t>If it is true, then use </a:t>
            </a:r>
            <a:br>
              <a:rPr lang="en-US"/>
            </a:br>
            <a:r>
              <a:rPr lang="en-US"/>
              <a:t>    gross_pay  =  rate * 40 + 1.5 * rate * (hours - 40);</a:t>
            </a:r>
            <a:br>
              <a:rPr lang="en-US"/>
            </a:br>
            <a:endParaRPr lang="en-US"/>
          </a:p>
          <a:p>
            <a:pPr lvl="1"/>
            <a:r>
              <a:rPr lang="en-US"/>
              <a:t>If it is not true, then use</a:t>
            </a:r>
            <a:br>
              <a:rPr lang="en-US"/>
            </a:br>
            <a:r>
              <a:rPr lang="en-US"/>
              <a:t>     gross_pay = rate * hours;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Session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654B-5EE5-4ED4-A67A-180105D66F67}" type="slidenum">
              <a:rPr lang="en-US"/>
              <a:pPr/>
              <a:t>5</a:t>
            </a:fld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Inside of a Computer</a:t>
            </a:r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71600" y="2057400"/>
            <a:ext cx="6553200" cy="3825875"/>
          </a:xfrm>
          <a:noFill/>
          <a:ln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the Branch</a:t>
            </a:r>
          </a:p>
        </p:txBody>
      </p:sp>
      <p:sp>
        <p:nvSpPr>
          <p:cNvPr id="5611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if-else statement is used in C++ to perform a </a:t>
            </a:r>
            <a:br>
              <a:rPr lang="en-US" dirty="0"/>
            </a:br>
            <a:r>
              <a:rPr lang="en-US" dirty="0"/>
              <a:t>branch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if (hours &gt; 40)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gross_pay</a:t>
            </a:r>
            <a:r>
              <a:rPr lang="en-US" dirty="0"/>
              <a:t>  =  rate * 40 + 1.5 * rate * (hours - 40);</a:t>
            </a:r>
          </a:p>
          <a:p>
            <a:pPr lvl="1"/>
            <a:r>
              <a:rPr lang="en-US" dirty="0"/>
              <a:t>   else</a:t>
            </a:r>
          </a:p>
          <a:p>
            <a:pPr lvl="1"/>
            <a:r>
              <a:rPr lang="en-US" dirty="0"/>
              <a:t>       </a:t>
            </a:r>
            <a:r>
              <a:rPr lang="en-US" dirty="0" err="1"/>
              <a:t>gross_pay</a:t>
            </a:r>
            <a:r>
              <a:rPr lang="en-US" dirty="0"/>
              <a:t> = rate * hours;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Boolean Expressions</a:t>
            </a:r>
          </a:p>
        </p:txBody>
      </p:sp>
      <p:sp>
        <p:nvSpPr>
          <p:cNvPr id="5621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Boolean expressions are expressions that are </a:t>
            </a:r>
            <a:br>
              <a:rPr lang="en-US" sz="2400" dirty="0"/>
            </a:br>
            <a:r>
              <a:rPr lang="en-US" sz="2400" dirty="0"/>
              <a:t>either true or false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comparison operators such as '&gt;' (greater than) </a:t>
            </a:r>
            <a:br>
              <a:rPr lang="en-US" sz="2400" dirty="0"/>
            </a:br>
            <a:r>
              <a:rPr lang="en-US" sz="2400" dirty="0"/>
              <a:t>are used to compare variables and/or numbers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(hours &gt; 40)   Including the parentheses, is the </a:t>
            </a:r>
            <a:br>
              <a:rPr lang="en-US" sz="2400" dirty="0"/>
            </a:br>
            <a:r>
              <a:rPr lang="en-US" sz="2400" dirty="0" err="1"/>
              <a:t>boolean</a:t>
            </a:r>
            <a:r>
              <a:rPr lang="en-US" sz="2400" dirty="0"/>
              <a:t> expression from the wages example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few of the comparison operators that use two</a:t>
            </a:r>
            <a:br>
              <a:rPr lang="en-US" sz="2400" dirty="0"/>
            </a:br>
            <a:r>
              <a:rPr lang="en-US" sz="2400" dirty="0"/>
              <a:t> symbols (No spaces allowed between the symbols!)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&gt;=    greater than or equal to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!=     not equal or inequality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= =   equal or equivalent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if-else Flow Control (1)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if (boolean expression)</a:t>
            </a:r>
            <a:br>
              <a:rPr lang="en-US"/>
            </a:br>
            <a:r>
              <a:rPr lang="en-US"/>
              <a:t>     true statement</a:t>
            </a:r>
            <a:br>
              <a:rPr lang="en-US"/>
            </a:br>
            <a:r>
              <a:rPr lang="en-US"/>
              <a:t>else</a:t>
            </a:r>
            <a:br>
              <a:rPr lang="en-US"/>
            </a:br>
            <a:r>
              <a:rPr lang="en-US"/>
              <a:t>     false statement</a:t>
            </a:r>
          </a:p>
          <a:p>
            <a:pPr>
              <a:lnSpc>
                <a:spcPct val="90000"/>
              </a:lnSpc>
            </a:pPr>
            <a:r>
              <a:rPr lang="en-US"/>
              <a:t>When the boolean expression is true</a:t>
            </a:r>
          </a:p>
          <a:p>
            <a:pPr lvl="1">
              <a:lnSpc>
                <a:spcPct val="90000"/>
              </a:lnSpc>
            </a:pPr>
            <a:r>
              <a:rPr lang="en-US"/>
              <a:t>Only the true statement is executed</a:t>
            </a:r>
          </a:p>
          <a:p>
            <a:pPr>
              <a:lnSpc>
                <a:spcPct val="90000"/>
              </a:lnSpc>
            </a:pPr>
            <a:r>
              <a:rPr lang="en-US"/>
              <a:t>When the boolean expression is false</a:t>
            </a:r>
          </a:p>
          <a:p>
            <a:pPr lvl="1">
              <a:lnSpc>
                <a:spcPct val="90000"/>
              </a:lnSpc>
            </a:pPr>
            <a:r>
              <a:rPr lang="en-US"/>
              <a:t>Only the false statement is executed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if-else  Flow Control (2)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if (boolean expression)</a:t>
            </a:r>
            <a:br>
              <a:rPr lang="en-US" sz="2400"/>
            </a:br>
            <a:r>
              <a:rPr lang="en-US" sz="2400"/>
              <a:t>     {</a:t>
            </a:r>
            <a:br>
              <a:rPr lang="en-US" sz="2400"/>
            </a:br>
            <a:r>
              <a:rPr lang="en-US" sz="2400"/>
              <a:t>              true statements</a:t>
            </a:r>
            <a:br>
              <a:rPr lang="en-US" sz="2400"/>
            </a:br>
            <a:r>
              <a:rPr lang="en-US" sz="2400"/>
              <a:t>      }</a:t>
            </a:r>
            <a:br>
              <a:rPr lang="en-US" sz="2400"/>
            </a:br>
            <a:r>
              <a:rPr lang="en-US" sz="2400"/>
              <a:t>else</a:t>
            </a:r>
            <a:br>
              <a:rPr lang="en-US" sz="2400"/>
            </a:br>
            <a:r>
              <a:rPr lang="en-US" sz="2400"/>
              <a:t>    {</a:t>
            </a:r>
          </a:p>
          <a:p>
            <a:pPr>
              <a:lnSpc>
                <a:spcPct val="90000"/>
              </a:lnSpc>
            </a:pPr>
            <a:r>
              <a:rPr lang="en-US" sz="2400"/>
              <a:t>                 false statements</a:t>
            </a:r>
            <a:br>
              <a:rPr lang="en-US" sz="2400"/>
            </a:br>
            <a:r>
              <a:rPr lang="en-US" sz="2400"/>
              <a:t>     }</a:t>
            </a:r>
          </a:p>
          <a:p>
            <a:pPr>
              <a:lnSpc>
                <a:spcPct val="90000"/>
              </a:lnSpc>
            </a:pPr>
            <a:r>
              <a:rPr lang="en-US" sz="2400"/>
              <a:t>When the boolean expression is true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Only the true statements enclosed in { } are executed</a:t>
            </a:r>
          </a:p>
          <a:p>
            <a:pPr>
              <a:lnSpc>
                <a:spcPct val="90000"/>
              </a:lnSpc>
            </a:pPr>
            <a:r>
              <a:rPr lang="en-US" sz="2400"/>
              <a:t>When the boolean expression is false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Only the false statements enclosed in { } are executed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 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Boolean expressions can be combined into</a:t>
            </a:r>
            <a:br>
              <a:rPr lang="en-US" sz="2400"/>
            </a:br>
            <a:r>
              <a:rPr lang="en-US" sz="2400"/>
              <a:t>more complex expressions with</a:t>
            </a:r>
          </a:p>
          <a:p>
            <a:pPr lvl="1"/>
            <a:r>
              <a:rPr lang="en-US" sz="2400"/>
              <a:t>&amp;&amp;   -- The AND operator</a:t>
            </a:r>
          </a:p>
          <a:p>
            <a:pPr lvl="2"/>
            <a:r>
              <a:rPr lang="en-US" sz="2000"/>
              <a:t>True if both expressions are true</a:t>
            </a:r>
          </a:p>
          <a:p>
            <a:r>
              <a:rPr lang="en-US" sz="2400"/>
              <a:t>Syntax:   (Comparison_1) &amp;&amp; (Comparison_2)</a:t>
            </a:r>
          </a:p>
          <a:p>
            <a:r>
              <a:rPr lang="en-US" sz="2400"/>
              <a:t>Example:   if ( (2 &lt; x) &amp;&amp; (x &lt; 7) )</a:t>
            </a:r>
          </a:p>
          <a:p>
            <a:pPr lvl="1"/>
            <a:r>
              <a:rPr lang="en-US" sz="2400"/>
              <a:t>True only if  x is between 2 and 7</a:t>
            </a:r>
          </a:p>
          <a:p>
            <a:pPr lvl="1"/>
            <a:r>
              <a:rPr lang="en-US" sz="2400"/>
              <a:t>Inside parentheses are optional but enhance meaning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| |  --  The OR operator  (no space!)</a:t>
            </a:r>
          </a:p>
          <a:p>
            <a:pPr lvl="1"/>
            <a:r>
              <a:rPr lang="en-US" sz="2400"/>
              <a:t>True if either or both expressions are true</a:t>
            </a:r>
            <a:br>
              <a:rPr lang="en-US" sz="2400"/>
            </a:br>
            <a:endParaRPr lang="en-US" sz="2400"/>
          </a:p>
          <a:p>
            <a:r>
              <a:rPr lang="en-US" sz="2400"/>
              <a:t>Syntax:    (Comparison_1) | | (Comparison_2)</a:t>
            </a:r>
            <a:br>
              <a:rPr lang="en-US" sz="2400"/>
            </a:br>
            <a:endParaRPr lang="en-US" sz="2400"/>
          </a:p>
          <a:p>
            <a:r>
              <a:rPr lang="en-US" sz="2400"/>
              <a:t>Example:  if ( ( x = = 1)  | | ( x = = y) )</a:t>
            </a:r>
          </a:p>
          <a:p>
            <a:pPr lvl="1"/>
            <a:r>
              <a:rPr lang="en-US" sz="2400"/>
              <a:t>True if x contains 1</a:t>
            </a:r>
          </a:p>
          <a:p>
            <a:pPr lvl="1"/>
            <a:r>
              <a:rPr lang="en-US" sz="2400"/>
              <a:t>True if x contains the same value as y</a:t>
            </a:r>
          </a:p>
          <a:p>
            <a:pPr lvl="1"/>
            <a:r>
              <a:rPr lang="en-US" sz="2400"/>
              <a:t>True if both comparisons are true</a:t>
            </a:r>
          </a:p>
          <a:p>
            <a:pPr lvl="1"/>
            <a:endParaRPr lang="en-US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!  -- negates any boolean expression</a:t>
            </a:r>
          </a:p>
          <a:p>
            <a:pPr lvl="1"/>
            <a:r>
              <a:rPr lang="en-US"/>
              <a:t>!( x &lt; y)</a:t>
            </a:r>
          </a:p>
          <a:p>
            <a:pPr lvl="2"/>
            <a:r>
              <a:rPr lang="en-US"/>
              <a:t>True if x is NOT less than y</a:t>
            </a:r>
            <a:br>
              <a:rPr lang="en-US"/>
            </a:br>
            <a:endParaRPr lang="en-US"/>
          </a:p>
          <a:p>
            <a:pPr lvl="1"/>
            <a:r>
              <a:rPr lang="en-US"/>
              <a:t>!(x = = y)</a:t>
            </a:r>
          </a:p>
          <a:p>
            <a:pPr lvl="2"/>
            <a:r>
              <a:rPr lang="en-US"/>
              <a:t>True if x is NOT equal to y</a:t>
            </a:r>
            <a:br>
              <a:rPr lang="en-US"/>
            </a:br>
            <a:endParaRPr lang="en-US"/>
          </a:p>
          <a:p>
            <a:r>
              <a:rPr lang="en-US"/>
              <a:t>! Operator can make expressions difficult to </a:t>
            </a:r>
            <a:br>
              <a:rPr lang="en-US"/>
            </a:br>
            <a:r>
              <a:rPr lang="en-US"/>
              <a:t>understand…use only when appropriate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Inequalities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 careful translating inequalities to C++</a:t>
            </a:r>
          </a:p>
          <a:p>
            <a:r>
              <a:rPr lang="en-US"/>
              <a:t>if  x &lt; y &lt; z   translates as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 		if ( ( x &lt; y )  &amp;&amp; ( y &lt; z ) )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				NOT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                        if ( x &lt; y &lt; z 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Pitfall: Using  =  or  ==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' = ' is the assignment operator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Used to assign values to variables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Example:       x = 3;</a:t>
            </a:r>
          </a:p>
          <a:p>
            <a:pPr>
              <a:lnSpc>
                <a:spcPct val="90000"/>
              </a:lnSpc>
            </a:pPr>
            <a:r>
              <a:rPr lang="en-US" sz="2400"/>
              <a:t>'= = ' is the equality operator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Used to compare values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Example:       if ( x == 3)</a:t>
            </a:r>
          </a:p>
          <a:p>
            <a:pPr>
              <a:lnSpc>
                <a:spcPct val="90000"/>
              </a:lnSpc>
            </a:pPr>
            <a:r>
              <a:rPr lang="en-US" sz="2400"/>
              <a:t>The compiler will accept this error:</a:t>
            </a:r>
            <a:br>
              <a:rPr lang="en-US" sz="2400"/>
            </a:br>
            <a:r>
              <a:rPr lang="en-US" sz="2400"/>
              <a:t>   		          if (x = 3)</a:t>
            </a:r>
            <a:br>
              <a:rPr lang="en-US" sz="2400"/>
            </a:br>
            <a:r>
              <a:rPr lang="en-US" sz="2400"/>
              <a:t>but stores 3 in x instead of comparing x and 3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Since the result is 3 (non-zero), the expression is true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Compound Statements</a:t>
            </a:r>
          </a:p>
        </p:txBody>
      </p:sp>
      <p:sp>
        <p:nvSpPr>
          <p:cNvPr id="5703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compound statement is more  than one </a:t>
            </a:r>
            <a:br>
              <a:rPr lang="en-US" sz="2400" dirty="0"/>
            </a:br>
            <a:r>
              <a:rPr lang="en-US" sz="2400" dirty="0"/>
              <a:t>statement enclosed in  { }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Branches of if-else statements often need to </a:t>
            </a:r>
            <a:br>
              <a:rPr lang="en-US" sz="2400" dirty="0"/>
            </a:br>
            <a:r>
              <a:rPr lang="en-US" sz="2400" dirty="0"/>
              <a:t>execute more that one statement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Example:         if (</a:t>
            </a:r>
            <a:r>
              <a:rPr lang="en-US" sz="2400" dirty="0" err="1"/>
              <a:t>boolean</a:t>
            </a:r>
            <a:r>
              <a:rPr lang="en-US" sz="2400" dirty="0"/>
              <a:t> expression)</a:t>
            </a:r>
            <a:br>
              <a:rPr lang="en-US" sz="2400" dirty="0"/>
            </a:br>
            <a:r>
              <a:rPr lang="en-US" sz="2400" dirty="0"/>
              <a:t>                           {</a:t>
            </a:r>
            <a:br>
              <a:rPr lang="en-US" sz="2400" dirty="0"/>
            </a:br>
            <a:r>
              <a:rPr lang="en-US" sz="2400" dirty="0"/>
              <a:t>                                 true statements</a:t>
            </a:r>
            <a:br>
              <a:rPr lang="en-US" sz="2400" dirty="0"/>
            </a:br>
            <a:r>
              <a:rPr lang="en-US" sz="2400" dirty="0"/>
              <a:t>                           }</a:t>
            </a:r>
            <a:br>
              <a:rPr lang="en-US" sz="2400" dirty="0"/>
            </a:br>
            <a:r>
              <a:rPr lang="en-US" sz="2400" dirty="0"/>
              <a:t>                         else</a:t>
            </a:r>
            <a:br>
              <a:rPr lang="en-US" sz="2400" dirty="0"/>
            </a:br>
            <a:r>
              <a:rPr lang="en-US" sz="2400" dirty="0"/>
              <a:t>                           </a:t>
            </a:r>
            <a:r>
              <a:rPr lang="en-US" sz="2400" dirty="0" smtClean="0"/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                                     false statements</a:t>
            </a:r>
            <a:br>
              <a:rPr lang="en-US" sz="2400" dirty="0" smtClean="0"/>
            </a:br>
            <a:r>
              <a:rPr lang="en-US" sz="2400" dirty="0" smtClean="0"/>
              <a:t>                            }</a:t>
            </a:r>
            <a:endParaRPr lang="en-US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Session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B315-5356-4969-9EF4-A892F24ECF92}" type="slidenum">
              <a:rPr lang="en-US"/>
              <a:pPr/>
              <a:t>6</a:t>
            </a:fld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Simplistic View of a Computer</a:t>
            </a:r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0" y="2209800"/>
            <a:ext cx="6248400" cy="3652838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Branches Conclusion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Can you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Write an if-else statement that outputs the word</a:t>
            </a:r>
            <a:br>
              <a:rPr lang="en-US" sz="2400"/>
            </a:br>
            <a:r>
              <a:rPr lang="en-US" sz="2400"/>
              <a:t>High if the value of the variable score is greater</a:t>
            </a:r>
            <a:br>
              <a:rPr lang="en-US" sz="2400"/>
            </a:br>
            <a:r>
              <a:rPr lang="en-US" sz="2400"/>
              <a:t>than 100 and Low if the value of score is at most</a:t>
            </a:r>
            <a:br>
              <a:rPr lang="en-US" sz="2400"/>
            </a:br>
            <a:r>
              <a:rPr lang="en-US" sz="2400"/>
              <a:t>100?  The variables are of type int.</a:t>
            </a:r>
            <a:br>
              <a:rPr lang="en-US" sz="2400"/>
            </a:b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Write an if-else statement that outputs the word </a:t>
            </a:r>
            <a:br>
              <a:rPr lang="en-US" sz="2400"/>
            </a:br>
            <a:r>
              <a:rPr lang="en-US" sz="2400"/>
              <a:t>Warning provided that either the value of the variable</a:t>
            </a:r>
            <a:br>
              <a:rPr lang="en-US" sz="2400"/>
            </a:br>
            <a:r>
              <a:rPr lang="en-US" sz="2400"/>
              <a:t>temperature is greater than or equal to 100, or the </a:t>
            </a:r>
            <a:br>
              <a:rPr lang="en-US" sz="2400"/>
            </a:br>
            <a:r>
              <a:rPr lang="en-US" sz="2400"/>
              <a:t>of the variable pressure is greater than or equal to </a:t>
            </a:r>
            <a:br>
              <a:rPr lang="en-US" sz="2400"/>
            </a:br>
            <a:r>
              <a:rPr lang="en-US" sz="2400"/>
              <a:t>200, or both.  Otherwise, the if_else sttement outputs</a:t>
            </a:r>
            <a:br>
              <a:rPr lang="en-US" sz="2400"/>
            </a:br>
            <a:r>
              <a:rPr lang="en-US" sz="2400"/>
              <a:t>the word OK.  The variables are of type int.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Loops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Session 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Object-Oriented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83E6-4A9C-4A23-BE09-C82D72ADBF2A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057400"/>
            <a:ext cx="69342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Loops</a:t>
            </a:r>
          </a:p>
        </p:txBody>
      </p:sp>
      <p:sp>
        <p:nvSpPr>
          <p:cNvPr id="57242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When an action must be repeated, a loop is used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C++ includes several ways to create loops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We start with the while-loop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Example:         while (</a:t>
            </a:r>
            <a:r>
              <a:rPr lang="en-US" sz="2400" dirty="0" err="1"/>
              <a:t>count_down</a:t>
            </a:r>
            <a:r>
              <a:rPr lang="en-US" sz="2400" dirty="0"/>
              <a:t> &gt; 0)</a:t>
            </a:r>
            <a:br>
              <a:rPr lang="en-US" sz="2400" dirty="0"/>
            </a:br>
            <a:r>
              <a:rPr lang="en-US" sz="2400" dirty="0"/>
              <a:t>                            {</a:t>
            </a:r>
            <a:br>
              <a:rPr lang="en-US" sz="2400" dirty="0"/>
            </a:br>
            <a:r>
              <a:rPr lang="en-US" sz="2400" dirty="0"/>
              <a:t>                                 </a:t>
            </a:r>
            <a:r>
              <a:rPr lang="en-US" sz="2400" dirty="0" err="1"/>
              <a:t>cout</a:t>
            </a:r>
            <a:r>
              <a:rPr lang="en-US" sz="2400" dirty="0"/>
              <a:t> &lt;&lt; "Hello ";</a:t>
            </a:r>
            <a:br>
              <a:rPr lang="en-US" sz="2400" dirty="0"/>
            </a:br>
            <a:r>
              <a:rPr lang="en-US" sz="2400" dirty="0"/>
              <a:t>                                  </a:t>
            </a:r>
            <a:r>
              <a:rPr lang="en-US" sz="2400" dirty="0" err="1"/>
              <a:t>count_down</a:t>
            </a:r>
            <a:r>
              <a:rPr lang="en-US" sz="2400" dirty="0"/>
              <a:t>  -= 1;</a:t>
            </a:r>
            <a:br>
              <a:rPr lang="en-US" sz="2400" dirty="0"/>
            </a:br>
            <a:r>
              <a:rPr lang="en-US" sz="2400" dirty="0"/>
              <a:t>                             }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Output:        Hello </a:t>
            </a:r>
            <a:r>
              <a:rPr lang="en-US" sz="2400" dirty="0" err="1"/>
              <a:t>Hello</a:t>
            </a:r>
            <a:r>
              <a:rPr lang="en-US" sz="2400" dirty="0"/>
              <a:t> </a:t>
            </a:r>
            <a:r>
              <a:rPr lang="en-US" sz="2400" dirty="0" err="1"/>
              <a:t>Hello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when </a:t>
            </a:r>
            <a:r>
              <a:rPr lang="en-US" sz="2400" dirty="0" err="1"/>
              <a:t>count_down</a:t>
            </a:r>
            <a:r>
              <a:rPr lang="en-US" sz="2400" dirty="0"/>
              <a:t> starts at 3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Operation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First, the boolean expression is evaluated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If false, the program skips to the line following the </a:t>
            </a:r>
            <a:br>
              <a:rPr lang="en-US" sz="2400"/>
            </a:br>
            <a:r>
              <a:rPr lang="en-US" sz="2400"/>
              <a:t>while loop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If true, the body of the loop is executed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During execution, some item from the boolean expression</a:t>
            </a:r>
            <a:br>
              <a:rPr lang="en-US" sz="2000"/>
            </a:br>
            <a:r>
              <a:rPr lang="en-US" sz="2000"/>
              <a:t>is changed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After executing the loop body, the boolean </a:t>
            </a:r>
            <a:br>
              <a:rPr lang="en-US" sz="2400"/>
            </a:br>
            <a:r>
              <a:rPr lang="en-US" sz="2400"/>
              <a:t>expression is checked again repeating the process</a:t>
            </a:r>
            <a:br>
              <a:rPr lang="en-US" sz="2400"/>
            </a:br>
            <a:r>
              <a:rPr lang="en-US" sz="2400"/>
              <a:t>until the expression becomes false</a:t>
            </a:r>
          </a:p>
          <a:p>
            <a:pPr>
              <a:lnSpc>
                <a:spcPct val="90000"/>
              </a:lnSpc>
            </a:pPr>
            <a:r>
              <a:rPr lang="en-US" sz="2400"/>
              <a:t>A while loop might not execute at all if the </a:t>
            </a:r>
            <a:br>
              <a:rPr lang="en-US" sz="2400"/>
            </a:br>
            <a:r>
              <a:rPr lang="en-US" sz="2400"/>
              <a:t>boolean expression is false on the first check</a:t>
            </a:r>
          </a:p>
          <a:p>
            <a:pPr lvl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Syntax</a:t>
            </a:r>
          </a:p>
        </p:txBody>
      </p:sp>
      <p:sp>
        <p:nvSpPr>
          <p:cNvPr id="5744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while (boolean expression is true)</a:t>
            </a:r>
            <a:br>
              <a:rPr lang="en-US"/>
            </a:br>
            <a:r>
              <a:rPr lang="en-US"/>
              <a:t>      {</a:t>
            </a:r>
            <a:br>
              <a:rPr lang="en-US"/>
            </a:br>
            <a:r>
              <a:rPr lang="en-US"/>
              <a:t>              statements to repeat</a:t>
            </a:r>
            <a:br>
              <a:rPr lang="en-US"/>
            </a:br>
            <a:r>
              <a:rPr lang="en-US"/>
              <a:t>  	 }</a:t>
            </a:r>
          </a:p>
          <a:p>
            <a:pPr lvl="1"/>
            <a:r>
              <a:rPr lang="en-US"/>
              <a:t>Semi-colons are used only to end the statements</a:t>
            </a:r>
            <a:br>
              <a:rPr lang="en-US"/>
            </a:br>
            <a:r>
              <a:rPr lang="en-US"/>
              <a:t>within the loop</a:t>
            </a:r>
          </a:p>
          <a:p>
            <a:r>
              <a:rPr lang="en-US"/>
              <a:t>While (boolean expression is true)</a:t>
            </a:r>
            <a:br>
              <a:rPr lang="en-US"/>
            </a:br>
            <a:r>
              <a:rPr lang="en-US"/>
              <a:t>          statement to repeat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do-while loop</a:t>
            </a:r>
          </a:p>
        </p:txBody>
      </p:sp>
      <p:sp>
        <p:nvSpPr>
          <p:cNvPr id="5754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 variation of the while loop.</a:t>
            </a:r>
          </a:p>
          <a:p>
            <a:r>
              <a:rPr lang="en-US" sz="2400"/>
              <a:t>A do-while loop is always executed at least once</a:t>
            </a:r>
          </a:p>
          <a:p>
            <a:pPr lvl="1"/>
            <a:r>
              <a:rPr lang="en-US" sz="2400"/>
              <a:t>The body of the loop is first executed</a:t>
            </a:r>
          </a:p>
          <a:p>
            <a:pPr lvl="1"/>
            <a:r>
              <a:rPr lang="en-US" sz="2400"/>
              <a:t>The boolean expression is checked after the body</a:t>
            </a:r>
            <a:br>
              <a:rPr lang="en-US" sz="2400"/>
            </a:br>
            <a:r>
              <a:rPr lang="en-US" sz="2400"/>
              <a:t>has been executed</a:t>
            </a:r>
          </a:p>
          <a:p>
            <a:r>
              <a:rPr lang="en-US" sz="2400"/>
              <a:t>Syntax:         do</a:t>
            </a:r>
            <a:br>
              <a:rPr lang="en-US" sz="2400"/>
            </a:br>
            <a:r>
              <a:rPr lang="en-US" sz="2400"/>
              <a:t>                      {</a:t>
            </a:r>
            <a:br>
              <a:rPr lang="en-US" sz="2400"/>
            </a:br>
            <a:r>
              <a:rPr lang="en-US" sz="2400"/>
              <a:t>                           statements to repeat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>                       }  while (boolean_expression);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Increment/Decrement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Unary operators require only one operand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+  in front of a number such as  +5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-   in front of a number such as -5</a:t>
            </a:r>
          </a:p>
          <a:p>
            <a:pPr>
              <a:lnSpc>
                <a:spcPct val="90000"/>
              </a:lnSpc>
            </a:pPr>
            <a:r>
              <a:rPr lang="en-US" sz="2400"/>
              <a:t>++    increment operator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Adds 1 to the value of a variable</a:t>
            </a:r>
            <a:br>
              <a:rPr lang="en-US" sz="2400"/>
            </a:br>
            <a:r>
              <a:rPr lang="en-US" sz="2400"/>
              <a:t>                              x ++;         </a:t>
            </a:r>
            <a:br>
              <a:rPr lang="en-US" sz="2400"/>
            </a:br>
            <a:r>
              <a:rPr lang="en-US" sz="2400"/>
              <a:t>is equivalent to      x = x + 1;</a:t>
            </a:r>
          </a:p>
          <a:p>
            <a:pPr>
              <a:lnSpc>
                <a:spcPct val="90000"/>
              </a:lnSpc>
            </a:pPr>
            <a:r>
              <a:rPr lang="en-US" sz="2400"/>
              <a:t>--     decrement operator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Subtracts 1 from the value of a variable</a:t>
            </a:r>
            <a:br>
              <a:rPr lang="en-US" sz="2400"/>
            </a:br>
            <a:r>
              <a:rPr lang="en-US" sz="2400"/>
              <a:t>                               x --;</a:t>
            </a:r>
            <a:br>
              <a:rPr lang="en-US" sz="2400"/>
            </a:br>
            <a:r>
              <a:rPr lang="en-US" sz="2400"/>
              <a:t>is equivalent to       x = x – 1;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Program</a:t>
            </a:r>
          </a:p>
        </p:txBody>
      </p:sp>
      <p:sp>
        <p:nvSpPr>
          <p:cNvPr id="5775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Bank charge card balance of $50</a:t>
            </a:r>
          </a:p>
          <a:p>
            <a:r>
              <a:rPr lang="en-US" sz="2400"/>
              <a:t>2% per month interest</a:t>
            </a:r>
          </a:p>
          <a:p>
            <a:r>
              <a:rPr lang="en-US" sz="2400"/>
              <a:t>How many months without payments before</a:t>
            </a:r>
            <a:br>
              <a:rPr lang="en-US" sz="2400"/>
            </a:br>
            <a:r>
              <a:rPr lang="en-US" sz="2400"/>
              <a:t>your balance exceeds $100</a:t>
            </a:r>
          </a:p>
          <a:p>
            <a:r>
              <a:rPr lang="en-US" sz="2400"/>
              <a:t>After 1 month:  	$50 + 2% of $50 = $51</a:t>
            </a:r>
          </a:p>
          <a:p>
            <a:r>
              <a:rPr lang="en-US" sz="2400"/>
              <a:t>After 2 months:  	$51 + 2% of $51 = $52.02</a:t>
            </a:r>
          </a:p>
          <a:p>
            <a:r>
              <a:rPr lang="en-US" sz="2400"/>
              <a:t>After 3 months: 	$52.02 + 2% of $52.02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Infinite Loops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Loops that never stop are infinite loops</a:t>
            </a:r>
          </a:p>
          <a:p>
            <a:pPr>
              <a:lnSpc>
                <a:spcPct val="90000"/>
              </a:lnSpc>
            </a:pPr>
            <a:r>
              <a:rPr lang="en-US" sz="2400"/>
              <a:t>The loop body should contain a line that will</a:t>
            </a:r>
            <a:br>
              <a:rPr lang="en-US" sz="2400"/>
            </a:br>
            <a:r>
              <a:rPr lang="en-US" sz="2400"/>
              <a:t>eventually cause the boolean expression to </a:t>
            </a:r>
            <a:br>
              <a:rPr lang="en-US" sz="2400"/>
            </a:br>
            <a:r>
              <a:rPr lang="en-US" sz="2400"/>
              <a:t>become false</a:t>
            </a:r>
          </a:p>
          <a:p>
            <a:pPr>
              <a:lnSpc>
                <a:spcPct val="90000"/>
              </a:lnSpc>
            </a:pPr>
            <a:r>
              <a:rPr lang="en-US" sz="2400"/>
              <a:t>Example:  Print the odd numbers less than 12</a:t>
            </a:r>
            <a:br>
              <a:rPr lang="en-US" sz="2400"/>
            </a:br>
            <a:r>
              <a:rPr lang="en-US" sz="2400"/>
              <a:t>             x = 1;</a:t>
            </a:r>
            <a:br>
              <a:rPr lang="en-US" sz="2400"/>
            </a:br>
            <a:r>
              <a:rPr lang="en-US" sz="2400"/>
              <a:t>             while (x != 12)</a:t>
            </a:r>
            <a:br>
              <a:rPr lang="en-US" sz="2400"/>
            </a:br>
            <a:r>
              <a:rPr lang="en-US" sz="2400"/>
              <a:t>                   { </a:t>
            </a:r>
            <a:br>
              <a:rPr lang="en-US" sz="2400"/>
            </a:br>
            <a:r>
              <a:rPr lang="en-US" sz="2400"/>
              <a:t>                       cout &lt;&lt; x &lt;&lt; endl;</a:t>
            </a:r>
            <a:br>
              <a:rPr lang="en-US" sz="2400"/>
            </a:br>
            <a:r>
              <a:rPr lang="en-US" sz="2400"/>
              <a:t>                       x = x + 2;</a:t>
            </a:r>
            <a:br>
              <a:rPr lang="en-US" sz="2400"/>
            </a:br>
            <a:r>
              <a:rPr lang="en-US" sz="2400"/>
              <a:t>                    }</a:t>
            </a:r>
          </a:p>
          <a:p>
            <a:pPr>
              <a:lnSpc>
                <a:spcPct val="90000"/>
              </a:lnSpc>
            </a:pPr>
            <a:r>
              <a:rPr lang="en-US" sz="2400"/>
              <a:t>Better to use  this comparison:  while ( x &lt; 12)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Excercise</a:t>
            </a:r>
            <a:endParaRPr lang="en-US" dirty="0"/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Can you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Show the output of this code if x is of type </a:t>
            </a:r>
            <a:r>
              <a:rPr lang="en-US" dirty="0" err="1"/>
              <a:t>int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x = 10;</a:t>
            </a:r>
            <a:br>
              <a:rPr lang="en-US" dirty="0"/>
            </a:br>
            <a:r>
              <a:rPr lang="en-US" dirty="0"/>
              <a:t>while ( x &gt; 0)</a:t>
            </a:r>
            <a:br>
              <a:rPr lang="en-US" dirty="0"/>
            </a:br>
            <a:r>
              <a:rPr lang="en-US" dirty="0"/>
              <a:t>   {</a:t>
            </a:r>
            <a:br>
              <a:rPr lang="en-US" dirty="0"/>
            </a:br>
            <a:r>
              <a:rPr lang="en-US" dirty="0"/>
              <a:t>          </a:t>
            </a:r>
            <a:r>
              <a:rPr lang="en-US" dirty="0" err="1"/>
              <a:t>cout</a:t>
            </a:r>
            <a:r>
              <a:rPr lang="en-US" dirty="0"/>
              <a:t> &lt;&lt; x &lt;&lt; </a:t>
            </a:r>
            <a:r>
              <a:rPr lang="en-US" dirty="0" err="1"/>
              <a:t>endl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  x = x – 3;</a:t>
            </a:r>
            <a:br>
              <a:rPr lang="en-US" dirty="0"/>
            </a:br>
            <a:r>
              <a:rPr lang="en-US" dirty="0"/>
              <a:t>     }</a:t>
            </a:r>
            <a:br>
              <a:rPr lang="en-US" dirty="0"/>
            </a:b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Show the output of the previous code using the </a:t>
            </a:r>
            <a:br>
              <a:rPr lang="en-US" dirty="0"/>
            </a:br>
            <a:r>
              <a:rPr lang="en-US" dirty="0"/>
              <a:t>comparison x &lt; 0 instead of x &gt; 0?   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Session 2</a:t>
            </a: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0B5F-9257-4457-8AF4-C41EDCED2167}" type="slidenum">
              <a:rPr lang="en-US"/>
              <a:pPr/>
              <a:t>7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Very Simplistic View of a Computer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371600" y="2514600"/>
            <a:ext cx="2209800" cy="1981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CPU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953000" y="2438400"/>
            <a:ext cx="8382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867400" y="2438400"/>
            <a:ext cx="8429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Location 0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953000" y="2667000"/>
            <a:ext cx="8382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5867400" y="2667000"/>
            <a:ext cx="8429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Location 1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4953000" y="2895600"/>
            <a:ext cx="8382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5867400" y="2895600"/>
            <a:ext cx="8429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Location 2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4953000" y="3124200"/>
            <a:ext cx="8382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5867400" y="3124200"/>
            <a:ext cx="8429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Location 3</a:t>
            </a: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4953000" y="3352800"/>
            <a:ext cx="8382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5867400" y="3352800"/>
            <a:ext cx="8429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Location 4</a:t>
            </a: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4953000" y="3581400"/>
            <a:ext cx="8382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5867400" y="3581400"/>
            <a:ext cx="8429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Location 5</a:t>
            </a:r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5791200" y="38100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>
            <a:off x="4953000" y="38100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>
            <a:off x="3581400" y="35052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7162800" y="2819400"/>
            <a:ext cx="25908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/>
              <a:t>Each location is </a:t>
            </a:r>
          </a:p>
          <a:p>
            <a:r>
              <a:rPr lang="en-US" sz="1400" b="1"/>
              <a:t>1 byte of memory</a:t>
            </a:r>
          </a:p>
          <a:p>
            <a:endParaRPr lang="en-US" sz="1400" b="1"/>
          </a:p>
          <a:p>
            <a:r>
              <a:rPr lang="en-US" sz="1400" b="1"/>
              <a:t>1 byte = 8 bits</a:t>
            </a:r>
          </a:p>
          <a:p>
            <a:endParaRPr lang="en-US" sz="1400" b="1"/>
          </a:p>
          <a:p>
            <a:r>
              <a:rPr lang="en-US" sz="1400" b="1"/>
              <a:t>Each bit is an electric </a:t>
            </a:r>
          </a:p>
          <a:p>
            <a:r>
              <a:rPr lang="en-US" sz="1400" b="1"/>
              <a:t>impulse carrying 1 or 0. 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685800" y="5334000"/>
            <a:ext cx="75565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This simplistic view is enough to explain the basic concepts </a:t>
            </a:r>
          </a:p>
          <a:p>
            <a:r>
              <a:rPr lang="en-US"/>
              <a:t>of programming to students</a:t>
            </a:r>
          </a:p>
          <a:p>
            <a:r>
              <a:rPr lang="en-US"/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/>
      <p:bldP spid="12293" grpId="0" animBg="1"/>
      <p:bldP spid="12294" grpId="0"/>
      <p:bldP spid="12295" grpId="0" animBg="1"/>
      <p:bldP spid="12296" grpId="0"/>
      <p:bldP spid="12297" grpId="0" animBg="1"/>
      <p:bldP spid="12298" grpId="0"/>
      <p:bldP spid="12299" grpId="0" animBg="1"/>
      <p:bldP spid="12300" grpId="0"/>
      <p:bldP spid="12301" grpId="0" animBg="1"/>
      <p:bldP spid="12302" grpId="0"/>
      <p:bldP spid="12303" grpId="0" animBg="1"/>
      <p:bldP spid="12304" grpId="0"/>
      <p:bldP spid="12305" grpId="0" animBg="1"/>
      <p:bldP spid="12306" grpId="0" animBg="1"/>
      <p:bldP spid="12307" grpId="0" animBg="1"/>
      <p:bldP spid="12308" grpId="0"/>
      <p:bldP spid="1230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Programmer’s Toolbox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and their basic variable types</a:t>
            </a:r>
          </a:p>
          <a:p>
            <a:r>
              <a:rPr lang="en-US" dirty="0" smtClean="0"/>
              <a:t>Assignment statement </a:t>
            </a:r>
          </a:p>
          <a:p>
            <a:r>
              <a:rPr lang="en-US" dirty="0" smtClean="0"/>
              <a:t>Expressions and their evaluation</a:t>
            </a:r>
          </a:p>
          <a:p>
            <a:r>
              <a:rPr lang="en-US" dirty="0" smtClean="0"/>
              <a:t>Variable type compatibilities</a:t>
            </a:r>
          </a:p>
          <a:p>
            <a:r>
              <a:rPr lang="en-US" dirty="0" smtClean="0"/>
              <a:t>If-else statement</a:t>
            </a:r>
          </a:p>
          <a:p>
            <a:r>
              <a:rPr lang="en-US" smtClean="0"/>
              <a:t>Simple loops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Session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2FC4-ACFF-42F3-BE5C-B71F9BA4536C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Session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84B6-C19D-471B-A14B-3C264D1BDC4B}" type="slidenum">
              <a:rPr lang="en-US"/>
              <a:pPr/>
              <a:t>8</a:t>
            </a:fld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Value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The only task a computer can do is arithmetic e.g. multiplying, dividing, subtracting, etc.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Therefore, everything in the computer is represented as a value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Numbers, letters, characters, etc are all represented as values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Values could change depending on their nature. For example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temperature today is different from the temperature yesterday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number of cars inside Lahore is different then the number of </a:t>
            </a:r>
            <a:r>
              <a:rPr lang="en-US" sz="2000" dirty="0" smtClean="0"/>
              <a:t>in cars </a:t>
            </a:r>
            <a:r>
              <a:rPr lang="en-US" sz="2000" dirty="0"/>
              <a:t>Islamabad.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Session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44B2-9F36-4C31-B76F-648B709A2274}" type="slidenum">
              <a:rPr lang="en-US"/>
              <a:pPr/>
              <a:t>9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store a value inside a computer a ‘variable’ is used. </a:t>
            </a:r>
          </a:p>
          <a:p>
            <a:r>
              <a:rPr lang="en-US"/>
              <a:t>A variable is a space in the memory to store a value.</a:t>
            </a:r>
          </a:p>
          <a:p>
            <a:r>
              <a:rPr lang="en-US"/>
              <a:t>This space is reserved until the variable is required.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1873</TotalTime>
  <Words>1777</Words>
  <Application>Microsoft Office PowerPoint</Application>
  <PresentationFormat>On-screen Show (4:3)</PresentationFormat>
  <Paragraphs>486</Paragraphs>
  <Slides>70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Default Design</vt:lpstr>
      <vt:lpstr>Basics of Programming </vt:lpstr>
      <vt:lpstr>About the Instructor</vt:lpstr>
      <vt:lpstr>Learning Outcomes</vt:lpstr>
      <vt:lpstr>PowerPoint Presentation</vt:lpstr>
      <vt:lpstr>Inside of a Computer</vt:lpstr>
      <vt:lpstr>Simplistic View of a Computer</vt:lpstr>
      <vt:lpstr>Very Simplistic View of a Computer</vt:lpstr>
      <vt:lpstr>Value</vt:lpstr>
      <vt:lpstr>Variable</vt:lpstr>
      <vt:lpstr>What Makes a Variable</vt:lpstr>
      <vt:lpstr>An Example of a Variable</vt:lpstr>
      <vt:lpstr>Example of a Variable  (Memory View)</vt:lpstr>
      <vt:lpstr>Changing the Value of Variable</vt:lpstr>
      <vt:lpstr>Type of a Variable</vt:lpstr>
      <vt:lpstr>Initializing Variables</vt:lpstr>
      <vt:lpstr>Variable for Real Numbers</vt:lpstr>
      <vt:lpstr>Relative Comparison of int and double</vt:lpstr>
      <vt:lpstr>PowerPoint Presentation</vt:lpstr>
      <vt:lpstr>Manipulating Variables </vt:lpstr>
      <vt:lpstr>Assignment Statement</vt:lpstr>
      <vt:lpstr>Constants</vt:lpstr>
      <vt:lpstr>Reserved Words</vt:lpstr>
      <vt:lpstr>Manipulating Values</vt:lpstr>
      <vt:lpstr>Arithmetic Expression Evaluation</vt:lpstr>
      <vt:lpstr>Operator Precedence and Associativity</vt:lpstr>
      <vt:lpstr>Evaluating an Expression</vt:lpstr>
      <vt:lpstr>Primitive Data Types</vt:lpstr>
      <vt:lpstr>Type char</vt:lpstr>
      <vt:lpstr>char constants</vt:lpstr>
      <vt:lpstr>Reading Character Data</vt:lpstr>
      <vt:lpstr>Type bool</vt:lpstr>
      <vt:lpstr>Operator Shorthand</vt:lpstr>
      <vt:lpstr>Input and Output</vt:lpstr>
      <vt:lpstr>Input and Output</vt:lpstr>
      <vt:lpstr>Output using cout</vt:lpstr>
      <vt:lpstr>Examples Using cout</vt:lpstr>
      <vt:lpstr>Include Directives </vt:lpstr>
      <vt:lpstr>Escape Sequences</vt:lpstr>
      <vt:lpstr>Formatting Real Numbers</vt:lpstr>
      <vt:lpstr>Showing Decimal Places</vt:lpstr>
      <vt:lpstr>Input Using cin</vt:lpstr>
      <vt:lpstr>Reading Data From cin</vt:lpstr>
      <vt:lpstr>Designing Input and Output</vt:lpstr>
      <vt:lpstr>Sequential Programs</vt:lpstr>
      <vt:lpstr>Your Program is Like a Network of Roads in a City</vt:lpstr>
      <vt:lpstr>Simple Flow of Control</vt:lpstr>
      <vt:lpstr>Branching Example</vt:lpstr>
      <vt:lpstr>Branch Example</vt:lpstr>
      <vt:lpstr>Designing the Branch</vt:lpstr>
      <vt:lpstr>Implementing the Branch</vt:lpstr>
      <vt:lpstr>Boolean Expressions</vt:lpstr>
      <vt:lpstr>if-else Flow Control (1)</vt:lpstr>
      <vt:lpstr>if-else  Flow Control (2)</vt:lpstr>
      <vt:lpstr>AND </vt:lpstr>
      <vt:lpstr>OR</vt:lpstr>
      <vt:lpstr>NOT</vt:lpstr>
      <vt:lpstr>Inequalities</vt:lpstr>
      <vt:lpstr>Pitfall: Using  =  or  ==</vt:lpstr>
      <vt:lpstr>Compound Statements</vt:lpstr>
      <vt:lpstr>Branches Conclusion</vt:lpstr>
      <vt:lpstr>Simple Loops</vt:lpstr>
      <vt:lpstr>Simple Loops</vt:lpstr>
      <vt:lpstr>While Loop Operation</vt:lpstr>
      <vt:lpstr>while Loop Syntax</vt:lpstr>
      <vt:lpstr>do-while loop</vt:lpstr>
      <vt:lpstr>Increment/Decrement</vt:lpstr>
      <vt:lpstr>Sample Program</vt:lpstr>
      <vt:lpstr>Infinite Loops</vt:lpstr>
      <vt:lpstr>Excercise</vt:lpstr>
      <vt:lpstr>Programmer’s Toolbox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Naveed Arshad</dc:creator>
  <cp:lastModifiedBy>IST</cp:lastModifiedBy>
  <cp:revision>55</cp:revision>
  <dcterms:created xsi:type="dcterms:W3CDTF">1601-01-01T00:00:00Z</dcterms:created>
  <dcterms:modified xsi:type="dcterms:W3CDTF">2014-09-03T04:22:03Z</dcterms:modified>
</cp:coreProperties>
</file>