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2"/>
  </p:notesMasterIdLst>
  <p:handoutMasterIdLst>
    <p:handoutMasterId r:id="rId83"/>
  </p:handoutMasterIdLst>
  <p:sldIdLst>
    <p:sldId id="282" r:id="rId2"/>
    <p:sldId id="300" r:id="rId3"/>
    <p:sldId id="298" r:id="rId4"/>
    <p:sldId id="299" r:id="rId5"/>
    <p:sldId id="302" r:id="rId6"/>
    <p:sldId id="303" r:id="rId7"/>
    <p:sldId id="380" r:id="rId8"/>
    <p:sldId id="304" r:id="rId9"/>
    <p:sldId id="305" r:id="rId10"/>
    <p:sldId id="306" r:id="rId11"/>
    <p:sldId id="307" r:id="rId12"/>
    <p:sldId id="349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50" r:id="rId23"/>
    <p:sldId id="317" r:id="rId24"/>
    <p:sldId id="351" r:id="rId25"/>
    <p:sldId id="318" r:id="rId26"/>
    <p:sldId id="319" r:id="rId27"/>
    <p:sldId id="352" r:id="rId28"/>
    <p:sldId id="320" r:id="rId29"/>
    <p:sldId id="321" r:id="rId30"/>
    <p:sldId id="322" r:id="rId31"/>
    <p:sldId id="353" r:id="rId32"/>
    <p:sldId id="323" r:id="rId33"/>
    <p:sldId id="324" r:id="rId34"/>
    <p:sldId id="325" r:id="rId35"/>
    <p:sldId id="326" r:id="rId36"/>
    <p:sldId id="354" r:id="rId37"/>
    <p:sldId id="327" r:id="rId38"/>
    <p:sldId id="328" r:id="rId39"/>
    <p:sldId id="329" r:id="rId40"/>
    <p:sldId id="355" r:id="rId41"/>
    <p:sldId id="330" r:id="rId42"/>
    <p:sldId id="331" r:id="rId43"/>
    <p:sldId id="332" r:id="rId44"/>
    <p:sldId id="356" r:id="rId45"/>
    <p:sldId id="333" r:id="rId46"/>
    <p:sldId id="334" r:id="rId47"/>
    <p:sldId id="357" r:id="rId48"/>
    <p:sldId id="335" r:id="rId49"/>
    <p:sldId id="336" r:id="rId50"/>
    <p:sldId id="364" r:id="rId51"/>
    <p:sldId id="337" r:id="rId52"/>
    <p:sldId id="365" r:id="rId53"/>
    <p:sldId id="338" r:id="rId54"/>
    <p:sldId id="366" r:id="rId55"/>
    <p:sldId id="339" r:id="rId56"/>
    <p:sldId id="340" r:id="rId57"/>
    <p:sldId id="342" r:id="rId58"/>
    <p:sldId id="343" r:id="rId59"/>
    <p:sldId id="341" r:id="rId60"/>
    <p:sldId id="344" r:id="rId61"/>
    <p:sldId id="345" r:id="rId62"/>
    <p:sldId id="346" r:id="rId63"/>
    <p:sldId id="347" r:id="rId64"/>
    <p:sldId id="368" r:id="rId65"/>
    <p:sldId id="378" r:id="rId66"/>
    <p:sldId id="369" r:id="rId67"/>
    <p:sldId id="370" r:id="rId68"/>
    <p:sldId id="371" r:id="rId69"/>
    <p:sldId id="379" r:id="rId70"/>
    <p:sldId id="358" r:id="rId71"/>
    <p:sldId id="359" r:id="rId72"/>
    <p:sldId id="360" r:id="rId73"/>
    <p:sldId id="361" r:id="rId74"/>
    <p:sldId id="362" r:id="rId75"/>
    <p:sldId id="363" r:id="rId76"/>
    <p:sldId id="373" r:id="rId77"/>
    <p:sldId id="374" r:id="rId78"/>
    <p:sldId id="375" r:id="rId79"/>
    <p:sldId id="376" r:id="rId80"/>
    <p:sldId id="377" r:id="rId8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>
        <p:scale>
          <a:sx n="74" d="100"/>
          <a:sy n="74" d="100"/>
        </p:scale>
        <p:origin x="-390" y="-90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9D090ADC-2F93-4901-BBCA-93BC94BAE2EC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753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3788B766-F715-4A63-B1AC-B180429F121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518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13- </a:t>
            </a:r>
            <a:fld id="{B3490D60-9316-488F-87BD-4D477D552E24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13- </a:t>
            </a:r>
            <a:fld id="{C601FAFC-C0D5-41AF-9018-6E427C98E276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13- </a:t>
            </a:r>
            <a:fld id="{ABA78CBB-4D75-4957-9CF3-B684960FDEC2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13- </a:t>
            </a:r>
            <a:fld id="{2E81149A-0656-4FB1-B936-00B1DC083FC6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13- </a:t>
            </a:r>
            <a:fld id="{C332C1F9-7DA7-4083-969B-9CFC67EAF18C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13- </a:t>
            </a:r>
            <a:fld id="{AADBDB05-4196-456F-828E-5B93641BBC1D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13- </a:t>
            </a:r>
            <a:fld id="{15EF2572-6EBB-48C9-8B50-B980E817D104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13- </a:t>
            </a:r>
            <a:fld id="{32CC504C-09AE-4ED3-8890-FBCB953CA47E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13- </a:t>
            </a:r>
            <a:fld id="{FA25D0D7-82F0-4D05-AC23-27ED7A8984DD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13- </a:t>
            </a:r>
            <a:fld id="{5978F356-7695-4B82-BDD0-6F3500AB4CD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13- </a:t>
            </a:r>
            <a:fld id="{7E02B3DF-B1A3-45FB-B169-805EE7EC7836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6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84" name="Picture 2060" descr="savitch6e_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0"/>
            <a:ext cx="5551487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CC7710F2-D0E5-4719-9107-DF5B7E7E6C70}" type="slidenum">
              <a:rPr lang="en-US"/>
              <a:pPr/>
              <a:t>10</a:t>
            </a:fld>
            <a:endParaRPr lang="en-CA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Items in a Node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diagram of 13.1, this is one way to </a:t>
            </a:r>
            <a:br>
              <a:rPr lang="en-US"/>
            </a:br>
            <a:r>
              <a:rPr lang="en-US"/>
              <a:t>change the number in the first node from </a:t>
            </a:r>
            <a:br>
              <a:rPr lang="en-US"/>
            </a:br>
            <a:r>
              <a:rPr lang="en-US"/>
              <a:t>10 to 12:</a:t>
            </a:r>
            <a:br>
              <a:rPr lang="en-US"/>
            </a:br>
            <a:r>
              <a:rPr lang="en-US"/>
              <a:t>                     (*head).count = 12;</a:t>
            </a:r>
          </a:p>
          <a:p>
            <a:pPr lvl="1"/>
            <a:r>
              <a:rPr lang="en-US"/>
              <a:t>head is a pointer variable so *head is the node that head points to</a:t>
            </a:r>
          </a:p>
          <a:p>
            <a:pPr lvl="1"/>
            <a:r>
              <a:rPr lang="en-US"/>
              <a:t>The parentheses are necessary because the dot operator . has higher precedence than the </a:t>
            </a:r>
            <a:br>
              <a:rPr lang="en-US"/>
            </a:br>
            <a:r>
              <a:rPr lang="en-US"/>
              <a:t>dereference operator *</a:t>
            </a:r>
          </a:p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DC705325-97C0-4E6B-BCBB-22190AB1CDCF}" type="slidenum">
              <a:rPr lang="en-US"/>
              <a:pPr/>
              <a:t>11</a:t>
            </a:fld>
            <a:endParaRPr lang="en-CA"/>
          </a:p>
        </p:txBody>
      </p:sp>
      <p:sp>
        <p:nvSpPr>
          <p:cNvPr id="5847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64238" y="5665788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13.2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Arrow Operator</a:t>
            </a:r>
          </a:p>
        </p:txBody>
      </p:sp>
      <p:sp>
        <p:nvSpPr>
          <p:cNvPr id="5847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arrow operator -&gt; combines the actions of </a:t>
            </a:r>
            <a:br>
              <a:rPr lang="en-US"/>
            </a:br>
            <a:r>
              <a:rPr lang="en-US"/>
              <a:t>the dereferencing  operator * and the dot operator</a:t>
            </a:r>
            <a:br>
              <a:rPr lang="en-US"/>
            </a:br>
            <a:r>
              <a:rPr lang="en-US"/>
              <a:t>to specify a member of a struct or object pointed</a:t>
            </a:r>
            <a:br>
              <a:rPr lang="en-US"/>
            </a:br>
            <a:r>
              <a:rPr lang="en-US"/>
              <a:t>to by a pointer</a:t>
            </a:r>
          </a:p>
          <a:p>
            <a:pPr lvl="1"/>
            <a:r>
              <a:rPr lang="en-US"/>
              <a:t> 			(*head).count = 12;</a:t>
            </a:r>
            <a:br>
              <a:rPr lang="en-US"/>
            </a:br>
            <a:r>
              <a:rPr lang="en-US"/>
              <a:t>                       can be written as</a:t>
            </a:r>
            <a:br>
              <a:rPr lang="en-US"/>
            </a:br>
            <a:r>
              <a:rPr lang="en-US"/>
              <a:t>                       head-&gt;count = 12;</a:t>
            </a:r>
          </a:p>
          <a:p>
            <a:pPr lvl="1"/>
            <a:r>
              <a:rPr lang="en-US"/>
              <a:t>The arrow operator is more commonly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AAE1D9F1-9363-4A6C-92BE-A83083E06835}" type="slidenum">
              <a:rPr lang="en-US"/>
              <a:pPr/>
              <a:t>12</a:t>
            </a:fld>
            <a:endParaRPr lang="en-CA"/>
          </a:p>
        </p:txBody>
      </p:sp>
      <p:sp>
        <p:nvSpPr>
          <p:cNvPr id="6277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277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27716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2425" y="1598613"/>
            <a:ext cx="5943600" cy="4951412"/>
          </a:xfrm>
          <a:prstGeom prst="rect">
            <a:avLst/>
          </a:prstGeom>
          <a:noFill/>
        </p:spPr>
      </p:pic>
      <p:sp>
        <p:nvSpPr>
          <p:cNvPr id="627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13.2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8D798C7F-AD83-4D0C-A325-C37AC2825A44}" type="slidenum">
              <a:rPr lang="en-US"/>
              <a:pPr/>
              <a:t>13</a:t>
            </a:fld>
            <a:endParaRPr lang="en-CA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/>
              <a:t>The defined constant NULL is used as…</a:t>
            </a:r>
          </a:p>
          <a:p>
            <a:pPr lvl="1"/>
            <a:r>
              <a:rPr lang="en-US"/>
              <a:t>An end marker for a linked list</a:t>
            </a:r>
          </a:p>
          <a:p>
            <a:pPr lvl="2"/>
            <a:r>
              <a:rPr lang="en-US"/>
              <a:t>A program can step through a list of nodes by following the pointers, but when it finds a node containing NULL, it knows it has come to the end of the list</a:t>
            </a:r>
          </a:p>
          <a:p>
            <a:pPr lvl="1"/>
            <a:r>
              <a:rPr lang="en-US"/>
              <a:t>The value of a pointer that has nothing to point to</a:t>
            </a:r>
          </a:p>
          <a:p>
            <a:r>
              <a:rPr lang="en-US"/>
              <a:t>The value of NULL is 0</a:t>
            </a:r>
          </a:p>
          <a:p>
            <a:r>
              <a:rPr lang="en-US"/>
              <a:t>Any pointer can be assigned the value NULL:</a:t>
            </a:r>
            <a:br>
              <a:rPr lang="en-US"/>
            </a:br>
            <a:r>
              <a:rPr lang="en-US"/>
              <a:t>                      double* there = NULL;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6BC6AA2D-5C6B-40BB-BFDF-C6B780952100}" type="slidenum">
              <a:rPr lang="en-US"/>
              <a:pPr/>
              <a:t>14</a:t>
            </a:fld>
            <a:endParaRPr lang="en-CA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Use NULL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 definition of NULL is found in several </a:t>
            </a:r>
            <a:br>
              <a:rPr lang="en-US"/>
            </a:br>
            <a:r>
              <a:rPr lang="en-US"/>
              <a:t>libraries, including &lt;iostream&gt; and &lt;cstddef&gt;</a:t>
            </a:r>
          </a:p>
          <a:p>
            <a:endParaRPr lang="en-US"/>
          </a:p>
          <a:p>
            <a:r>
              <a:rPr lang="en-US"/>
              <a:t>A using directive is not needed for NULL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2C83EDE0-1058-41FE-9E84-AD437D169FED}" type="slidenum">
              <a:rPr lang="en-US"/>
              <a:pPr/>
              <a:t>15</a:t>
            </a:fld>
            <a:endParaRPr lang="en-CA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diagram in Display 13.2 depicts a linked list</a:t>
            </a:r>
          </a:p>
          <a:p>
            <a:r>
              <a:rPr lang="en-US"/>
              <a:t>A linked list is a list of nodes in which each node </a:t>
            </a:r>
            <a:br>
              <a:rPr lang="en-US"/>
            </a:br>
            <a:r>
              <a:rPr lang="en-US"/>
              <a:t>has a member variable that is a pointer that </a:t>
            </a:r>
            <a:br>
              <a:rPr lang="en-US"/>
            </a:br>
            <a:r>
              <a:rPr lang="en-US"/>
              <a:t>points to the next node in the list</a:t>
            </a:r>
          </a:p>
          <a:p>
            <a:pPr lvl="1"/>
            <a:r>
              <a:rPr lang="en-US"/>
              <a:t>The first node is called the head</a:t>
            </a:r>
          </a:p>
          <a:p>
            <a:pPr lvl="1"/>
            <a:r>
              <a:rPr lang="en-US"/>
              <a:t>The pointer variable head, points to the first node</a:t>
            </a:r>
          </a:p>
          <a:p>
            <a:pPr lvl="2"/>
            <a:r>
              <a:rPr lang="en-US"/>
              <a:t>The pointer named head is not the head of the list…it points to the head of the list</a:t>
            </a:r>
          </a:p>
          <a:p>
            <a:pPr lvl="1"/>
            <a:r>
              <a:rPr lang="en-US"/>
              <a:t>The last node contains a pointer set to NULL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7405181E-4C8D-44C0-8AD8-450D8744D6B3}" type="slidenum">
              <a:rPr lang="en-US"/>
              <a:pPr/>
              <a:t>16</a:t>
            </a:fld>
            <a:endParaRPr lang="en-CA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Linked List:</a:t>
            </a:r>
            <a:br>
              <a:rPr lang="en-US"/>
            </a:br>
            <a:r>
              <a:rPr lang="en-US"/>
              <a:t>The node definition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begin with a simple node definition:</a:t>
            </a:r>
            <a:br>
              <a:rPr lang="en-US" dirty="0"/>
            </a:br>
            <a:r>
              <a:rPr lang="en-US" dirty="0"/>
              <a:t>         	        </a:t>
            </a:r>
            <a:r>
              <a:rPr lang="en-US" dirty="0" err="1"/>
              <a:t>struct</a:t>
            </a:r>
            <a:r>
              <a:rPr lang="en-US" dirty="0"/>
              <a:t> Node</a:t>
            </a:r>
            <a:br>
              <a:rPr lang="en-US" dirty="0"/>
            </a:br>
            <a:r>
              <a:rPr lang="en-US" dirty="0"/>
              <a:t>                         {</a:t>
            </a:r>
            <a:br>
              <a:rPr lang="en-US" dirty="0"/>
            </a:br>
            <a:r>
              <a:rPr lang="en-US" dirty="0"/>
              <a:t>                             </a:t>
            </a:r>
            <a:r>
              <a:rPr lang="en-US" dirty="0" err="1"/>
              <a:t>int</a:t>
            </a:r>
            <a:r>
              <a:rPr lang="en-US" dirty="0"/>
              <a:t> data;</a:t>
            </a:r>
            <a:br>
              <a:rPr lang="en-US" dirty="0"/>
            </a:br>
            <a:r>
              <a:rPr lang="en-US" dirty="0"/>
              <a:t>                             Node *link;</a:t>
            </a:r>
            <a:br>
              <a:rPr lang="en-US" dirty="0"/>
            </a:br>
            <a:r>
              <a:rPr lang="en-US" dirty="0"/>
              <a:t>                          };</a:t>
            </a:r>
            <a:br>
              <a:rPr lang="en-US" dirty="0"/>
            </a:br>
            <a:r>
              <a:rPr lang="en-US" dirty="0"/>
              <a:t>                        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354C7D19-8CC1-4EFB-9311-37F55F6472F3}" type="slidenum">
              <a:rPr lang="en-US"/>
              <a:pPr/>
              <a:t>17</a:t>
            </a:fld>
            <a:endParaRPr lang="en-CA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Linked List:</a:t>
            </a:r>
            <a:br>
              <a:rPr lang="en-US"/>
            </a:br>
            <a:r>
              <a:rPr lang="en-US"/>
              <a:t>Declaring Pointer Variable head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node defined and a type definition to </a:t>
            </a:r>
            <a:br>
              <a:rPr lang="en-US" dirty="0"/>
            </a:br>
            <a:r>
              <a:rPr lang="en-US" dirty="0"/>
              <a:t>make or code easier to understand, we can </a:t>
            </a:r>
            <a:br>
              <a:rPr lang="en-US" dirty="0"/>
            </a:br>
            <a:r>
              <a:rPr lang="en-US" dirty="0"/>
              <a:t>declare the pointer variable head: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			</a:t>
            </a:r>
            <a:r>
              <a:rPr lang="en-US" dirty="0" smtClean="0"/>
              <a:t>Node* </a:t>
            </a:r>
            <a:r>
              <a:rPr lang="en-US" dirty="0"/>
              <a:t>head;</a:t>
            </a:r>
          </a:p>
          <a:p>
            <a:pPr lvl="1"/>
            <a:r>
              <a:rPr lang="en-US" dirty="0"/>
              <a:t>head is a pointer variable that will point to the </a:t>
            </a:r>
            <a:br>
              <a:rPr lang="en-US" dirty="0"/>
            </a:br>
            <a:r>
              <a:rPr lang="en-US" dirty="0"/>
              <a:t>head node when the node is created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7E4F87B1-DD95-42AC-894B-51EEB411DBDD}" type="slidenum">
              <a:rPr lang="en-US"/>
              <a:pPr/>
              <a:t>18</a:t>
            </a:fld>
            <a:endParaRPr lang="en-CA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Linked List:</a:t>
            </a:r>
            <a:br>
              <a:rPr lang="en-US"/>
            </a:br>
            <a:r>
              <a:rPr lang="en-US"/>
              <a:t>Creating the First Node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create the first node, the operator new is used</a:t>
            </a:r>
            <a:br>
              <a:rPr lang="en-US"/>
            </a:br>
            <a:r>
              <a:rPr lang="en-US"/>
              <a:t>to create a new dynamic variable: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head = new Node;</a:t>
            </a:r>
          </a:p>
          <a:p>
            <a:endParaRPr lang="en-US"/>
          </a:p>
          <a:p>
            <a:pPr lvl="1"/>
            <a:r>
              <a:rPr lang="en-US"/>
              <a:t>Now head points to the first, and only, node in the list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E7BAB058-0A60-4390-8586-600E68898695}" type="slidenum">
              <a:rPr lang="en-US"/>
              <a:pPr/>
              <a:t>19</a:t>
            </a:fld>
            <a:endParaRPr lang="en-CA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Linked List:</a:t>
            </a:r>
            <a:br>
              <a:rPr lang="en-US"/>
            </a:br>
            <a:r>
              <a:rPr lang="en-US"/>
              <a:t>Initializing the Node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that head points to a node, we need to </a:t>
            </a:r>
            <a:br>
              <a:rPr lang="en-US"/>
            </a:br>
            <a:r>
              <a:rPr lang="en-US"/>
              <a:t>give values to the member variables of the node: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head-&gt;data = 3;</a:t>
            </a:r>
            <a:br>
              <a:rPr lang="en-US"/>
            </a:br>
            <a:r>
              <a:rPr lang="en-US"/>
              <a:t>                        head-&gt;link = NULL;</a:t>
            </a:r>
          </a:p>
          <a:p>
            <a:pPr lvl="1"/>
            <a:r>
              <a:rPr lang="en-US"/>
              <a:t>Since this node is the last node, the link is set to NULL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sz="6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577539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20</a:t>
            </a:r>
            <a:endParaRPr lang="en-US" dirty="0"/>
          </a:p>
        </p:txBody>
      </p:sp>
      <p:sp>
        <p:nvSpPr>
          <p:cNvPr id="577540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Pointers and Linked Lists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8A47E01A-DC58-4279-BF50-05E78F9A2D36}" type="slidenum">
              <a:rPr lang="en-US"/>
              <a:pPr/>
              <a:t>20</a:t>
            </a:fld>
            <a:endParaRPr lang="en-CA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head_insert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 would be better to create a function to insert</a:t>
            </a:r>
            <a:br>
              <a:rPr lang="en-US" sz="2600" dirty="0"/>
            </a:br>
            <a:r>
              <a:rPr lang="en-US" sz="2600" dirty="0"/>
              <a:t>nodes at the head of a list, such as:</a:t>
            </a:r>
          </a:p>
          <a:p>
            <a:pPr lvl="1"/>
            <a:r>
              <a:rPr lang="en-US" sz="2600" dirty="0"/>
              <a:t> void </a:t>
            </a:r>
            <a:r>
              <a:rPr lang="en-US" sz="2600" dirty="0" err="1" smtClean="0"/>
              <a:t>head_insert</a:t>
            </a:r>
            <a:r>
              <a:rPr lang="en-US" sz="2600" dirty="0" smtClean="0"/>
              <a:t>(Node*&amp; </a:t>
            </a:r>
            <a:r>
              <a:rPr lang="en-US" sz="2600" dirty="0"/>
              <a:t>head,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the_number</a:t>
            </a:r>
            <a:r>
              <a:rPr lang="en-US" sz="2600" dirty="0"/>
              <a:t>);</a:t>
            </a:r>
          </a:p>
          <a:p>
            <a:pPr lvl="2"/>
            <a:r>
              <a:rPr lang="en-US" sz="2000" dirty="0"/>
              <a:t>The first parameter is a </a:t>
            </a:r>
            <a:r>
              <a:rPr lang="en-US" sz="2000" dirty="0" err="1"/>
              <a:t>NodePtr</a:t>
            </a:r>
            <a:r>
              <a:rPr lang="en-US" sz="2000" dirty="0"/>
              <a:t> parameter that points to the first node in the linked list</a:t>
            </a:r>
          </a:p>
          <a:p>
            <a:pPr lvl="2"/>
            <a:r>
              <a:rPr lang="en-US" sz="2000" dirty="0"/>
              <a:t>The second parameter is the number to store in the list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600" dirty="0" err="1"/>
              <a:t>head_insert</a:t>
            </a:r>
            <a:r>
              <a:rPr lang="en-US" sz="2600" dirty="0"/>
              <a:t> will create a new node for the number</a:t>
            </a:r>
          </a:p>
          <a:p>
            <a:pPr lvl="2"/>
            <a:r>
              <a:rPr lang="en-US" sz="2000" dirty="0"/>
              <a:t>The number will be copied to the new node</a:t>
            </a:r>
          </a:p>
          <a:p>
            <a:pPr lvl="2"/>
            <a:r>
              <a:rPr lang="en-US" sz="2000" dirty="0"/>
              <a:t>The new node will be inserted in the list as the new head node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CC748E87-3E0E-4EEA-AD05-3BFA62824658}" type="slidenum">
              <a:rPr lang="en-US"/>
              <a:pPr/>
              <a:t>21</a:t>
            </a:fld>
            <a:endParaRPr lang="en-CA"/>
          </a:p>
        </p:txBody>
      </p:sp>
      <p:sp>
        <p:nvSpPr>
          <p:cNvPr id="59392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97588" y="5380038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13.3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for head_insert</a:t>
            </a:r>
          </a:p>
        </p:txBody>
      </p:sp>
      <p:sp>
        <p:nvSpPr>
          <p:cNvPr id="5939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new dynamic variable pointed to by </a:t>
            </a:r>
            <a:br>
              <a:rPr lang="en-US"/>
            </a:br>
            <a:r>
              <a:rPr lang="en-US"/>
              <a:t>temp_ptr</a:t>
            </a:r>
          </a:p>
          <a:p>
            <a:r>
              <a:rPr lang="en-US"/>
              <a:t>Place the data in the new node called *temp_ptr</a:t>
            </a:r>
          </a:p>
          <a:p>
            <a:r>
              <a:rPr lang="en-US"/>
              <a:t>Make temp_ptr's link variable point to the head</a:t>
            </a:r>
            <a:br>
              <a:rPr lang="en-US"/>
            </a:br>
            <a:r>
              <a:rPr lang="en-US"/>
              <a:t>node </a:t>
            </a:r>
          </a:p>
          <a:p>
            <a:r>
              <a:rPr lang="en-US"/>
              <a:t>Make the head pointer point to temp_ptr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75890208-9B1E-401C-B810-8F42AEBBE9B7}" type="slidenum">
              <a:rPr lang="en-US"/>
              <a:pPr/>
              <a:t>22</a:t>
            </a:fld>
            <a:endParaRPr lang="en-CA"/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0" y="0"/>
            <a:ext cx="5602288" cy="159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7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563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287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311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28740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8" y="228600"/>
            <a:ext cx="5273675" cy="6245225"/>
          </a:xfrm>
          <a:prstGeom prst="rect">
            <a:avLst/>
          </a:prstGeom>
          <a:noFill/>
        </p:spPr>
      </p:pic>
      <p:sp>
        <p:nvSpPr>
          <p:cNvPr id="628741" name="Rectangle 5"/>
          <p:cNvSpPr>
            <a:spLocks noGrp="1" noChangeArrowheads="1"/>
          </p:cNvSpPr>
          <p:nvPr>
            <p:ph type="title"/>
          </p:nvPr>
        </p:nvSpPr>
        <p:spPr>
          <a:xfrm>
            <a:off x="5791200" y="228600"/>
            <a:ext cx="2895600" cy="992188"/>
          </a:xfrm>
        </p:spPr>
        <p:txBody>
          <a:bodyPr/>
          <a:lstStyle/>
          <a:p>
            <a:r>
              <a:rPr lang="en-US"/>
              <a:t>Display 13.3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767668E5-3499-4210-8FE9-094937CFD46D}" type="slidenum">
              <a:rPr lang="en-US"/>
              <a:pPr/>
              <a:t>23</a:t>
            </a:fld>
            <a:endParaRPr lang="en-CA"/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49938" y="5856288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13.4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head_insert to C++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pseudocode</a:t>
            </a:r>
            <a:r>
              <a:rPr lang="en-US" sz="2400" dirty="0"/>
              <a:t> for </a:t>
            </a:r>
            <a:r>
              <a:rPr lang="en-US" sz="2400" dirty="0" err="1"/>
              <a:t>head_insert</a:t>
            </a:r>
            <a:r>
              <a:rPr lang="en-US" sz="2400" dirty="0"/>
              <a:t> can be written</a:t>
            </a:r>
            <a:br>
              <a:rPr lang="en-US" sz="2400" dirty="0"/>
            </a:br>
            <a:r>
              <a:rPr lang="en-US" sz="2400" dirty="0"/>
              <a:t>in C++ using these lines in place of the lines of </a:t>
            </a:r>
            <a:br>
              <a:rPr lang="en-US" sz="2400" dirty="0"/>
            </a:br>
            <a:r>
              <a:rPr lang="en-US" sz="2400" dirty="0" err="1"/>
              <a:t>pseudocode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smtClean="0"/>
              <a:t>Node* </a:t>
            </a:r>
            <a:r>
              <a:rPr lang="en-US" sz="2400" dirty="0" err="1"/>
              <a:t>temp_ptr</a:t>
            </a:r>
            <a:r>
              <a:rPr lang="en-US" sz="2400" dirty="0"/>
              <a:t>; 	 //create the temporary pointer </a:t>
            </a:r>
            <a:br>
              <a:rPr lang="en-US" sz="2400" dirty="0"/>
            </a:br>
            <a:r>
              <a:rPr lang="en-US" sz="2400" dirty="0" err="1"/>
              <a:t>temp_ptr</a:t>
            </a:r>
            <a:r>
              <a:rPr lang="en-US" sz="2400" dirty="0"/>
              <a:t> = new Node;         // create the new node</a:t>
            </a:r>
          </a:p>
          <a:p>
            <a:pPr lvl="1"/>
            <a:r>
              <a:rPr lang="en-US" sz="2400" dirty="0" err="1"/>
              <a:t>temp_ptr</a:t>
            </a:r>
            <a:r>
              <a:rPr lang="en-US" sz="2400" dirty="0"/>
              <a:t>-&gt;data = </a:t>
            </a:r>
            <a:r>
              <a:rPr lang="en-US" sz="2400" dirty="0" err="1"/>
              <a:t>the_number</a:t>
            </a:r>
            <a:r>
              <a:rPr lang="en-US" sz="2400" dirty="0"/>
              <a:t>;   //copy the number</a:t>
            </a:r>
          </a:p>
          <a:p>
            <a:pPr lvl="1"/>
            <a:r>
              <a:rPr lang="en-US" sz="2400" dirty="0" err="1"/>
              <a:t>temp_ptr</a:t>
            </a:r>
            <a:r>
              <a:rPr lang="en-US" sz="2400" dirty="0"/>
              <a:t>-&gt;link = head;      //new node points to first node</a:t>
            </a:r>
            <a:br>
              <a:rPr lang="en-US" sz="2400" dirty="0"/>
            </a:br>
            <a:r>
              <a:rPr lang="en-US" sz="2400" dirty="0"/>
              <a:t>head = </a:t>
            </a:r>
            <a:r>
              <a:rPr lang="en-US" sz="2400" dirty="0" err="1"/>
              <a:t>temp_ptr</a:t>
            </a:r>
            <a:r>
              <a:rPr lang="en-US" sz="2400" dirty="0"/>
              <a:t>;  		// head points to new </a:t>
            </a:r>
            <a:br>
              <a:rPr lang="en-US" sz="2400" dirty="0"/>
            </a:br>
            <a:r>
              <a:rPr lang="en-US" sz="2400" dirty="0"/>
              <a:t>                                                  // first node		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951D0FF0-F127-47E4-84EA-CC8CBEDD052D}" type="slidenum">
              <a:rPr lang="en-US"/>
              <a:pPr/>
              <a:t>24</a:t>
            </a:fld>
            <a:endParaRPr lang="en-CA"/>
          </a:p>
        </p:txBody>
      </p:sp>
      <p:sp>
        <p:nvSpPr>
          <p:cNvPr id="6297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297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29764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498600"/>
            <a:ext cx="4116388" cy="5054600"/>
          </a:xfrm>
          <a:prstGeom prst="rect">
            <a:avLst/>
          </a:prstGeom>
          <a:noFill/>
        </p:spPr>
      </p:pic>
      <p:sp>
        <p:nvSpPr>
          <p:cNvPr id="6297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13.4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5A928D30-18F2-4F30-9CE9-2384337ECE33}" type="slidenum">
              <a:rPr lang="en-US"/>
              <a:pPr/>
              <a:t>25</a:t>
            </a:fld>
            <a:endParaRPr lang="en-CA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Empty List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list with nothing in it is called an empty list</a:t>
            </a:r>
          </a:p>
          <a:p>
            <a:r>
              <a:rPr lang="en-US"/>
              <a:t>An empty linked list has no head node</a:t>
            </a:r>
          </a:p>
          <a:p>
            <a:r>
              <a:rPr lang="en-US"/>
              <a:t>The head pointer of an empty list is NULL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          head = NULL;</a:t>
            </a:r>
          </a:p>
          <a:p>
            <a:pPr lvl="1"/>
            <a:r>
              <a:rPr lang="en-US"/>
              <a:t>Any functions written to manipulate a linked list</a:t>
            </a:r>
            <a:br>
              <a:rPr lang="en-US"/>
            </a:br>
            <a:r>
              <a:rPr lang="en-US"/>
              <a:t>should check to see if it works on the empty list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DD251BBF-A500-4762-9F5F-2D5AAB9919BC}" type="slidenum">
              <a:rPr lang="en-US"/>
              <a:pPr/>
              <a:t>26</a:t>
            </a:fld>
            <a:endParaRPr lang="en-CA"/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might be tempted to write head_insert using</a:t>
            </a:r>
            <a:br>
              <a:rPr lang="en-US"/>
            </a:br>
            <a:r>
              <a:rPr lang="en-US"/>
              <a:t>the head pointer to construct the new node: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         head = new Node;</a:t>
            </a:r>
            <a:br>
              <a:rPr lang="en-US"/>
            </a:br>
            <a:r>
              <a:rPr lang="en-US"/>
              <a:t>                       head-&gt;data = the_number;</a:t>
            </a:r>
          </a:p>
          <a:p>
            <a:r>
              <a:rPr lang="en-US"/>
              <a:t>Now to attach the new node to the list</a:t>
            </a:r>
          </a:p>
          <a:p>
            <a:pPr lvl="1"/>
            <a:r>
              <a:rPr lang="en-US"/>
              <a:t>The node that head used to point to is now lost!</a:t>
            </a:r>
          </a:p>
          <a:p>
            <a:pPr lvl="1"/>
            <a:endParaRPr lang="en-US"/>
          </a:p>
        </p:txBody>
      </p:sp>
      <p:sp>
        <p:nvSpPr>
          <p:cNvPr id="5969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97488" y="5380038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13.5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Losing Nodes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0267F64C-264C-48E2-9370-22E1B5590C21}" type="slidenum">
              <a:rPr lang="en-US"/>
              <a:pPr/>
              <a:t>27</a:t>
            </a:fld>
            <a:endParaRPr lang="en-CA"/>
          </a:p>
        </p:txBody>
      </p:sp>
      <p:sp>
        <p:nvSpPr>
          <p:cNvPr id="6307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07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0788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2150" y="1660525"/>
            <a:ext cx="5199063" cy="4879975"/>
          </a:xfrm>
          <a:prstGeom prst="rect">
            <a:avLst/>
          </a:prstGeom>
          <a:noFill/>
        </p:spPr>
      </p:pic>
      <p:sp>
        <p:nvSpPr>
          <p:cNvPr id="6307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5D53AC88-99FD-4BB9-BFB6-ACAA9005BBE9}" type="slidenum">
              <a:rPr lang="en-US"/>
              <a:pPr/>
              <a:t>28</a:t>
            </a:fld>
            <a:endParaRPr lang="en-CA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Leaks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Nodes that are lost by assigning their pointers a </a:t>
            </a:r>
            <a:br>
              <a:rPr lang="en-US"/>
            </a:br>
            <a:r>
              <a:rPr lang="en-US"/>
              <a:t>new address are not accessible any longer</a:t>
            </a:r>
          </a:p>
          <a:p>
            <a:r>
              <a:rPr lang="en-US"/>
              <a:t>The program has no way to refer to the nodes</a:t>
            </a:r>
            <a:br>
              <a:rPr lang="en-US"/>
            </a:br>
            <a:r>
              <a:rPr lang="en-US"/>
              <a:t>and cannot delete them to return their memory</a:t>
            </a:r>
            <a:br>
              <a:rPr lang="en-US"/>
            </a:br>
            <a:r>
              <a:rPr lang="en-US"/>
              <a:t>to the freestore</a:t>
            </a:r>
          </a:p>
          <a:p>
            <a:r>
              <a:rPr lang="en-US"/>
              <a:t>Programs that lose nodes have a memory leak</a:t>
            </a:r>
          </a:p>
          <a:p>
            <a:pPr lvl="1"/>
            <a:r>
              <a:rPr lang="en-US"/>
              <a:t>Significant memory leaks can cause system crashes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C7897983-13C0-4E94-959F-09E525BDC43D}" type="slidenum">
              <a:rPr lang="en-US"/>
              <a:pPr/>
              <a:t>29</a:t>
            </a:fld>
            <a:endParaRPr lang="en-CA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Linked List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design a function that will locate a particular</a:t>
            </a:r>
            <a:br>
              <a:rPr lang="en-US" dirty="0"/>
            </a:br>
            <a:r>
              <a:rPr lang="en-US" dirty="0"/>
              <a:t>node in a linked list:</a:t>
            </a:r>
          </a:p>
          <a:p>
            <a:pPr lvl="1"/>
            <a:r>
              <a:rPr lang="en-US" dirty="0"/>
              <a:t>We want the function to return a pointer to the node so we can use the data if we find it, else return NULL</a:t>
            </a:r>
          </a:p>
          <a:p>
            <a:pPr lvl="1"/>
            <a:r>
              <a:rPr lang="en-US" dirty="0"/>
              <a:t>The linked list is one argument to the function</a:t>
            </a:r>
          </a:p>
          <a:p>
            <a:pPr lvl="1"/>
            <a:r>
              <a:rPr lang="en-US" dirty="0"/>
              <a:t>The data we wish to find is the other argument</a:t>
            </a:r>
          </a:p>
          <a:p>
            <a:pPr lvl="1"/>
            <a:r>
              <a:rPr lang="en-US" dirty="0"/>
              <a:t>This declaration will work: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Node* search(Node* </a:t>
            </a:r>
            <a:r>
              <a:rPr lang="en-US" dirty="0"/>
              <a:t>head, </a:t>
            </a:r>
            <a:r>
              <a:rPr lang="en-US" dirty="0" err="1"/>
              <a:t>int</a:t>
            </a:r>
            <a:r>
              <a:rPr lang="en-US" dirty="0"/>
              <a:t> target);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21C4094E-81B8-40E7-BC47-DA370DFBBA55}" type="slidenum">
              <a:rPr lang="en-US"/>
              <a:pPr/>
              <a:t>3</a:t>
            </a:fld>
            <a:endParaRPr lang="en-CA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sz="3200">
                <a:solidFill>
                  <a:srgbClr val="A50021"/>
                </a:solidFill>
              </a:rPr>
              <a:t>13.1   Nodes and Linked Lists </a:t>
            </a:r>
          </a:p>
          <a:p>
            <a:pPr>
              <a:lnSpc>
                <a:spcPct val="155000"/>
              </a:lnSpc>
              <a:buFont typeface="Wingdings" pitchFamily="2" charset="2"/>
              <a:buNone/>
            </a:pPr>
            <a:r>
              <a:rPr lang="en-US" sz="3200">
                <a:solidFill>
                  <a:srgbClr val="A50021"/>
                </a:solidFill>
              </a:rPr>
              <a:t>13.2   Stacks and Queues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4228CA42-9F30-49CF-B423-E1F180090EE6}" type="slidenum">
              <a:rPr lang="en-US"/>
              <a:pPr/>
              <a:t>30</a:t>
            </a:fld>
            <a:endParaRPr lang="en-CA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Refining our function</a:t>
            </a:r>
          </a:p>
          <a:p>
            <a:pPr lvl="1"/>
            <a:r>
              <a:rPr lang="en-US"/>
              <a:t>We will use a local pointer variable, named here, to move through the list checking for the target</a:t>
            </a:r>
          </a:p>
          <a:p>
            <a:pPr lvl="2"/>
            <a:r>
              <a:rPr lang="en-US"/>
              <a:t>The only way to move around a linked list is to follow pointers</a:t>
            </a:r>
          </a:p>
          <a:p>
            <a:pPr lvl="1"/>
            <a:r>
              <a:rPr lang="en-US"/>
              <a:t>We will start with here pointing to the first node and move the pointer from node to node following the pointer out of each node</a:t>
            </a:r>
          </a:p>
        </p:txBody>
      </p:sp>
      <p:sp>
        <p:nvSpPr>
          <p:cNvPr id="6000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26138" y="5872163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13.6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search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20328C8D-81E3-477E-B6A0-8EBA342D4E0A}" type="slidenum">
              <a:rPr lang="en-US"/>
              <a:pPr/>
              <a:t>31</a:t>
            </a:fld>
            <a:endParaRPr lang="en-CA"/>
          </a:p>
        </p:txBody>
      </p:sp>
      <p:sp>
        <p:nvSpPr>
          <p:cNvPr id="631814" name="Rectangle 6"/>
          <p:cNvSpPr>
            <a:spLocks noChangeArrowheads="1"/>
          </p:cNvSpPr>
          <p:nvPr/>
        </p:nvSpPr>
        <p:spPr bwMode="auto">
          <a:xfrm>
            <a:off x="0" y="0"/>
            <a:ext cx="4622800" cy="1531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8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8805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18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4065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1812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100" y="120650"/>
            <a:ext cx="4252913" cy="6332538"/>
          </a:xfrm>
          <a:prstGeom prst="rect">
            <a:avLst/>
          </a:prstGeom>
          <a:noFill/>
        </p:spPr>
      </p:pic>
      <p:sp>
        <p:nvSpPr>
          <p:cNvPr id="631813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2819400" cy="992188"/>
          </a:xfrm>
        </p:spPr>
        <p:txBody>
          <a:bodyPr/>
          <a:lstStyle/>
          <a:p>
            <a:r>
              <a:rPr lang="en-US"/>
              <a:t>Display 13.6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664F63E8-15EB-4C4E-BF19-D391C58D109E}" type="slidenum">
              <a:rPr lang="en-US"/>
              <a:pPr/>
              <a:t>32</a:t>
            </a:fld>
            <a:endParaRPr lang="en-CA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for search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Make pointer variable here point to the head node</a:t>
            </a:r>
          </a:p>
          <a:p>
            <a:r>
              <a:rPr lang="en-US" sz="2400"/>
              <a:t>while(here does not point to a node containing target</a:t>
            </a:r>
            <a:br>
              <a:rPr lang="en-US" sz="2400"/>
            </a:br>
            <a:r>
              <a:rPr lang="en-US" sz="2400"/>
              <a:t>           AND here does not point to the last node)</a:t>
            </a:r>
            <a:br>
              <a:rPr lang="en-US" sz="2400"/>
            </a:br>
            <a:r>
              <a:rPr lang="en-US" sz="2400"/>
              <a:t> {</a:t>
            </a:r>
            <a:br>
              <a:rPr lang="en-US" sz="2400"/>
            </a:br>
            <a:r>
              <a:rPr lang="en-US" sz="2400"/>
              <a:t>     make here point to the next node</a:t>
            </a:r>
            <a:br>
              <a:rPr lang="en-US" sz="2400"/>
            </a:br>
            <a:r>
              <a:rPr lang="en-US" sz="2400"/>
              <a:t> }</a:t>
            </a:r>
          </a:p>
          <a:p>
            <a:r>
              <a:rPr lang="en-US" sz="2400"/>
              <a:t>If (here points to a node containing the target)</a:t>
            </a:r>
            <a:br>
              <a:rPr lang="en-US" sz="2400"/>
            </a:br>
            <a:r>
              <a:rPr lang="en-US" sz="2400"/>
              <a:t>      return here;</a:t>
            </a:r>
            <a:br>
              <a:rPr lang="en-US" sz="2400"/>
            </a:br>
            <a:r>
              <a:rPr lang="en-US" sz="2400"/>
              <a:t>  else</a:t>
            </a:r>
            <a:br>
              <a:rPr lang="en-US" sz="2400"/>
            </a:br>
            <a:r>
              <a:rPr lang="en-US" sz="2400"/>
              <a:t>      return NULL;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2E8811A0-0C80-4985-84C5-B681F9DFD5A8}" type="slidenum">
              <a:rPr lang="en-US"/>
              <a:pPr/>
              <a:t>33</a:t>
            </a:fld>
            <a:endParaRPr lang="en-CA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Through the List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pseudocode for search requires that pointer</a:t>
            </a:r>
            <a:br>
              <a:rPr lang="en-US"/>
            </a:br>
            <a:r>
              <a:rPr lang="en-US"/>
              <a:t>here step through the list</a:t>
            </a:r>
          </a:p>
          <a:p>
            <a:pPr lvl="1"/>
            <a:r>
              <a:rPr lang="en-US"/>
              <a:t>How does here follow the pointers from node to node?</a:t>
            </a:r>
          </a:p>
          <a:p>
            <a:pPr lvl="1"/>
            <a:r>
              <a:rPr lang="en-US"/>
              <a:t>When here points to a node, here-&gt;link is the</a:t>
            </a:r>
            <a:br>
              <a:rPr lang="en-US"/>
            </a:br>
            <a:r>
              <a:rPr lang="en-US"/>
              <a:t> address of the next node</a:t>
            </a:r>
          </a:p>
          <a:p>
            <a:pPr lvl="1"/>
            <a:r>
              <a:rPr lang="en-US"/>
              <a:t>To make here point to the next node, make the </a:t>
            </a:r>
            <a:br>
              <a:rPr lang="en-US"/>
            </a:br>
            <a:r>
              <a:rPr lang="en-US"/>
              <a:t>assignment:</a:t>
            </a:r>
            <a:br>
              <a:rPr lang="en-US"/>
            </a:br>
            <a:r>
              <a:rPr lang="en-US"/>
              <a:t>                    here = here-&gt;link;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E3A1CF06-DDFA-48E6-B7B5-40A01E9E7306}" type="slidenum">
              <a:rPr lang="en-US"/>
              <a:pPr/>
              <a:t>34</a:t>
            </a:fld>
            <a:endParaRPr lang="en-CA"/>
          </a:p>
        </p:txBody>
      </p:sp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5524500" y="3390900"/>
            <a:ext cx="32527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Check for last node</a:t>
            </a:r>
          </a:p>
        </p:txBody>
      </p:sp>
      <p:sp>
        <p:nvSpPr>
          <p:cNvPr id="603139" name="Line 3"/>
          <p:cNvSpPr>
            <a:spLocks noChangeShapeType="1"/>
          </p:cNvSpPr>
          <p:nvPr/>
        </p:nvSpPr>
        <p:spPr bwMode="auto">
          <a:xfrm flipV="1">
            <a:off x="7181850" y="2933700"/>
            <a:ext cx="0" cy="457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Refinement of search</a:t>
            </a:r>
          </a:p>
        </p:txBody>
      </p:sp>
      <p:sp>
        <p:nvSpPr>
          <p:cNvPr id="603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search function can be refined in this way:</a:t>
            </a:r>
            <a:br>
              <a:rPr lang="en-US"/>
            </a:br>
            <a:r>
              <a:rPr lang="en-US"/>
              <a:t>here = head;</a:t>
            </a:r>
            <a:br>
              <a:rPr lang="en-US"/>
            </a:br>
            <a:r>
              <a:rPr lang="en-US"/>
              <a:t>while(here-&gt;data != target &amp;&amp; here-&gt;link != NULL)</a:t>
            </a:r>
            <a:br>
              <a:rPr lang="en-US"/>
            </a:br>
            <a:r>
              <a:rPr lang="en-US"/>
              <a:t>  {</a:t>
            </a:r>
            <a:br>
              <a:rPr lang="en-US"/>
            </a:br>
            <a:r>
              <a:rPr lang="en-US"/>
              <a:t>       here = here-&gt;next;</a:t>
            </a:r>
            <a:br>
              <a:rPr lang="en-US"/>
            </a:br>
            <a:r>
              <a:rPr lang="en-US"/>
              <a:t>   }</a:t>
            </a:r>
            <a:br>
              <a:rPr lang="en-US"/>
            </a:br>
            <a:r>
              <a:rPr lang="en-US"/>
              <a:t>  if (here-&gt;data = = target)</a:t>
            </a:r>
            <a:br>
              <a:rPr lang="en-US"/>
            </a:br>
            <a:r>
              <a:rPr lang="en-US"/>
              <a:t>      return here;</a:t>
            </a:r>
            <a:br>
              <a:rPr lang="en-US"/>
            </a:br>
            <a:r>
              <a:rPr lang="en-US"/>
              <a:t>  else</a:t>
            </a:r>
            <a:br>
              <a:rPr lang="en-US"/>
            </a:br>
            <a:r>
              <a:rPr lang="en-US"/>
              <a:t>      return NULL;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/>
      <p:bldP spid="6031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C98A3E78-3946-4358-A2E4-349DCA3F5E0C}" type="slidenum">
              <a:rPr lang="en-US"/>
              <a:pPr/>
              <a:t>35</a:t>
            </a:fld>
            <a:endParaRPr lang="en-CA"/>
          </a:p>
        </p:txBody>
      </p:sp>
      <p:sp>
        <p:nvSpPr>
          <p:cNvPr id="6041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search algorithm has a problem</a:t>
            </a:r>
          </a:p>
          <a:p>
            <a:pPr lvl="1"/>
            <a:r>
              <a:rPr lang="en-US"/>
              <a:t>If the list is empty, here equals NULL before the while loop so…</a:t>
            </a:r>
          </a:p>
          <a:p>
            <a:pPr lvl="2"/>
            <a:r>
              <a:rPr lang="en-US"/>
              <a:t>here-&gt;data is undefined</a:t>
            </a:r>
          </a:p>
          <a:p>
            <a:pPr lvl="2"/>
            <a:r>
              <a:rPr lang="en-US"/>
              <a:t>here-&gt;link is undefined</a:t>
            </a:r>
          </a:p>
          <a:p>
            <a:pPr lvl="1"/>
            <a:r>
              <a:rPr lang="en-US"/>
              <a:t>The empty list requires a special case in our </a:t>
            </a:r>
            <a:br>
              <a:rPr lang="en-US"/>
            </a:br>
            <a:r>
              <a:rPr lang="en-US"/>
              <a:t>search function</a:t>
            </a:r>
          </a:p>
          <a:p>
            <a:pPr lvl="1"/>
            <a:r>
              <a:rPr lang="en-US"/>
              <a:t>A refined search function that handles an empty list is shown in </a:t>
            </a:r>
          </a:p>
        </p:txBody>
      </p:sp>
      <p:sp>
        <p:nvSpPr>
          <p:cNvPr id="60416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986338" y="5562600"/>
            <a:ext cx="225266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13.7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an Empty List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91C1C01F-F1AF-4D23-AEBB-F1F5D7933B5D}" type="slidenum">
              <a:rPr lang="en-US"/>
              <a:pPr/>
              <a:t>36</a:t>
            </a:fld>
            <a:endParaRPr lang="en-CA"/>
          </a:p>
        </p:txBody>
      </p:sp>
      <p:sp>
        <p:nvSpPr>
          <p:cNvPr id="632838" name="Rectangle 6"/>
          <p:cNvSpPr>
            <a:spLocks noChangeArrowheads="1"/>
          </p:cNvSpPr>
          <p:nvPr/>
        </p:nvSpPr>
        <p:spPr bwMode="auto">
          <a:xfrm>
            <a:off x="0" y="0"/>
            <a:ext cx="4456113" cy="154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8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309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835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2836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50" y="136525"/>
            <a:ext cx="3963988" cy="6316663"/>
          </a:xfrm>
          <a:prstGeom prst="rect">
            <a:avLst/>
          </a:prstGeom>
          <a:noFill/>
        </p:spPr>
      </p:pic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4648200" y="228600"/>
            <a:ext cx="2895600" cy="992188"/>
          </a:xfrm>
        </p:spPr>
        <p:txBody>
          <a:bodyPr/>
          <a:lstStyle/>
          <a:p>
            <a:r>
              <a:rPr lang="en-US"/>
              <a:t>Display 13.7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3D90D296-67C6-48A6-AF00-556A3C36954F}" type="slidenum">
              <a:rPr lang="en-US"/>
              <a:pPr/>
              <a:t>37</a:t>
            </a:fld>
            <a:endParaRPr lang="en-CA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as Iterators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An iterator is a construct that allows you to </a:t>
            </a:r>
            <a:br>
              <a:rPr lang="en-US" sz="2400"/>
            </a:br>
            <a:r>
              <a:rPr lang="en-US" sz="2400"/>
              <a:t>cycle through the data items in a data structure</a:t>
            </a:r>
            <a:br>
              <a:rPr lang="en-US" sz="2400"/>
            </a:br>
            <a:r>
              <a:rPr lang="en-US" sz="2400"/>
              <a:t>to perform an action on each item</a:t>
            </a:r>
          </a:p>
          <a:p>
            <a:pPr lvl="1"/>
            <a:r>
              <a:rPr lang="en-US" sz="2400"/>
              <a:t>An iterator can be an object of an iterator class, </a:t>
            </a:r>
            <a:br>
              <a:rPr lang="en-US" sz="2400"/>
            </a:br>
            <a:r>
              <a:rPr lang="en-US" sz="2400"/>
              <a:t>an array index, or simply a pointer</a:t>
            </a:r>
          </a:p>
          <a:p>
            <a:r>
              <a:rPr lang="en-US" sz="2400"/>
              <a:t>A general outline using a pointer as an iterator:</a:t>
            </a:r>
            <a:br>
              <a:rPr lang="en-US" sz="2400"/>
            </a:br>
            <a:r>
              <a:rPr lang="en-US" sz="2400"/>
              <a:t>         Node_Type *iter;</a:t>
            </a:r>
            <a:br>
              <a:rPr lang="en-US" sz="2400"/>
            </a:br>
            <a:r>
              <a:rPr lang="en-US" sz="2400"/>
              <a:t>            for (iter = Head; iter != NULL; iter = iter-&gt;Link)</a:t>
            </a:r>
            <a:br>
              <a:rPr lang="en-US" sz="2400"/>
            </a:br>
            <a:r>
              <a:rPr lang="en-US" sz="2400"/>
              <a:t>            //perform the action on the node iter points to</a:t>
            </a:r>
          </a:p>
          <a:p>
            <a:pPr lvl="1"/>
            <a:r>
              <a:rPr lang="en-US" sz="2400"/>
              <a:t>Head is a pointer to the head node of the list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B7449F63-6844-4572-A15D-22A33E46DC39}" type="slidenum">
              <a:rPr lang="en-US"/>
              <a:pPr/>
              <a:t>38</a:t>
            </a:fld>
            <a:endParaRPr lang="en-CA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Example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previous outline of an iterator we </a:t>
            </a:r>
            <a:br>
              <a:rPr lang="en-US" dirty="0"/>
            </a:br>
            <a:r>
              <a:rPr lang="en-US" dirty="0"/>
              <a:t>can display the contents of a linked list in this</a:t>
            </a:r>
            <a:br>
              <a:rPr lang="en-US" dirty="0"/>
            </a:br>
            <a:r>
              <a:rPr lang="en-US" dirty="0"/>
              <a:t>way: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		</a:t>
            </a:r>
            <a:r>
              <a:rPr lang="en-US" dirty="0" smtClean="0"/>
              <a:t>Node* </a:t>
            </a:r>
            <a:r>
              <a:rPr lang="en-US" dirty="0" err="1"/>
              <a:t>iter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        for (</a:t>
            </a:r>
            <a:r>
              <a:rPr lang="en-US" dirty="0" err="1"/>
              <a:t>iter</a:t>
            </a:r>
            <a:r>
              <a:rPr lang="en-US" dirty="0"/>
              <a:t> = Head; </a:t>
            </a:r>
            <a:r>
              <a:rPr lang="en-US" dirty="0" err="1"/>
              <a:t>iter</a:t>
            </a:r>
            <a:r>
              <a:rPr lang="en-US" dirty="0"/>
              <a:t> != NULL;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-&gt;Link)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lang="en-US" dirty="0" err="1"/>
              <a:t>cout</a:t>
            </a:r>
            <a:r>
              <a:rPr lang="en-US" dirty="0"/>
              <a:t> &lt;&lt; (</a:t>
            </a:r>
            <a:r>
              <a:rPr lang="en-US" dirty="0" err="1"/>
              <a:t>iter</a:t>
            </a:r>
            <a:r>
              <a:rPr lang="en-US" dirty="0"/>
              <a:t>-&gt;data);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5356606D-A687-4E9E-9741-25AEA8DF4010}" type="slidenum">
              <a:rPr lang="en-US"/>
              <a:pPr/>
              <a:t>39</a:t>
            </a:fld>
            <a:endParaRPr lang="en-CA"/>
          </a:p>
        </p:txBody>
      </p:sp>
      <p:sp>
        <p:nvSpPr>
          <p:cNvPr id="6072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51450" y="5932488"/>
            <a:ext cx="2154238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13.8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a Node Inside a List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insert a node after a specified node in the </a:t>
            </a:r>
            <a:br>
              <a:rPr lang="en-US" dirty="0"/>
            </a:br>
            <a:r>
              <a:rPr lang="en-US" dirty="0"/>
              <a:t>linked list:</a:t>
            </a:r>
          </a:p>
          <a:p>
            <a:pPr lvl="1"/>
            <a:r>
              <a:rPr lang="en-US" dirty="0"/>
              <a:t>Use another function to obtain a pointer to the node after which the new node will be inserted </a:t>
            </a:r>
          </a:p>
          <a:p>
            <a:pPr lvl="2"/>
            <a:r>
              <a:rPr lang="en-US" dirty="0"/>
              <a:t>Call the pointer </a:t>
            </a:r>
            <a:r>
              <a:rPr lang="en-US" dirty="0" err="1"/>
              <a:t>after_me</a:t>
            </a:r>
            <a:endParaRPr lang="en-US" dirty="0"/>
          </a:p>
          <a:p>
            <a:pPr lvl="1"/>
            <a:r>
              <a:rPr lang="en-US" dirty="0"/>
              <a:t>Use function insert, declared here to insert the node: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void </a:t>
            </a:r>
            <a:r>
              <a:rPr lang="en-US" dirty="0" smtClean="0"/>
              <a:t>insert(Node* </a:t>
            </a:r>
            <a:r>
              <a:rPr lang="en-US" dirty="0" err="1"/>
              <a:t>after_me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the_number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7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7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5130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13.1</a:t>
            </a:r>
          </a:p>
        </p:txBody>
      </p:sp>
      <p:sp>
        <p:nvSpPr>
          <p:cNvPr id="51302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Nodes and Linked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F149D848-3D08-47D7-9E99-835CDF883085}" type="slidenum">
              <a:rPr lang="en-US"/>
              <a:pPr/>
              <a:t>40</a:t>
            </a:fld>
            <a:endParaRPr lang="en-CA"/>
          </a:p>
        </p:txBody>
      </p:sp>
      <p:sp>
        <p:nvSpPr>
          <p:cNvPr id="6338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pic>
        <p:nvPicPr>
          <p:cNvPr id="633860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6975" y="1606550"/>
            <a:ext cx="6821488" cy="4900613"/>
          </a:xfrm>
          <a:prstGeom prst="rect">
            <a:avLst/>
          </a:prstGeom>
          <a:noFill/>
        </p:spPr>
      </p:pic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13.8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8371E217-79BB-49B5-9696-5C1754329831}" type="slidenum">
              <a:rPr lang="en-US"/>
              <a:pPr/>
              <a:t>41</a:t>
            </a:fld>
            <a:endParaRPr lang="en-CA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the New Node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 insert creates the new node just as </a:t>
            </a:r>
            <a:br>
              <a:rPr lang="en-US"/>
            </a:br>
            <a:r>
              <a:rPr lang="en-US"/>
              <a:t>head_insert did</a:t>
            </a:r>
          </a:p>
          <a:p>
            <a:r>
              <a:rPr lang="en-US"/>
              <a:t>We do not want our new node at the head of the </a:t>
            </a:r>
            <a:br>
              <a:rPr lang="en-US"/>
            </a:br>
            <a:r>
              <a:rPr lang="en-US"/>
              <a:t>list however, so…</a:t>
            </a:r>
          </a:p>
          <a:p>
            <a:pPr lvl="1"/>
            <a:r>
              <a:rPr lang="en-US"/>
              <a:t>We use the pointer after_me to insert the new node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112BCCC0-1BE4-4D9F-A07B-D3D798579FBF}" type="slidenum">
              <a:rPr lang="en-US"/>
              <a:pPr/>
              <a:t>42</a:t>
            </a:fld>
            <a:endParaRPr lang="en-CA"/>
          </a:p>
        </p:txBody>
      </p:sp>
      <p:grpSp>
        <p:nvGrpSpPr>
          <p:cNvPr id="609282" name="Group 2"/>
          <p:cNvGrpSpPr>
            <a:grpSpLocks/>
          </p:cNvGrpSpPr>
          <p:nvPr/>
        </p:nvGrpSpPr>
        <p:grpSpPr bwMode="auto">
          <a:xfrm>
            <a:off x="739775" y="3948113"/>
            <a:ext cx="8137525" cy="2300287"/>
            <a:chOff x="285" y="2669"/>
            <a:chExt cx="5126" cy="1449"/>
          </a:xfrm>
        </p:grpSpPr>
        <p:sp>
          <p:nvSpPr>
            <p:cNvPr id="609283" name="Text Box 3"/>
            <p:cNvSpPr txBox="1">
              <a:spLocks noChangeArrowheads="1"/>
            </p:cNvSpPr>
            <p:nvPr/>
          </p:nvSpPr>
          <p:spPr bwMode="auto">
            <a:xfrm>
              <a:off x="285" y="2857"/>
              <a:ext cx="570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head</a:t>
              </a:r>
            </a:p>
          </p:txBody>
        </p:sp>
        <p:sp>
          <p:nvSpPr>
            <p:cNvPr id="609284" name="Text Box 4"/>
            <p:cNvSpPr txBox="1">
              <a:spLocks noChangeArrowheads="1"/>
            </p:cNvSpPr>
            <p:nvPr/>
          </p:nvSpPr>
          <p:spPr bwMode="auto">
            <a:xfrm>
              <a:off x="697" y="3673"/>
              <a:ext cx="924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after_me</a:t>
              </a:r>
            </a:p>
          </p:txBody>
        </p:sp>
        <p:sp>
          <p:nvSpPr>
            <p:cNvPr id="609285" name="Text Box 5"/>
            <p:cNvSpPr txBox="1">
              <a:spLocks noChangeArrowheads="1"/>
            </p:cNvSpPr>
            <p:nvPr/>
          </p:nvSpPr>
          <p:spPr bwMode="auto">
            <a:xfrm>
              <a:off x="4467" y="3649"/>
              <a:ext cx="944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temp_ptr</a:t>
              </a:r>
            </a:p>
          </p:txBody>
        </p:sp>
        <p:grpSp>
          <p:nvGrpSpPr>
            <p:cNvPr id="609286" name="Group 6"/>
            <p:cNvGrpSpPr>
              <a:grpSpLocks/>
            </p:cNvGrpSpPr>
            <p:nvPr/>
          </p:nvGrpSpPr>
          <p:grpSpPr bwMode="auto">
            <a:xfrm>
              <a:off x="1309" y="2669"/>
              <a:ext cx="247" cy="657"/>
              <a:chOff x="1365" y="2933"/>
              <a:chExt cx="247" cy="657"/>
            </a:xfrm>
          </p:grpSpPr>
          <p:sp>
            <p:nvSpPr>
              <p:cNvPr id="609287" name="Text Box 7"/>
              <p:cNvSpPr txBox="1">
                <a:spLocks noChangeArrowheads="1"/>
              </p:cNvSpPr>
              <p:nvPr/>
            </p:nvSpPr>
            <p:spPr bwMode="auto">
              <a:xfrm>
                <a:off x="1365" y="2933"/>
                <a:ext cx="247" cy="333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sz="280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609288" name="Text Box 8"/>
              <p:cNvSpPr txBox="1">
                <a:spLocks noChangeArrowheads="1"/>
              </p:cNvSpPr>
              <p:nvPr/>
            </p:nvSpPr>
            <p:spPr bwMode="auto">
              <a:xfrm>
                <a:off x="1365" y="3257"/>
                <a:ext cx="247" cy="333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sz="280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609289" name="Group 9"/>
            <p:cNvGrpSpPr>
              <a:grpSpLocks/>
            </p:cNvGrpSpPr>
            <p:nvPr/>
          </p:nvGrpSpPr>
          <p:grpSpPr bwMode="auto">
            <a:xfrm>
              <a:off x="2077" y="2669"/>
              <a:ext cx="247" cy="657"/>
              <a:chOff x="1365" y="2933"/>
              <a:chExt cx="247" cy="657"/>
            </a:xfrm>
          </p:grpSpPr>
          <p:sp>
            <p:nvSpPr>
              <p:cNvPr id="609290" name="Text Box 10"/>
              <p:cNvSpPr txBox="1">
                <a:spLocks noChangeArrowheads="1"/>
              </p:cNvSpPr>
              <p:nvPr/>
            </p:nvSpPr>
            <p:spPr bwMode="auto">
              <a:xfrm>
                <a:off x="1365" y="2933"/>
                <a:ext cx="247" cy="333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sz="2800">
                    <a:solidFill>
                      <a:schemeClr val="tx2"/>
                    </a:solidFill>
                  </a:rPr>
                  <a:t>3</a:t>
                </a:r>
              </a:p>
            </p:txBody>
          </p:sp>
          <p:sp>
            <p:nvSpPr>
              <p:cNvPr id="609291" name="Text Box 11"/>
              <p:cNvSpPr txBox="1">
                <a:spLocks noChangeArrowheads="1"/>
              </p:cNvSpPr>
              <p:nvPr/>
            </p:nvSpPr>
            <p:spPr bwMode="auto">
              <a:xfrm>
                <a:off x="1365" y="3257"/>
                <a:ext cx="247" cy="333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sz="280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609292" name="Group 12"/>
            <p:cNvGrpSpPr>
              <a:grpSpLocks/>
            </p:cNvGrpSpPr>
            <p:nvPr/>
          </p:nvGrpSpPr>
          <p:grpSpPr bwMode="auto">
            <a:xfrm>
              <a:off x="2845" y="2669"/>
              <a:ext cx="247" cy="657"/>
              <a:chOff x="1365" y="2933"/>
              <a:chExt cx="247" cy="657"/>
            </a:xfrm>
          </p:grpSpPr>
          <p:sp>
            <p:nvSpPr>
              <p:cNvPr id="609293" name="Text Box 13"/>
              <p:cNvSpPr txBox="1">
                <a:spLocks noChangeArrowheads="1"/>
              </p:cNvSpPr>
              <p:nvPr/>
            </p:nvSpPr>
            <p:spPr bwMode="auto">
              <a:xfrm>
                <a:off x="1365" y="2933"/>
                <a:ext cx="247" cy="333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sz="2800">
                    <a:solidFill>
                      <a:schemeClr val="tx2"/>
                    </a:solidFill>
                  </a:rPr>
                  <a:t>7</a:t>
                </a:r>
              </a:p>
            </p:txBody>
          </p:sp>
          <p:sp useBgFill="1">
            <p:nvSpPr>
              <p:cNvPr id="609294" name="Text Box 14"/>
              <p:cNvSpPr txBox="1">
                <a:spLocks noChangeArrowheads="1"/>
              </p:cNvSpPr>
              <p:nvPr/>
            </p:nvSpPr>
            <p:spPr bwMode="auto">
              <a:xfrm>
                <a:off x="1365" y="3257"/>
                <a:ext cx="247" cy="333"/>
              </a:xfrm>
              <a:prstGeom prst="rect">
                <a:avLst/>
              </a:prstGeom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sz="280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609295" name="Group 15"/>
            <p:cNvGrpSpPr>
              <a:grpSpLocks/>
            </p:cNvGrpSpPr>
            <p:nvPr/>
          </p:nvGrpSpPr>
          <p:grpSpPr bwMode="auto">
            <a:xfrm>
              <a:off x="3613" y="2669"/>
              <a:ext cx="247" cy="657"/>
              <a:chOff x="1365" y="2933"/>
              <a:chExt cx="247" cy="657"/>
            </a:xfrm>
          </p:grpSpPr>
          <p:sp>
            <p:nvSpPr>
              <p:cNvPr id="609296" name="Text Box 16"/>
              <p:cNvSpPr txBox="1">
                <a:spLocks noChangeArrowheads="1"/>
              </p:cNvSpPr>
              <p:nvPr/>
            </p:nvSpPr>
            <p:spPr bwMode="auto">
              <a:xfrm>
                <a:off x="1365" y="2933"/>
                <a:ext cx="247" cy="333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sz="2800">
                    <a:solidFill>
                      <a:schemeClr val="tx2"/>
                    </a:solidFill>
                  </a:rPr>
                  <a:t>9</a:t>
                </a:r>
              </a:p>
            </p:txBody>
          </p:sp>
          <p:sp>
            <p:nvSpPr>
              <p:cNvPr id="609297" name="Text Box 17"/>
              <p:cNvSpPr txBox="1">
                <a:spLocks noChangeArrowheads="1"/>
              </p:cNvSpPr>
              <p:nvPr/>
            </p:nvSpPr>
            <p:spPr bwMode="auto">
              <a:xfrm>
                <a:off x="1365" y="3257"/>
                <a:ext cx="247" cy="333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sz="2800" b="1">
                    <a:solidFill>
                      <a:schemeClr val="tx2"/>
                    </a:solidFill>
                  </a:rPr>
                  <a:t>0</a:t>
                </a:r>
              </a:p>
            </p:txBody>
          </p:sp>
        </p:grpSp>
        <p:grpSp>
          <p:nvGrpSpPr>
            <p:cNvPr id="609298" name="Group 18"/>
            <p:cNvGrpSpPr>
              <a:grpSpLocks/>
            </p:cNvGrpSpPr>
            <p:nvPr/>
          </p:nvGrpSpPr>
          <p:grpSpPr bwMode="auto">
            <a:xfrm>
              <a:off x="2449" y="3461"/>
              <a:ext cx="247" cy="657"/>
              <a:chOff x="1365" y="2933"/>
              <a:chExt cx="247" cy="657"/>
            </a:xfrm>
          </p:grpSpPr>
          <p:sp>
            <p:nvSpPr>
              <p:cNvPr id="609299" name="Text Box 19"/>
              <p:cNvSpPr txBox="1">
                <a:spLocks noChangeArrowheads="1"/>
              </p:cNvSpPr>
              <p:nvPr/>
            </p:nvSpPr>
            <p:spPr bwMode="auto">
              <a:xfrm>
                <a:off x="1365" y="2933"/>
                <a:ext cx="247" cy="333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sz="2800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609300" name="Text Box 20"/>
              <p:cNvSpPr txBox="1">
                <a:spLocks noChangeArrowheads="1"/>
              </p:cNvSpPr>
              <p:nvPr/>
            </p:nvSpPr>
            <p:spPr bwMode="auto">
              <a:xfrm>
                <a:off x="1365" y="3257"/>
                <a:ext cx="247" cy="333"/>
              </a:xfrm>
              <a:prstGeom prst="rect">
                <a:avLst/>
              </a:prstGeom>
              <a:noFill/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sz="280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609301" name="Line 21"/>
            <p:cNvSpPr>
              <a:spLocks noChangeShapeType="1"/>
            </p:cNvSpPr>
            <p:nvPr/>
          </p:nvSpPr>
          <p:spPr bwMode="auto">
            <a:xfrm flipV="1">
              <a:off x="1456" y="3000"/>
              <a:ext cx="528" cy="15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2" name="Line 22"/>
            <p:cNvSpPr>
              <a:spLocks noChangeShapeType="1"/>
            </p:cNvSpPr>
            <p:nvPr/>
          </p:nvSpPr>
          <p:spPr bwMode="auto">
            <a:xfrm flipV="1">
              <a:off x="2240" y="3012"/>
              <a:ext cx="528" cy="15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3" name="Line 23"/>
            <p:cNvSpPr>
              <a:spLocks noChangeShapeType="1"/>
            </p:cNvSpPr>
            <p:nvPr/>
          </p:nvSpPr>
          <p:spPr bwMode="auto">
            <a:xfrm flipV="1">
              <a:off x="3016" y="3000"/>
              <a:ext cx="528" cy="15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4" name="Line 24"/>
            <p:cNvSpPr>
              <a:spLocks noChangeShapeType="1"/>
            </p:cNvSpPr>
            <p:nvPr/>
          </p:nvSpPr>
          <p:spPr bwMode="auto">
            <a:xfrm>
              <a:off x="1636" y="3840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5" name="Line 25"/>
            <p:cNvSpPr>
              <a:spLocks noChangeShapeType="1"/>
            </p:cNvSpPr>
            <p:nvPr/>
          </p:nvSpPr>
          <p:spPr bwMode="auto">
            <a:xfrm flipV="1">
              <a:off x="1972" y="3324"/>
              <a:ext cx="156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6" name="Line 26"/>
            <p:cNvSpPr>
              <a:spLocks noChangeShapeType="1"/>
            </p:cNvSpPr>
            <p:nvPr/>
          </p:nvSpPr>
          <p:spPr bwMode="auto">
            <a:xfrm flipH="1">
              <a:off x="2848" y="3816"/>
              <a:ext cx="15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7" name="Line 27"/>
            <p:cNvSpPr>
              <a:spLocks noChangeShapeType="1"/>
            </p:cNvSpPr>
            <p:nvPr/>
          </p:nvSpPr>
          <p:spPr bwMode="auto">
            <a:xfrm>
              <a:off x="844" y="3012"/>
              <a:ext cx="3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08" name="AutoShape 28"/>
          <p:cNvSpPr>
            <a:spLocks noChangeArrowheads="1"/>
          </p:cNvSpPr>
          <p:nvPr/>
        </p:nvSpPr>
        <p:spPr bwMode="auto">
          <a:xfrm rot="5400000">
            <a:off x="7431088" y="3016250"/>
            <a:ext cx="74295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309" name="Line 29"/>
          <p:cNvSpPr>
            <a:spLocks noChangeShapeType="1"/>
          </p:cNvSpPr>
          <p:nvPr/>
        </p:nvSpPr>
        <p:spPr bwMode="auto">
          <a:xfrm flipV="1">
            <a:off x="5011738" y="5032375"/>
            <a:ext cx="12700" cy="9969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310" name="AutoShape 30"/>
          <p:cNvSpPr>
            <a:spLocks noChangeArrowheads="1"/>
          </p:cNvSpPr>
          <p:nvPr/>
        </p:nvSpPr>
        <p:spPr bwMode="auto">
          <a:xfrm rot="5400000">
            <a:off x="6554788" y="3463925"/>
            <a:ext cx="742950" cy="6477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2BCEDF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311" name="Line 31"/>
          <p:cNvSpPr>
            <a:spLocks noChangeShapeType="1"/>
          </p:cNvSpPr>
          <p:nvPr/>
        </p:nvSpPr>
        <p:spPr bwMode="auto">
          <a:xfrm>
            <a:off x="3779838" y="5730875"/>
            <a:ext cx="342900" cy="19050"/>
          </a:xfrm>
          <a:prstGeom prst="line">
            <a:avLst/>
          </a:prstGeom>
          <a:noFill/>
          <a:ln w="57150">
            <a:solidFill>
              <a:srgbClr val="2BCED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312" name="Line 32"/>
          <p:cNvSpPr>
            <a:spLocks noChangeShapeType="1"/>
          </p:cNvSpPr>
          <p:nvPr/>
        </p:nvSpPr>
        <p:spPr bwMode="auto">
          <a:xfrm>
            <a:off x="3792538" y="4740275"/>
            <a:ext cx="0" cy="1009650"/>
          </a:xfrm>
          <a:prstGeom prst="line">
            <a:avLst/>
          </a:prstGeom>
          <a:noFill/>
          <a:ln w="57150">
            <a:solidFill>
              <a:srgbClr val="2BCED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313" name="Line 33"/>
          <p:cNvSpPr>
            <a:spLocks noChangeShapeType="1"/>
          </p:cNvSpPr>
          <p:nvPr/>
        </p:nvSpPr>
        <p:spPr bwMode="auto">
          <a:xfrm>
            <a:off x="4364038" y="5997575"/>
            <a:ext cx="67945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314" name="Line 34"/>
          <p:cNvSpPr>
            <a:spLocks noChangeShapeType="1"/>
          </p:cNvSpPr>
          <p:nvPr/>
        </p:nvSpPr>
        <p:spPr bwMode="auto">
          <a:xfrm>
            <a:off x="4008438" y="4594225"/>
            <a:ext cx="69850" cy="177800"/>
          </a:xfrm>
          <a:prstGeom prst="line">
            <a:avLst/>
          </a:prstGeom>
          <a:noFill/>
          <a:ln w="57150">
            <a:solidFill>
              <a:srgbClr val="2BCED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315" name="Line 35"/>
          <p:cNvSpPr>
            <a:spLocks noChangeShapeType="1"/>
          </p:cNvSpPr>
          <p:nvPr/>
        </p:nvSpPr>
        <p:spPr bwMode="auto">
          <a:xfrm>
            <a:off x="4160838" y="4556125"/>
            <a:ext cx="69850" cy="177800"/>
          </a:xfrm>
          <a:prstGeom prst="line">
            <a:avLst/>
          </a:prstGeom>
          <a:noFill/>
          <a:ln w="57150">
            <a:solidFill>
              <a:srgbClr val="2BCED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316" name="Line 36"/>
          <p:cNvSpPr>
            <a:spLocks noChangeShapeType="1"/>
          </p:cNvSpPr>
          <p:nvPr/>
        </p:nvSpPr>
        <p:spPr bwMode="auto">
          <a:xfrm>
            <a:off x="4332288" y="4505325"/>
            <a:ext cx="69850" cy="177800"/>
          </a:xfrm>
          <a:prstGeom prst="line">
            <a:avLst/>
          </a:prstGeom>
          <a:noFill/>
          <a:ln w="57150">
            <a:solidFill>
              <a:srgbClr val="2BCED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317" name="Line 37"/>
          <p:cNvSpPr>
            <a:spLocks noChangeShapeType="1"/>
          </p:cNvSpPr>
          <p:nvPr/>
        </p:nvSpPr>
        <p:spPr bwMode="auto">
          <a:xfrm>
            <a:off x="4491038" y="4454525"/>
            <a:ext cx="69850" cy="177800"/>
          </a:xfrm>
          <a:prstGeom prst="line">
            <a:avLst/>
          </a:prstGeom>
          <a:noFill/>
          <a:ln w="57150">
            <a:solidFill>
              <a:srgbClr val="2BCED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318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the New Node</a:t>
            </a:r>
          </a:p>
        </p:txBody>
      </p:sp>
      <p:sp>
        <p:nvSpPr>
          <p:cNvPr id="609319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code will accomplish the insertion of the </a:t>
            </a:r>
            <a:br>
              <a:rPr lang="en-US"/>
            </a:br>
            <a:r>
              <a:rPr lang="en-US"/>
              <a:t>new node, pointed to by temp_ptr, after the node</a:t>
            </a:r>
            <a:br>
              <a:rPr lang="en-US"/>
            </a:br>
            <a:r>
              <a:rPr lang="en-US"/>
              <a:t>pointed to by after_me:</a:t>
            </a:r>
            <a:br>
              <a:rPr lang="en-US"/>
            </a:br>
            <a:r>
              <a:rPr lang="en-US"/>
              <a:t>           temp_ptr-&gt;link = after_me-&gt;link;</a:t>
            </a:r>
            <a:br>
              <a:rPr lang="en-US"/>
            </a:br>
            <a:r>
              <a:rPr lang="en-US"/>
              <a:t>             after_me-&gt;link = temp_ptr;</a:t>
            </a:r>
          </a:p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0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0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60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9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9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09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9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9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9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0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09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9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9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0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9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9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9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0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2000"/>
                                        <p:tgtEl>
                                          <p:spTgt spid="60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2000"/>
                                        <p:tgtEl>
                                          <p:spTgt spid="60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08" grpId="0" animBg="1"/>
      <p:bldP spid="609309" grpId="0" animBg="1"/>
      <p:bldP spid="609310" grpId="0" animBg="1"/>
      <p:bldP spid="609311" grpId="0" animBg="1"/>
      <p:bldP spid="609312" grpId="0" animBg="1"/>
      <p:bldP spid="609313" grpId="0" animBg="1"/>
      <p:bldP spid="609313" grpId="1" animBg="1"/>
      <p:bldP spid="609314" grpId="0" animBg="1"/>
      <p:bldP spid="609315" grpId="0" animBg="1"/>
      <p:bldP spid="609316" grpId="0" animBg="1"/>
      <p:bldP spid="6093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EB6DCA04-2485-4540-AA1F-D8E7DAA0BD2A}" type="slidenum">
              <a:rPr lang="en-US"/>
              <a:pPr/>
              <a:t>43</a:t>
            </a:fld>
            <a:endParaRPr lang="en-CA"/>
          </a:p>
        </p:txBody>
      </p:sp>
      <p:sp>
        <p:nvSpPr>
          <p:cNvPr id="610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order of pointer assignments is critical</a:t>
            </a:r>
          </a:p>
          <a:p>
            <a:pPr lvl="1"/>
            <a:r>
              <a:rPr lang="en-US"/>
              <a:t>If we changed after_me-&gt;link to point to </a:t>
            </a:r>
            <a:br>
              <a:rPr lang="en-US"/>
            </a:br>
            <a:r>
              <a:rPr lang="en-US"/>
              <a:t>temp_ptr first, we would loose the rest of the list!</a:t>
            </a:r>
            <a:br>
              <a:rPr lang="en-US"/>
            </a:br>
            <a:endParaRPr lang="en-US"/>
          </a:p>
          <a:p>
            <a:r>
              <a:rPr lang="en-US"/>
              <a:t>The complete insert function is shown </a:t>
            </a:r>
            <a:br>
              <a:rPr lang="en-US"/>
            </a:br>
            <a:r>
              <a:rPr lang="en-US"/>
              <a:t>in </a:t>
            </a:r>
          </a:p>
        </p:txBody>
      </p:sp>
      <p:sp>
        <p:nvSpPr>
          <p:cNvPr id="6103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506538" y="4576763"/>
            <a:ext cx="2252662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13.9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Caution!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3CAC0075-2463-42BB-8138-200C918F5944}" type="slidenum">
              <a:rPr lang="en-US"/>
              <a:pPr/>
              <a:t>44</a:t>
            </a:fld>
            <a:endParaRPr lang="en-CA"/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4884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501775"/>
            <a:ext cx="4379913" cy="5068888"/>
          </a:xfrm>
          <a:prstGeom prst="rect">
            <a:avLst/>
          </a:prstGeom>
          <a:noFill/>
        </p:spPr>
      </p:pic>
      <p:sp>
        <p:nvSpPr>
          <p:cNvPr id="6348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13.9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398C6318-9E50-4400-83DA-D28BD886242E}" type="slidenum">
              <a:rPr lang="en-US"/>
              <a:pPr/>
              <a:t>45</a:t>
            </a:fld>
            <a:endParaRPr lang="en-CA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insert Again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inserting into a linked list requires </a:t>
            </a:r>
            <a:br>
              <a:rPr lang="en-US"/>
            </a:br>
            <a:r>
              <a:rPr lang="en-US"/>
              <a:t>that you only change two pointers</a:t>
            </a:r>
          </a:p>
          <a:p>
            <a:pPr lvl="1"/>
            <a:r>
              <a:rPr lang="en-US"/>
              <a:t>This is true regardless of the length of the list</a:t>
            </a:r>
          </a:p>
          <a:p>
            <a:pPr lvl="1"/>
            <a:r>
              <a:rPr lang="en-US"/>
              <a:t>Using an array for the list would involve copying as many as all of the array elements to new locations to make room for the new item</a:t>
            </a:r>
          </a:p>
          <a:p>
            <a:r>
              <a:rPr lang="en-US"/>
              <a:t>Inserting into a linked list is often more efficient</a:t>
            </a:r>
            <a:br>
              <a:rPr lang="en-US"/>
            </a:br>
            <a:r>
              <a:rPr lang="en-US"/>
              <a:t>than inserting into an 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D9001E10-B6A6-444E-8BA3-D51DDF14B908}" type="slidenum">
              <a:rPr lang="en-US"/>
              <a:pPr/>
              <a:t>46</a:t>
            </a:fld>
            <a:endParaRPr lang="en-CA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remove a node from a linked list</a:t>
            </a:r>
          </a:p>
          <a:p>
            <a:pPr lvl="1"/>
            <a:r>
              <a:rPr lang="en-US"/>
              <a:t>Position a pointer, before,  to point at the node prior to the node to remove</a:t>
            </a:r>
          </a:p>
          <a:p>
            <a:pPr lvl="1"/>
            <a:r>
              <a:rPr lang="en-US"/>
              <a:t>Position a pointer, discard,  to point at the node</a:t>
            </a:r>
            <a:br>
              <a:rPr lang="en-US"/>
            </a:br>
            <a:r>
              <a:rPr lang="en-US"/>
              <a:t>to remove</a:t>
            </a:r>
          </a:p>
          <a:p>
            <a:pPr lvl="1"/>
            <a:r>
              <a:rPr lang="en-US"/>
              <a:t>Perform:    before-&gt;link = discard-&gt;link;</a:t>
            </a:r>
          </a:p>
          <a:p>
            <a:pPr lvl="2"/>
            <a:r>
              <a:rPr lang="en-US"/>
              <a:t>The node is removed from the list, but is still in memory</a:t>
            </a:r>
          </a:p>
          <a:p>
            <a:pPr lvl="1"/>
            <a:r>
              <a:rPr lang="en-US"/>
              <a:t>Return *discard  to the freestore:  delete discard;</a:t>
            </a:r>
          </a:p>
        </p:txBody>
      </p:sp>
      <p:sp>
        <p:nvSpPr>
          <p:cNvPr id="6123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61063" y="5948363"/>
            <a:ext cx="245110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13.10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a Node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F8B209AE-CB1C-4A0B-8643-5B66EC1D9F9E}" type="slidenum">
              <a:rPr lang="en-US"/>
              <a:pPr/>
              <a:t>47</a:t>
            </a:fld>
            <a:endParaRPr lang="en-CA"/>
          </a:p>
        </p:txBody>
      </p:sp>
      <p:sp>
        <p:nvSpPr>
          <p:cNvPr id="635910" name="Rectangle 6"/>
          <p:cNvSpPr>
            <a:spLocks noChangeArrowheads="1"/>
          </p:cNvSpPr>
          <p:nvPr/>
        </p:nvSpPr>
        <p:spPr bwMode="auto">
          <a:xfrm>
            <a:off x="0" y="0"/>
            <a:ext cx="4997450" cy="1531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pic>
        <p:nvPicPr>
          <p:cNvPr id="635908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700" y="112713"/>
            <a:ext cx="4729163" cy="6364287"/>
          </a:xfrm>
          <a:prstGeom prst="rect">
            <a:avLst/>
          </a:prstGeom>
          <a:noFill/>
        </p:spPr>
      </p:pic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70513" y="228600"/>
            <a:ext cx="3240087" cy="992188"/>
          </a:xfrm>
        </p:spPr>
        <p:txBody>
          <a:bodyPr/>
          <a:lstStyle/>
          <a:p>
            <a:r>
              <a:rPr lang="en-US"/>
              <a:t>Display 13.10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73160462-5C29-44EF-89E3-99D88AD6A563}" type="slidenum">
              <a:rPr lang="en-US"/>
              <a:pPr/>
              <a:t>48</a:t>
            </a:fld>
            <a:endParaRPr lang="en-CA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AssignmentWith Pointers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head1 and head2 are pointer variables and </a:t>
            </a:r>
            <a:br>
              <a:rPr lang="en-US"/>
            </a:br>
            <a:r>
              <a:rPr lang="en-US"/>
              <a:t>head1 points to the head node of a list: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         head2 = head1;</a:t>
            </a:r>
            <a:br>
              <a:rPr lang="en-US"/>
            </a:br>
            <a:r>
              <a:rPr lang="en-US"/>
              <a:t>causes head2 and head1 to point to the same list</a:t>
            </a:r>
          </a:p>
          <a:p>
            <a:pPr lvl="1"/>
            <a:r>
              <a:rPr lang="en-US"/>
              <a:t>There is only one list!</a:t>
            </a:r>
          </a:p>
          <a:p>
            <a:r>
              <a:rPr lang="en-US"/>
              <a:t>If you want head2 to point to a separate copy,</a:t>
            </a:r>
            <a:br>
              <a:rPr lang="en-US"/>
            </a:br>
            <a:r>
              <a:rPr lang="en-US"/>
              <a:t>you must copy the list node by node or</a:t>
            </a:r>
            <a:br>
              <a:rPr lang="en-US"/>
            </a:br>
            <a:r>
              <a:rPr lang="en-US"/>
              <a:t>overload the assignment operator appropriately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299C6649-E606-46F0-AFB0-6DD9C39CE526}" type="slidenum">
              <a:rPr lang="en-US"/>
              <a:pPr/>
              <a:t>49</a:t>
            </a:fld>
            <a:endParaRPr lang="en-CA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13.1 Conclusion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you</a:t>
            </a:r>
            <a:br>
              <a:rPr lang="en-US"/>
            </a:br>
            <a:endParaRPr lang="en-US"/>
          </a:p>
          <a:p>
            <a:pPr lvl="1"/>
            <a:r>
              <a:rPr lang="en-US"/>
              <a:t>Write type definitions for the nodes and pointers in a linked list?  Call the node type NodeType and call the pointer type PointerType.  The linked lists will be lists of letters.</a:t>
            </a:r>
            <a:br>
              <a:rPr lang="en-US"/>
            </a:br>
            <a:endParaRPr lang="en-US"/>
          </a:p>
          <a:p>
            <a:pPr lvl="1"/>
            <a:r>
              <a:rPr lang="en-US"/>
              <a:t>Explain why inserting into an array can be less </a:t>
            </a:r>
            <a:br>
              <a:rPr lang="en-US"/>
            </a:br>
            <a:r>
              <a:rPr lang="en-US"/>
              <a:t>efficient than inserting into a linked list?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A516ECA6-74F7-4837-A550-CF1607B58277}" type="slidenum">
              <a:rPr lang="en-US"/>
              <a:pPr/>
              <a:t>5</a:t>
            </a:fld>
            <a:endParaRPr lang="en-CA"/>
          </a:p>
        </p:txBody>
      </p:sp>
      <p:graphicFrame>
        <p:nvGraphicFramePr>
          <p:cNvPr id="579586" name="Group 2"/>
          <p:cNvGraphicFramePr>
            <a:graphicFrameLocks noGrp="1"/>
          </p:cNvGraphicFramePr>
          <p:nvPr>
            <p:ph sz="quarter" idx="4294967295"/>
          </p:nvPr>
        </p:nvGraphicFramePr>
        <p:xfrm>
          <a:off x="3043238" y="5654675"/>
          <a:ext cx="1147762" cy="517525"/>
        </p:xfrm>
        <a:graphic>
          <a:graphicData uri="http://schemas.openxmlformats.org/drawingml/2006/table">
            <a:tbl>
              <a:tblPr/>
              <a:tblGrid>
                <a:gridCol w="574675"/>
                <a:gridCol w="5730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95" name="Text Box 11"/>
          <p:cNvSpPr txBox="1">
            <a:spLocks noChangeArrowheads="1"/>
          </p:cNvSpPr>
          <p:nvPr/>
        </p:nvSpPr>
        <p:spPr bwMode="auto">
          <a:xfrm>
            <a:off x="2212975" y="5151438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graphicFrame>
        <p:nvGraphicFramePr>
          <p:cNvPr id="579596" name="Group 12"/>
          <p:cNvGraphicFramePr>
            <a:graphicFrameLocks noGrp="1"/>
          </p:cNvGraphicFramePr>
          <p:nvPr/>
        </p:nvGraphicFramePr>
        <p:xfrm>
          <a:off x="5091113" y="5581650"/>
          <a:ext cx="1157287" cy="590550"/>
        </p:xfrm>
        <a:graphic>
          <a:graphicData uri="http://schemas.openxmlformats.org/drawingml/2006/table">
            <a:tbl>
              <a:tblPr/>
              <a:tblGrid>
                <a:gridCol w="579437"/>
                <a:gridCol w="57785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04" name="Group 20"/>
          <p:cNvGraphicFramePr>
            <a:graphicFrameLocks noGrp="1"/>
          </p:cNvGraphicFramePr>
          <p:nvPr/>
        </p:nvGraphicFramePr>
        <p:xfrm>
          <a:off x="7391400" y="5600700"/>
          <a:ext cx="1157288" cy="571500"/>
        </p:xfrm>
        <a:graphic>
          <a:graphicData uri="http://schemas.openxmlformats.org/drawingml/2006/table">
            <a:tbl>
              <a:tblPr/>
              <a:tblGrid>
                <a:gridCol w="579438"/>
                <a:gridCol w="57785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79612" name="Group 28"/>
          <p:cNvGrpSpPr>
            <a:grpSpLocks/>
          </p:cNvGrpSpPr>
          <p:nvPr/>
        </p:nvGrpSpPr>
        <p:grpSpPr bwMode="auto">
          <a:xfrm>
            <a:off x="1549400" y="5705475"/>
            <a:ext cx="1498600" cy="466725"/>
            <a:chOff x="388" y="3565"/>
            <a:chExt cx="944" cy="294"/>
          </a:xfrm>
        </p:grpSpPr>
        <p:sp>
          <p:nvSpPr>
            <p:cNvPr id="579613" name="Text Box 29"/>
            <p:cNvSpPr txBox="1">
              <a:spLocks noChangeArrowheads="1"/>
            </p:cNvSpPr>
            <p:nvPr/>
          </p:nvSpPr>
          <p:spPr bwMode="auto">
            <a:xfrm>
              <a:off x="388" y="3565"/>
              <a:ext cx="570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head</a:t>
              </a:r>
            </a:p>
          </p:txBody>
        </p:sp>
        <p:sp>
          <p:nvSpPr>
            <p:cNvPr id="579614" name="Line 30"/>
            <p:cNvSpPr>
              <a:spLocks noChangeShapeType="1"/>
            </p:cNvSpPr>
            <p:nvPr/>
          </p:nvSpPr>
          <p:spPr bwMode="auto">
            <a:xfrm>
              <a:off x="948" y="3708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9615" name="Line 31"/>
          <p:cNvSpPr>
            <a:spLocks noChangeShapeType="1"/>
          </p:cNvSpPr>
          <p:nvPr/>
        </p:nvSpPr>
        <p:spPr bwMode="auto">
          <a:xfrm>
            <a:off x="3886200" y="5867400"/>
            <a:ext cx="1143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616" name="Line 32"/>
          <p:cNvSpPr>
            <a:spLocks noChangeShapeType="1"/>
          </p:cNvSpPr>
          <p:nvPr/>
        </p:nvSpPr>
        <p:spPr bwMode="auto">
          <a:xfrm>
            <a:off x="5962650" y="5867400"/>
            <a:ext cx="14287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61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and Linked Lists</a:t>
            </a:r>
          </a:p>
        </p:txBody>
      </p:sp>
      <p:sp>
        <p:nvSpPr>
          <p:cNvPr id="579618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A linked list is a list that can grow and shrink while the program is running</a:t>
            </a:r>
          </a:p>
          <a:p>
            <a:pPr lvl="1"/>
            <a:r>
              <a:rPr lang="en-US"/>
              <a:t>A linked list is constructed using pointers</a:t>
            </a:r>
          </a:p>
          <a:p>
            <a:pPr lvl="1"/>
            <a:r>
              <a:rPr lang="en-US"/>
              <a:t>A linked list often consists of structs or classes that contain a pointer variable connecting them to other dynamic variables</a:t>
            </a:r>
          </a:p>
          <a:p>
            <a:pPr lvl="1"/>
            <a:r>
              <a:rPr lang="en-US"/>
              <a:t>A linked list can be visualized as items, drawn as boxes, connected to other items by arrows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15" grpId="0" animBg="1"/>
      <p:bldP spid="5796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4307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13.2</a:t>
            </a:r>
          </a:p>
        </p:txBody>
      </p:sp>
      <p:sp>
        <p:nvSpPr>
          <p:cNvPr id="643075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Stacks and Queues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25B6E8BC-FF92-43EA-AD3A-D12E7E550157}" type="slidenum">
              <a:rPr lang="en-US"/>
              <a:pPr/>
              <a:t>51</a:t>
            </a:fld>
            <a:endParaRPr lang="en-CA"/>
          </a:p>
        </p:txBody>
      </p:sp>
      <p:sp>
        <p:nvSpPr>
          <p:cNvPr id="6154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stack is a data structure that retrieves data in</a:t>
            </a:r>
            <a:br>
              <a:rPr lang="en-US"/>
            </a:br>
            <a:r>
              <a:rPr lang="en-US"/>
              <a:t>the reverse order the data was stored</a:t>
            </a:r>
          </a:p>
          <a:p>
            <a:pPr lvl="1"/>
            <a:r>
              <a:rPr lang="en-US"/>
              <a:t>If 'A', 'B', and then 'C' are placed in a stack, they will be removed in the order 'C', 'B', and then 'A'</a:t>
            </a:r>
          </a:p>
          <a:p>
            <a:r>
              <a:rPr lang="en-US"/>
              <a:t>A stack is a last-in/first-out data structure like</a:t>
            </a:r>
            <a:br>
              <a:rPr lang="en-US"/>
            </a:br>
            <a:r>
              <a:rPr lang="en-US"/>
              <a:t>the stack of plates in a cafeteria; adding a plate</a:t>
            </a:r>
            <a:br>
              <a:rPr lang="en-US"/>
            </a:br>
            <a:r>
              <a:rPr lang="en-US"/>
              <a:t>pushes down the stack and the top plate is the</a:t>
            </a:r>
            <a:br>
              <a:rPr lang="en-US"/>
            </a:br>
            <a:r>
              <a:rPr lang="en-US"/>
              <a:t>first one removed</a:t>
            </a:r>
          </a:p>
        </p:txBody>
      </p:sp>
      <p:sp>
        <p:nvSpPr>
          <p:cNvPr id="615427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03913" y="5703888"/>
            <a:ext cx="245110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13.11</a:t>
            </a:r>
          </a:p>
        </p:txBody>
      </p:sp>
      <p:sp>
        <p:nvSpPr>
          <p:cNvPr id="615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Linked List Application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AAE87526-5417-437D-A544-99A36AFEC3CB}" type="slidenum">
              <a:rPr lang="en-US"/>
              <a:pPr/>
              <a:t>52</a:t>
            </a:fld>
            <a:endParaRPr lang="en-CA"/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13.11</a:t>
            </a:r>
          </a:p>
        </p:txBody>
      </p:sp>
      <p:pic>
        <p:nvPicPr>
          <p:cNvPr id="644102" name="Picture 6" descr="D13_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0038" y="1676400"/>
            <a:ext cx="5897562" cy="4621213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0FCB02F2-E2AB-4092-B16D-C50C9DEDAAF3}" type="slidenum">
              <a:rPr lang="en-US"/>
              <a:pPr/>
              <a:t>53</a:t>
            </a:fld>
            <a:endParaRPr lang="en-CA"/>
          </a:p>
        </p:txBody>
      </p:sp>
      <p:sp>
        <p:nvSpPr>
          <p:cNvPr id="616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/>
              <a:t>We will create a stack class to store characters</a:t>
            </a:r>
          </a:p>
          <a:p>
            <a:pPr lvl="1"/>
            <a:r>
              <a:rPr lang="en-US"/>
              <a:t>Adding an item to a stack is pushing onto the stack</a:t>
            </a:r>
          </a:p>
          <a:p>
            <a:pPr lvl="1"/>
            <a:r>
              <a:rPr lang="en-US"/>
              <a:t>Member function push will perform this task</a:t>
            </a:r>
            <a:br>
              <a:rPr lang="en-US"/>
            </a:br>
            <a:endParaRPr lang="en-US"/>
          </a:p>
          <a:p>
            <a:pPr lvl="1"/>
            <a:r>
              <a:rPr lang="en-US"/>
              <a:t>Removing an item from the stack is popping the the item off the stack</a:t>
            </a:r>
          </a:p>
          <a:p>
            <a:pPr lvl="1"/>
            <a:r>
              <a:rPr lang="en-US"/>
              <a:t>Member function pop will perform this task</a:t>
            </a:r>
            <a:br>
              <a:rPr lang="en-US"/>
            </a:br>
            <a:endParaRPr lang="en-US"/>
          </a:p>
          <a:p>
            <a:r>
              <a:rPr lang="en-US"/>
              <a:t>                          contains the stack class interface </a:t>
            </a:r>
          </a:p>
        </p:txBody>
      </p:sp>
      <p:sp>
        <p:nvSpPr>
          <p:cNvPr id="6164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01700" y="5795963"/>
            <a:ext cx="245110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13.12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Example:</a:t>
            </a:r>
            <a:br>
              <a:rPr lang="en-US"/>
            </a:br>
            <a:r>
              <a:rPr lang="en-US"/>
              <a:t>A Stack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EA6BB0AA-5724-4E67-9274-2C710C5D47D4}" type="slidenum">
              <a:rPr lang="en-US"/>
              <a:pPr/>
              <a:t>54</a:t>
            </a:fld>
            <a:endParaRPr lang="en-CA"/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13.12</a:t>
            </a:r>
          </a:p>
        </p:txBody>
      </p:sp>
      <p:pic>
        <p:nvPicPr>
          <p:cNvPr id="645125" name="Picture 5" descr="D13_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263" y="1622425"/>
            <a:ext cx="7196137" cy="485457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A6367CFD-4F81-452E-9BE6-85F2D8966EA6}" type="slidenum">
              <a:rPr lang="en-US"/>
              <a:pPr/>
              <a:t>55</a:t>
            </a:fld>
            <a:endParaRPr lang="en-CA"/>
          </a:p>
        </p:txBody>
      </p:sp>
      <p:sp>
        <p:nvSpPr>
          <p:cNvPr id="6174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                                 demonstrates the use of the</a:t>
            </a:r>
            <a:br>
              <a:rPr lang="en-US"/>
            </a:br>
            <a:r>
              <a:rPr lang="en-US"/>
              <a:t>stack class </a:t>
            </a:r>
          </a:p>
        </p:txBody>
      </p:sp>
      <p:sp>
        <p:nvSpPr>
          <p:cNvPr id="6174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2138363"/>
            <a:ext cx="3303588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13.13 (1-2)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stack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A63720EE-B4C8-44DE-9DB7-4F801C2845EB}" type="slidenum">
              <a:rPr lang="en-US"/>
              <a:pPr/>
              <a:t>56</a:t>
            </a:fld>
            <a:endParaRPr lang="en-CA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push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push function adds an item to the stack</a:t>
            </a:r>
          </a:p>
          <a:p>
            <a:pPr lvl="1"/>
            <a:r>
              <a:rPr lang="en-US" sz="2400"/>
              <a:t>It uses a parameter of the type stored in the stack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void push(char   the_symbol);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Pushing an item onto the stack is precisely the same task accomplished by function head_insert of the linked list</a:t>
            </a:r>
          </a:p>
          <a:p>
            <a:pPr lvl="1"/>
            <a:r>
              <a:rPr lang="en-US" sz="2400"/>
              <a:t>For a stack, a pointer named top is used instead of a pointer named head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5A18F73A-4F6F-4B11-A7EC-85D084342A46}" type="slidenum">
              <a:rPr lang="en-US"/>
              <a:pPr/>
              <a:t>57</a:t>
            </a:fld>
            <a:endParaRPr lang="en-CA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 Stack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empty stack is identified by setting the</a:t>
            </a:r>
            <a:br>
              <a:rPr lang="en-US"/>
            </a:br>
            <a:r>
              <a:rPr lang="en-US"/>
              <a:t>top pointer to NULL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top = NULL;</a:t>
            </a:r>
          </a:p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D5464814-B6E3-4265-A8A8-748B59897988}" type="slidenum">
              <a:rPr lang="en-US"/>
              <a:pPr/>
              <a:t>58</a:t>
            </a:fld>
            <a:endParaRPr lang="en-CA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Copy Constructor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Because the stack class uses a pointer and</a:t>
            </a:r>
            <a:br>
              <a:rPr lang="en-US"/>
            </a:br>
            <a:r>
              <a:rPr lang="en-US"/>
              <a:t>creates new nodes using new, a copy constructor</a:t>
            </a:r>
            <a:br>
              <a:rPr lang="en-US"/>
            </a:br>
            <a:r>
              <a:rPr lang="en-US"/>
              <a:t>is needed</a:t>
            </a:r>
          </a:p>
          <a:p>
            <a:pPr lvl="1"/>
            <a:r>
              <a:rPr lang="en-US"/>
              <a:t>The copy constructor (a self-test exercise) must make a copy of each item in the stack and store the copies in a new stack</a:t>
            </a:r>
          </a:p>
          <a:p>
            <a:pPr lvl="2"/>
            <a:r>
              <a:rPr lang="en-US"/>
              <a:t>Items in the new stack must be in the same position in the stack as in the original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2F427226-B97A-479A-B0E4-E9ADDBB7BF15}" type="slidenum">
              <a:rPr lang="en-US"/>
              <a:pPr/>
              <a:t>59</a:t>
            </a:fld>
            <a:endParaRPr lang="en-CA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pop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pop function returns the item that was at </a:t>
            </a:r>
            <a:br>
              <a:rPr lang="en-US"/>
            </a:br>
            <a:r>
              <a:rPr lang="en-US"/>
              <a:t>the top of the stack</a:t>
            </a:r>
            <a:br>
              <a:rPr lang="en-US"/>
            </a:br>
            <a:r>
              <a:rPr lang="en-US"/>
              <a:t>                         char pop( );</a:t>
            </a:r>
          </a:p>
          <a:p>
            <a:pPr lvl="1"/>
            <a:r>
              <a:rPr lang="en-US" sz="2400"/>
              <a:t>Before popping an item from a stack, pop checks </a:t>
            </a:r>
            <a:br>
              <a:rPr lang="en-US" sz="2400"/>
            </a:br>
            <a:r>
              <a:rPr lang="en-US" sz="2400"/>
              <a:t>that the stack is not empty</a:t>
            </a:r>
          </a:p>
          <a:p>
            <a:pPr lvl="1"/>
            <a:r>
              <a:rPr lang="en-US" sz="2400"/>
              <a:t>pop stores the top item in a local variable result, </a:t>
            </a:r>
            <a:br>
              <a:rPr lang="en-US" sz="2400"/>
            </a:br>
            <a:r>
              <a:rPr lang="en-US" sz="2400"/>
              <a:t>and the  item is "popped" by:   top = top-&gt;link;</a:t>
            </a:r>
          </a:p>
          <a:p>
            <a:pPr lvl="2"/>
            <a:r>
              <a:rPr lang="en-US"/>
              <a:t>A temporary pointer must point to the old top item </a:t>
            </a:r>
            <a:br>
              <a:rPr lang="en-US"/>
            </a:br>
            <a:r>
              <a:rPr lang="en-US"/>
              <a:t>so it can be "deleted"  to prevent a memory leak</a:t>
            </a:r>
          </a:p>
          <a:p>
            <a:pPr lvl="1"/>
            <a:r>
              <a:rPr lang="en-US" sz="2400"/>
              <a:t>pop then returns variable result</a:t>
            </a:r>
          </a:p>
          <a:p>
            <a:pPr lvl="1"/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F2986059-FD2E-404F-9475-8E27E1535607}" type="slidenum">
              <a:rPr lang="en-US"/>
              <a:pPr/>
              <a:t>6</a:t>
            </a:fld>
            <a:endParaRPr lang="en-CA"/>
          </a:p>
        </p:txBody>
      </p:sp>
      <p:sp>
        <p:nvSpPr>
          <p:cNvPr id="5806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11788" y="5414963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13.1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boxes in the previous drawing represent the </a:t>
            </a:r>
            <a:br>
              <a:rPr lang="en-US"/>
            </a:br>
            <a:r>
              <a:rPr lang="en-US"/>
              <a:t>nodes of a linked list</a:t>
            </a:r>
          </a:p>
          <a:p>
            <a:pPr lvl="1"/>
            <a:r>
              <a:rPr lang="en-US"/>
              <a:t>Nodes contain the data item(s) and a pointer that can point to another node of the same type</a:t>
            </a:r>
          </a:p>
          <a:p>
            <a:pPr lvl="2"/>
            <a:r>
              <a:rPr lang="en-US"/>
              <a:t>The pointers point to the entire node, not an individual item that might be in the node</a:t>
            </a:r>
          </a:p>
          <a:p>
            <a:r>
              <a:rPr lang="en-US"/>
              <a:t>The arrows in the drawing represent pointers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0E8D6780-4916-4F57-90EA-1A2FF88C53D9}" type="slidenum">
              <a:rPr lang="en-US"/>
              <a:pPr/>
              <a:t>60</a:t>
            </a:fld>
            <a:endParaRPr lang="en-CA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 destructor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Because function pop calls delete each time an</a:t>
            </a:r>
            <a:br>
              <a:rPr lang="en-US"/>
            </a:br>
            <a:r>
              <a:rPr lang="en-US"/>
              <a:t>item is popped off the stack, ~stack only needs </a:t>
            </a:r>
            <a:br>
              <a:rPr lang="en-US"/>
            </a:br>
            <a:r>
              <a:rPr lang="en-US"/>
              <a:t> to call pop until the stack is empty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   char next;</a:t>
            </a:r>
            <a:br>
              <a:rPr lang="en-US"/>
            </a:br>
            <a:r>
              <a:rPr lang="en-US"/>
              <a:t> 			   while( ! empty ( ) )</a:t>
            </a:r>
            <a:br>
              <a:rPr lang="en-US"/>
            </a:br>
            <a:r>
              <a:rPr lang="en-US"/>
              <a:t>                              {</a:t>
            </a:r>
            <a:br>
              <a:rPr lang="en-US"/>
            </a:br>
            <a:r>
              <a:rPr lang="en-US"/>
              <a:t>                                  next = pop( );</a:t>
            </a:r>
            <a:br>
              <a:rPr lang="en-US"/>
            </a:br>
            <a:r>
              <a:rPr lang="en-US"/>
              <a:t>                               }          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E3E49478-92DF-43EB-888B-37C7D751D9B7}" type="slidenum">
              <a:rPr lang="en-US"/>
              <a:pPr/>
              <a:t>61</a:t>
            </a:fld>
            <a:endParaRPr lang="en-CA"/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stack class implementation is </a:t>
            </a:r>
            <a:br>
              <a:rPr lang="en-US"/>
            </a:br>
            <a:r>
              <a:rPr lang="en-US"/>
              <a:t>found in  </a:t>
            </a:r>
          </a:p>
        </p:txBody>
      </p:sp>
      <p:sp>
        <p:nvSpPr>
          <p:cNvPr id="62361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28900" y="2293938"/>
            <a:ext cx="2986088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13.14 (1)</a:t>
            </a:r>
          </a:p>
        </p:txBody>
      </p:sp>
      <p:sp>
        <p:nvSpPr>
          <p:cNvPr id="62361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628900" y="2824163"/>
            <a:ext cx="2986088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13.14 (2)</a:t>
            </a:r>
          </a:p>
        </p:txBody>
      </p:sp>
      <p:sp>
        <p:nvSpPr>
          <p:cNvPr id="623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Class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 animBg="1"/>
      <p:bldP spid="6236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E56EA27E-E20C-44E3-8369-FAFC9566DD7B}" type="slidenum">
              <a:rPr lang="en-US"/>
              <a:pPr/>
              <a:t>62</a:t>
            </a:fld>
            <a:endParaRPr lang="en-CA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13.2 Conclusion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you</a:t>
            </a:r>
            <a:br>
              <a:rPr lang="en-US"/>
            </a:br>
            <a:endParaRPr lang="en-US"/>
          </a:p>
          <a:p>
            <a:pPr lvl="1"/>
            <a:r>
              <a:rPr lang="en-US"/>
              <a:t>Give the definition of member function push?</a:t>
            </a:r>
            <a:br>
              <a:rPr lang="en-US"/>
            </a:br>
            <a:endParaRPr lang="en-US"/>
          </a:p>
          <a:p>
            <a:pPr lvl="1"/>
            <a:r>
              <a:rPr lang="en-US"/>
              <a:t>Create a definition for the stack class copy </a:t>
            </a:r>
            <a:br>
              <a:rPr lang="en-US"/>
            </a:br>
            <a:r>
              <a:rPr lang="en-US"/>
              <a:t>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B4953835-38D6-40A8-9D96-4BCCFF230B3D}" type="slidenum">
              <a:rPr lang="en-US"/>
              <a:pPr/>
              <a:t>63</a:t>
            </a:fld>
            <a:endParaRPr lang="en-CA"/>
          </a:p>
        </p:txBody>
      </p:sp>
      <p:sp>
        <p:nvSpPr>
          <p:cNvPr id="625666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67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13 --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085802C4-B8CA-439A-AE66-A3A608E7E73C}" type="slidenum">
              <a:rPr lang="en-US"/>
              <a:pPr/>
              <a:t>64</a:t>
            </a:fld>
            <a:endParaRPr lang="en-CA"/>
          </a:p>
        </p:txBody>
      </p:sp>
      <p:sp>
        <p:nvSpPr>
          <p:cNvPr id="647170" name="Rectangle 2"/>
          <p:cNvSpPr>
            <a:spLocks noChangeArrowheads="1"/>
          </p:cNvSpPr>
          <p:nvPr/>
        </p:nvSpPr>
        <p:spPr bwMode="auto">
          <a:xfrm>
            <a:off x="0" y="685800"/>
            <a:ext cx="5718175" cy="965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171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753350" y="812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7172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34365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751513" y="228600"/>
            <a:ext cx="3240087" cy="992188"/>
          </a:xfrm>
        </p:spPr>
        <p:txBody>
          <a:bodyPr/>
          <a:lstStyle/>
          <a:p>
            <a:r>
              <a:rPr lang="en-US"/>
              <a:t>Display 13.13</a:t>
            </a:r>
            <a:br>
              <a:rPr lang="en-US"/>
            </a:br>
            <a:endParaRPr lang="en-US"/>
          </a:p>
        </p:txBody>
      </p:sp>
      <p:pic>
        <p:nvPicPr>
          <p:cNvPr id="647175" name="Picture 7" descr="D13_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188" y="758825"/>
            <a:ext cx="5511800" cy="573563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9AA086EC-F373-453A-A019-1600CDE7EBB1}" type="slidenum">
              <a:rPr lang="en-US"/>
              <a:pPr/>
              <a:t>65</a:t>
            </a:fld>
            <a:endParaRPr lang="en-CA"/>
          </a:p>
        </p:txBody>
      </p:sp>
      <p:sp>
        <p:nvSpPr>
          <p:cNvPr id="6584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584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5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13.14 (1/2)</a:t>
            </a:r>
          </a:p>
        </p:txBody>
      </p:sp>
      <p:pic>
        <p:nvPicPr>
          <p:cNvPr id="658437" name="Picture 5" descr="D13_14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" y="2057400"/>
            <a:ext cx="8610600" cy="240347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2EE0F9F7-44F3-41C1-9200-E22E508FAC56}" type="slidenum">
              <a:rPr lang="en-US"/>
              <a:pPr/>
              <a:t>66</a:t>
            </a:fld>
            <a:endParaRPr lang="en-CA"/>
          </a:p>
        </p:txBody>
      </p:sp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0" y="609600"/>
            <a:ext cx="5499100" cy="1531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819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819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4919663" y="228600"/>
            <a:ext cx="4095750" cy="992188"/>
          </a:xfrm>
        </p:spPr>
        <p:txBody>
          <a:bodyPr/>
          <a:lstStyle/>
          <a:p>
            <a:r>
              <a:rPr lang="en-US"/>
              <a:t>Display 13.14 (2/2)</a:t>
            </a:r>
            <a:br>
              <a:rPr lang="en-US"/>
            </a:br>
            <a:endParaRPr lang="en-US"/>
          </a:p>
        </p:txBody>
      </p:sp>
      <p:pic>
        <p:nvPicPr>
          <p:cNvPr id="648200" name="Picture 8" descr="D13_14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776288"/>
            <a:ext cx="5272088" cy="5729287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BE732559-C457-446E-BD7B-420A144588DD}" type="slidenum">
              <a:rPr lang="en-US"/>
              <a:pPr/>
              <a:t>67</a:t>
            </a:fld>
            <a:endParaRPr lang="en-CA"/>
          </a:p>
        </p:txBody>
      </p:sp>
      <p:sp>
        <p:nvSpPr>
          <p:cNvPr id="6492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92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13.15 (1/3)</a:t>
            </a:r>
          </a:p>
        </p:txBody>
      </p:sp>
      <p:pic>
        <p:nvPicPr>
          <p:cNvPr id="649221" name="Picture 5" descr="D13_15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344738"/>
            <a:ext cx="8164513" cy="2081212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32F02314-7255-4EAF-A382-AC6062E57FDC}" type="slidenum">
              <a:rPr lang="en-US"/>
              <a:pPr/>
              <a:t>68</a:t>
            </a:fld>
            <a:endParaRPr lang="en-CA"/>
          </a:p>
        </p:txBody>
      </p:sp>
      <p:sp>
        <p:nvSpPr>
          <p:cNvPr id="650242" name="Rectangle 2"/>
          <p:cNvSpPr>
            <a:spLocks noChangeArrowheads="1"/>
          </p:cNvSpPr>
          <p:nvPr/>
        </p:nvSpPr>
        <p:spPr bwMode="auto">
          <a:xfrm>
            <a:off x="0" y="609600"/>
            <a:ext cx="5073650" cy="977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024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50244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4894263" y="228600"/>
            <a:ext cx="4133850" cy="992188"/>
          </a:xfrm>
        </p:spPr>
        <p:txBody>
          <a:bodyPr/>
          <a:lstStyle/>
          <a:p>
            <a:r>
              <a:rPr lang="en-US"/>
              <a:t>Display 13.15 (2/3) </a:t>
            </a:r>
            <a:br>
              <a:rPr lang="en-US"/>
            </a:br>
            <a:endParaRPr lang="en-US"/>
          </a:p>
        </p:txBody>
      </p:sp>
      <p:pic>
        <p:nvPicPr>
          <p:cNvPr id="650246" name="Picture 6" descr="D13_15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413" y="663575"/>
            <a:ext cx="4799012" cy="5853113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05971D87-C8E3-4949-A640-DF25DF70F8BD}" type="slidenum">
              <a:rPr lang="en-US"/>
              <a:pPr/>
              <a:t>69</a:t>
            </a:fld>
            <a:endParaRPr lang="en-CA"/>
          </a:p>
        </p:txBody>
      </p:sp>
      <p:sp>
        <p:nvSpPr>
          <p:cNvPr id="6594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594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13.15 (3/3)</a:t>
            </a:r>
          </a:p>
        </p:txBody>
      </p:sp>
      <p:pic>
        <p:nvPicPr>
          <p:cNvPr id="659462" name="Picture 6" descr="D13_15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7327900" cy="319087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DD8ADE0E-BAE8-4750-A542-3CCAE2502D7B}" type="slidenum">
              <a:rPr lang="en-US"/>
              <a:pPr/>
              <a:t>7</a:t>
            </a:fld>
            <a:endParaRPr lang="en-CA"/>
          </a:p>
        </p:txBody>
      </p:sp>
      <p:sp>
        <p:nvSpPr>
          <p:cNvPr id="6266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266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26692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0350" y="1665288"/>
            <a:ext cx="3541713" cy="4883150"/>
          </a:xfrm>
          <a:prstGeom prst="rect">
            <a:avLst/>
          </a:prstGeom>
          <a:noFill/>
        </p:spPr>
      </p:pic>
      <p:sp>
        <p:nvSpPr>
          <p:cNvPr id="6266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13.1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CE492E33-97D6-46C2-9954-E011186EA757}" type="slidenum">
              <a:rPr lang="en-US"/>
              <a:pPr/>
              <a:t>70</a:t>
            </a:fld>
            <a:endParaRPr lang="en-CA"/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6932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70050"/>
            <a:ext cx="8194675" cy="4056063"/>
          </a:xfrm>
          <a:prstGeom prst="rect">
            <a:avLst/>
          </a:prstGeom>
          <a:noFill/>
        </p:spPr>
      </p:pic>
      <p:sp>
        <p:nvSpPr>
          <p:cNvPr id="6369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13.16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24460A1C-75D0-4D6B-8E72-F3EB683E217A}" type="slidenum">
              <a:rPr lang="en-US"/>
              <a:pPr/>
              <a:t>71</a:t>
            </a:fld>
            <a:endParaRPr lang="en-CA"/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0" y="0"/>
            <a:ext cx="5511800" cy="1622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7956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913" y="188913"/>
            <a:ext cx="5156200" cy="6265862"/>
          </a:xfrm>
          <a:prstGeom prst="rect">
            <a:avLst/>
          </a:prstGeom>
          <a:noFill/>
        </p:spPr>
      </p:pic>
      <p:sp>
        <p:nvSpPr>
          <p:cNvPr id="637957" name="Rectangle 5"/>
          <p:cNvSpPr>
            <a:spLocks noGrp="1" noChangeArrowheads="1"/>
          </p:cNvSpPr>
          <p:nvPr>
            <p:ph type="title"/>
          </p:nvPr>
        </p:nvSpPr>
        <p:spPr>
          <a:xfrm>
            <a:off x="5762625" y="228600"/>
            <a:ext cx="3305175" cy="992188"/>
          </a:xfrm>
        </p:spPr>
        <p:txBody>
          <a:bodyPr/>
          <a:lstStyle/>
          <a:p>
            <a:r>
              <a:rPr lang="en-US"/>
              <a:t>Display 13.17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A198766A-0B99-454D-8AB9-9CBE55D55AE3}" type="slidenum">
              <a:rPr lang="en-US"/>
              <a:pPr/>
              <a:t>72</a:t>
            </a:fld>
            <a:endParaRPr lang="en-CA"/>
          </a:p>
        </p:txBody>
      </p:sp>
      <p:sp>
        <p:nvSpPr>
          <p:cNvPr id="638982" name="Rectangle 6"/>
          <p:cNvSpPr>
            <a:spLocks noChangeArrowheads="1"/>
          </p:cNvSpPr>
          <p:nvPr/>
        </p:nvSpPr>
        <p:spPr bwMode="auto">
          <a:xfrm>
            <a:off x="0" y="0"/>
            <a:ext cx="4546600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9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38980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8" y="168275"/>
            <a:ext cx="4243387" cy="6299200"/>
          </a:xfrm>
          <a:prstGeom prst="rect">
            <a:avLst/>
          </a:prstGeom>
          <a:noFill/>
        </p:spPr>
      </p:pic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4038600" cy="992188"/>
          </a:xfrm>
        </p:spPr>
        <p:txBody>
          <a:bodyPr/>
          <a:lstStyle/>
          <a:p>
            <a:r>
              <a:rPr lang="en-US"/>
              <a:t>Display 13.18 (1/2)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8C4E751E-081F-4B43-8D44-70FF9FFAA250}" type="slidenum">
              <a:rPr lang="en-US"/>
              <a:pPr/>
              <a:t>73</a:t>
            </a:fld>
            <a:endParaRPr lang="en-CA"/>
          </a:p>
        </p:txBody>
      </p:sp>
      <p:sp>
        <p:nvSpPr>
          <p:cNvPr id="6400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00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40004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3200" y="1744663"/>
            <a:ext cx="6208713" cy="3632200"/>
          </a:xfrm>
          <a:prstGeom prst="rect">
            <a:avLst/>
          </a:prstGeom>
          <a:noFill/>
        </p:spPr>
      </p:pic>
      <p:sp>
        <p:nvSpPr>
          <p:cNvPr id="6400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13.18</a:t>
            </a:r>
            <a:br>
              <a:rPr lang="en-US"/>
            </a:br>
            <a:r>
              <a:rPr lang="en-US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52C0C6D1-C55A-4FC5-9ADE-175B7A4D89E1}" type="slidenum">
              <a:rPr lang="en-US"/>
              <a:pPr/>
              <a:t>74</a:t>
            </a:fld>
            <a:endParaRPr lang="en-CA"/>
          </a:p>
        </p:txBody>
      </p:sp>
      <p:sp>
        <p:nvSpPr>
          <p:cNvPr id="6410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41028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38" y="1692275"/>
            <a:ext cx="6711950" cy="4664075"/>
          </a:xfrm>
          <a:prstGeom prst="rect">
            <a:avLst/>
          </a:prstGeom>
          <a:noFill/>
        </p:spPr>
      </p:pic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13.19</a:t>
            </a:r>
            <a:br>
              <a:rPr lang="en-US"/>
            </a:br>
            <a:r>
              <a:rPr lang="en-US"/>
              <a:t>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AA261EB9-840C-4745-969F-95DC013C7B25}" type="slidenum">
              <a:rPr lang="en-US"/>
              <a:pPr/>
              <a:t>75</a:t>
            </a:fld>
            <a:endParaRPr lang="en-CA"/>
          </a:p>
        </p:txBody>
      </p:sp>
      <p:sp>
        <p:nvSpPr>
          <p:cNvPr id="642054" name="Rectangle 6"/>
          <p:cNvSpPr>
            <a:spLocks noChangeArrowheads="1"/>
          </p:cNvSpPr>
          <p:nvPr/>
        </p:nvSpPr>
        <p:spPr bwMode="auto">
          <a:xfrm>
            <a:off x="0" y="0"/>
            <a:ext cx="4146550" cy="160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42052" name="Picture 4" descr="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8" y="188913"/>
            <a:ext cx="3863975" cy="6232525"/>
          </a:xfrm>
          <a:prstGeom prst="rect">
            <a:avLst/>
          </a:prstGeom>
          <a:noFill/>
        </p:spPr>
      </p:pic>
      <p:sp>
        <p:nvSpPr>
          <p:cNvPr id="642053" name="Rectangle 5"/>
          <p:cNvSpPr>
            <a:spLocks noGrp="1" noChangeArrowheads="1"/>
          </p:cNvSpPr>
          <p:nvPr>
            <p:ph type="title"/>
          </p:nvPr>
        </p:nvSpPr>
        <p:spPr>
          <a:xfrm>
            <a:off x="4938713" y="228600"/>
            <a:ext cx="4129087" cy="992188"/>
          </a:xfrm>
        </p:spPr>
        <p:txBody>
          <a:bodyPr/>
          <a:lstStyle/>
          <a:p>
            <a:r>
              <a:rPr lang="en-US"/>
              <a:t>Display 13.19 (2/2)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B99C170F-8208-4945-9EA7-8BDCD20EE7E6}" type="slidenum">
              <a:rPr lang="en-US"/>
              <a:pPr/>
              <a:t>76</a:t>
            </a:fld>
            <a:endParaRPr lang="en-CA"/>
          </a:p>
        </p:txBody>
      </p:sp>
      <p:sp>
        <p:nvSpPr>
          <p:cNvPr id="6522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522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5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13.20</a:t>
            </a:r>
          </a:p>
        </p:txBody>
      </p:sp>
      <p:pic>
        <p:nvPicPr>
          <p:cNvPr id="652294" name="Picture 6" descr="D13_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8229600" cy="444658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17408D5B-3088-4983-B947-0E996F7E9C47}" type="slidenum">
              <a:rPr lang="en-US"/>
              <a:pPr/>
              <a:t>77</a:t>
            </a:fld>
            <a:endParaRPr lang="en-CA"/>
          </a:p>
        </p:txBody>
      </p:sp>
      <p:sp>
        <p:nvSpPr>
          <p:cNvPr id="6543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543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5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13.21 (1/2)</a:t>
            </a:r>
          </a:p>
        </p:txBody>
      </p:sp>
      <p:pic>
        <p:nvPicPr>
          <p:cNvPr id="654341" name="Picture 5" descr="D13_21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1388" y="1600200"/>
            <a:ext cx="7212012" cy="484187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D8C3AA1E-C2C7-4865-8DC6-30B31D1E006E}" type="slidenum">
              <a:rPr lang="en-US"/>
              <a:pPr/>
              <a:t>78</a:t>
            </a:fld>
            <a:endParaRPr lang="en-CA"/>
          </a:p>
        </p:txBody>
      </p:sp>
      <p:sp>
        <p:nvSpPr>
          <p:cNvPr id="6553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553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13.21 (2/2)</a:t>
            </a:r>
          </a:p>
        </p:txBody>
      </p:sp>
      <p:pic>
        <p:nvPicPr>
          <p:cNvPr id="655365" name="Picture 5" descr="D13_21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" y="1676400"/>
            <a:ext cx="7961313" cy="45148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F73CF8A2-61DB-4640-8EBE-0D60D49EF081}" type="slidenum">
              <a:rPr lang="en-US"/>
              <a:pPr/>
              <a:t>79</a:t>
            </a:fld>
            <a:endParaRPr lang="en-CA"/>
          </a:p>
        </p:txBody>
      </p:sp>
      <p:sp>
        <p:nvSpPr>
          <p:cNvPr id="6563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563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5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13.22 (1/2)</a:t>
            </a:r>
          </a:p>
        </p:txBody>
      </p:sp>
      <p:pic>
        <p:nvPicPr>
          <p:cNvPr id="656389" name="Picture 5" descr="D13_22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025" y="1531938"/>
            <a:ext cx="7673975" cy="4954587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6FFABFD5-7615-4E5A-8E4C-A2B5607456FD}" type="slidenum">
              <a:rPr lang="en-US"/>
              <a:pPr/>
              <a:t>8</a:t>
            </a:fld>
            <a:endParaRPr lang="en-CA"/>
          </a:p>
        </p:txBody>
      </p:sp>
      <p:sp>
        <p:nvSpPr>
          <p:cNvPr id="58164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Nodes are implemented in C++ as </a:t>
            </a:r>
            <a:r>
              <a:rPr lang="en-US" sz="2400" dirty="0" err="1"/>
              <a:t>structs</a:t>
            </a:r>
            <a:r>
              <a:rPr lang="en-US" sz="2400" dirty="0"/>
              <a:t> or </a:t>
            </a:r>
            <a:br>
              <a:rPr lang="en-US" sz="2400" dirty="0"/>
            </a:br>
            <a:r>
              <a:rPr lang="en-US" sz="2400" dirty="0"/>
              <a:t>classes</a:t>
            </a:r>
          </a:p>
          <a:p>
            <a:pPr lvl="1"/>
            <a:r>
              <a:rPr lang="en-US" sz="2000" dirty="0"/>
              <a:t>Example:  A structure to store two data items and </a:t>
            </a:r>
            <a:br>
              <a:rPr lang="en-US" sz="2000" dirty="0"/>
            </a:br>
            <a:r>
              <a:rPr lang="en-US" sz="2000" dirty="0"/>
              <a:t>                 a pointer to another node of the same type,</a:t>
            </a:r>
            <a:br>
              <a:rPr lang="en-US" sz="2000" dirty="0"/>
            </a:br>
            <a:r>
              <a:rPr lang="en-US" sz="2000" dirty="0"/>
              <a:t>                 along with a type definition might be: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    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ListNode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     {</a:t>
            </a:r>
            <a:br>
              <a:rPr lang="en-US" sz="2000" dirty="0"/>
            </a:br>
            <a:r>
              <a:rPr lang="en-US" sz="2000" dirty="0"/>
              <a:t>                        string item;</a:t>
            </a:r>
            <a:br>
              <a:rPr lang="en-US" sz="2000" dirty="0"/>
            </a:br>
            <a:r>
              <a:rPr lang="en-US" sz="2000" dirty="0"/>
              <a:t>                        </a:t>
            </a:r>
            <a:r>
              <a:rPr lang="en-US" sz="2000" dirty="0" err="1"/>
              <a:t>int</a:t>
            </a:r>
            <a:r>
              <a:rPr lang="en-US" sz="2000" dirty="0"/>
              <a:t> count;</a:t>
            </a:r>
            <a:br>
              <a:rPr lang="en-US" sz="2000" dirty="0"/>
            </a:br>
            <a:r>
              <a:rPr lang="en-US" sz="2000" dirty="0"/>
              <a:t>                        </a:t>
            </a:r>
            <a:r>
              <a:rPr lang="en-US" sz="2000" dirty="0" err="1"/>
              <a:t>ListNode</a:t>
            </a:r>
            <a:r>
              <a:rPr lang="en-US" sz="2000" dirty="0"/>
              <a:t> *link;</a:t>
            </a:r>
            <a:br>
              <a:rPr lang="en-US" sz="2000" dirty="0"/>
            </a:br>
            <a:r>
              <a:rPr lang="en-US" sz="2000" dirty="0"/>
              <a:t>                     };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581634" name="Group 2"/>
          <p:cNvGrpSpPr>
            <a:grpSpLocks/>
          </p:cNvGrpSpPr>
          <p:nvPr/>
        </p:nvGrpSpPr>
        <p:grpSpPr bwMode="auto">
          <a:xfrm>
            <a:off x="4972050" y="3924300"/>
            <a:ext cx="3871913" cy="1257300"/>
            <a:chOff x="3132" y="2382"/>
            <a:chExt cx="2439" cy="792"/>
          </a:xfrm>
        </p:grpSpPr>
        <p:sp>
          <p:nvSpPr>
            <p:cNvPr id="581635" name="Text Box 3"/>
            <p:cNvSpPr txBox="1">
              <a:spLocks noChangeArrowheads="1"/>
            </p:cNvSpPr>
            <p:nvPr/>
          </p:nvSpPr>
          <p:spPr bwMode="auto">
            <a:xfrm>
              <a:off x="3399" y="2533"/>
              <a:ext cx="2172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This circular definition</a:t>
              </a:r>
              <a:br>
                <a:rPr lang="en-US" b="1">
                  <a:solidFill>
                    <a:schemeClr val="tx2"/>
                  </a:solidFill>
                </a:rPr>
              </a:br>
              <a:r>
                <a:rPr lang="en-US" b="1">
                  <a:solidFill>
                    <a:schemeClr val="tx2"/>
                  </a:solidFill>
                </a:rPr>
                <a:t> is allowed in C++</a:t>
              </a:r>
            </a:p>
          </p:txBody>
        </p:sp>
        <p:sp>
          <p:nvSpPr>
            <p:cNvPr id="581636" name="Line 4"/>
            <p:cNvSpPr>
              <a:spLocks noChangeShapeType="1"/>
            </p:cNvSpPr>
            <p:nvPr/>
          </p:nvSpPr>
          <p:spPr bwMode="auto">
            <a:xfrm>
              <a:off x="3240" y="3156"/>
              <a:ext cx="13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637" name="Line 5"/>
            <p:cNvSpPr>
              <a:spLocks noChangeShapeType="1"/>
            </p:cNvSpPr>
            <p:nvPr/>
          </p:nvSpPr>
          <p:spPr bwMode="auto">
            <a:xfrm flipH="1" flipV="1">
              <a:off x="3366" y="2382"/>
              <a:ext cx="6" cy="79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638" name="Line 6"/>
            <p:cNvSpPr>
              <a:spLocks noChangeShapeType="1"/>
            </p:cNvSpPr>
            <p:nvPr/>
          </p:nvSpPr>
          <p:spPr bwMode="auto">
            <a:xfrm flipH="1">
              <a:off x="3132" y="2400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16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Nodes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790EADC9-E26D-4F81-A204-2CAE5B4D37B2}" type="slidenum">
              <a:rPr lang="en-US"/>
              <a:pPr/>
              <a:t>80</a:t>
            </a:fld>
            <a:endParaRPr lang="en-CA"/>
          </a:p>
        </p:txBody>
      </p:sp>
      <p:sp>
        <p:nvSpPr>
          <p:cNvPr id="6574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574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13.22 (2/2)</a:t>
            </a:r>
          </a:p>
        </p:txBody>
      </p:sp>
      <p:pic>
        <p:nvPicPr>
          <p:cNvPr id="657413" name="Picture 5" descr="D13_22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509713"/>
            <a:ext cx="5599113" cy="50101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13- </a:t>
            </a:r>
            <a:fld id="{0E5A877D-FAC1-4BB5-9570-1358D4F72013}" type="slidenum">
              <a:rPr lang="en-US"/>
              <a:pPr/>
              <a:t>9</a:t>
            </a:fld>
            <a:endParaRPr lang="en-CA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head of a List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box labeled head, in display 13.1, is not a </a:t>
            </a:r>
            <a:br>
              <a:rPr lang="en-US" dirty="0"/>
            </a:br>
            <a:r>
              <a:rPr lang="en-US" dirty="0"/>
              <a:t>node, but a pointer variable that points to a node</a:t>
            </a:r>
          </a:p>
          <a:p>
            <a:r>
              <a:rPr lang="en-US" dirty="0"/>
              <a:t>Pointer variable head is declared as: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 smtClean="0"/>
              <a:t>ListNode</a:t>
            </a:r>
            <a:r>
              <a:rPr lang="en-US" dirty="0" smtClean="0"/>
              <a:t>* </a:t>
            </a:r>
            <a:r>
              <a:rPr lang="en-US" dirty="0"/>
              <a:t>head;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1443</TotalTime>
  <Words>1335</Words>
  <Application>Microsoft Office PowerPoint</Application>
  <PresentationFormat>Letter Paper (8.5x11 in)</PresentationFormat>
  <Paragraphs>408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Blends</vt:lpstr>
      <vt:lpstr>PowerPoint Presentation</vt:lpstr>
      <vt:lpstr>Session 20</vt:lpstr>
      <vt:lpstr>Overview</vt:lpstr>
      <vt:lpstr>13.1</vt:lpstr>
      <vt:lpstr>Nodes and Linked Lists</vt:lpstr>
      <vt:lpstr>Nodes</vt:lpstr>
      <vt:lpstr>Display 13.1 </vt:lpstr>
      <vt:lpstr>Implementing Nodes</vt:lpstr>
      <vt:lpstr>The head of a List</vt:lpstr>
      <vt:lpstr>Accessing Items in a Node</vt:lpstr>
      <vt:lpstr>The Arrow Operator</vt:lpstr>
      <vt:lpstr>Display 13.2</vt:lpstr>
      <vt:lpstr>NULL</vt:lpstr>
      <vt:lpstr>To Use NULL</vt:lpstr>
      <vt:lpstr>Linked Lists</vt:lpstr>
      <vt:lpstr>Building a Linked List: The node definition</vt:lpstr>
      <vt:lpstr>Building a Linked List: Declaring Pointer Variable head</vt:lpstr>
      <vt:lpstr>Building a Linked List: Creating the First Node</vt:lpstr>
      <vt:lpstr>Building a Linked List: Initializing the Node</vt:lpstr>
      <vt:lpstr>Function head_insert</vt:lpstr>
      <vt:lpstr>Pseudocode for head_insert</vt:lpstr>
      <vt:lpstr>Display 13.3 </vt:lpstr>
      <vt:lpstr>Translating head_insert to C++</vt:lpstr>
      <vt:lpstr>Display 13.4</vt:lpstr>
      <vt:lpstr>An Empty List</vt:lpstr>
      <vt:lpstr>Losing Nodes</vt:lpstr>
      <vt:lpstr>Display 13.5</vt:lpstr>
      <vt:lpstr>Memory Leaks</vt:lpstr>
      <vt:lpstr>Searching a Linked List</vt:lpstr>
      <vt:lpstr>Function search</vt:lpstr>
      <vt:lpstr>Display 13.6 </vt:lpstr>
      <vt:lpstr>Pseudocode for search</vt:lpstr>
      <vt:lpstr>Moving Through the List</vt:lpstr>
      <vt:lpstr>A Refinement of search</vt:lpstr>
      <vt:lpstr>Searching an Empty List</vt:lpstr>
      <vt:lpstr>Display 13.7 </vt:lpstr>
      <vt:lpstr>Pointers as Iterators</vt:lpstr>
      <vt:lpstr>Iterator Example</vt:lpstr>
      <vt:lpstr>Inserting a Node Inside a List</vt:lpstr>
      <vt:lpstr>Display 13.8</vt:lpstr>
      <vt:lpstr>Inserting the New Node</vt:lpstr>
      <vt:lpstr>Inserting the New Node</vt:lpstr>
      <vt:lpstr>Caution!</vt:lpstr>
      <vt:lpstr>Display 13.9</vt:lpstr>
      <vt:lpstr>Function insert Again</vt:lpstr>
      <vt:lpstr>Removing a Node</vt:lpstr>
      <vt:lpstr>Display 13.10 </vt:lpstr>
      <vt:lpstr>AssignmentWith Pointers</vt:lpstr>
      <vt:lpstr>Section 13.1 Conclusion</vt:lpstr>
      <vt:lpstr>13.2</vt:lpstr>
      <vt:lpstr>A Linked List Application</vt:lpstr>
      <vt:lpstr>Display 13.11</vt:lpstr>
      <vt:lpstr>Program Example: A Stack Class</vt:lpstr>
      <vt:lpstr>Display 13.12</vt:lpstr>
      <vt:lpstr>Using the stack Class</vt:lpstr>
      <vt:lpstr>Function push</vt:lpstr>
      <vt:lpstr>Empty Stack</vt:lpstr>
      <vt:lpstr>The Copy Constructor</vt:lpstr>
      <vt:lpstr>Function pop</vt:lpstr>
      <vt:lpstr>The stack destructor</vt:lpstr>
      <vt:lpstr>stack Class Implementation</vt:lpstr>
      <vt:lpstr>Section 13.2 Conclusion</vt:lpstr>
      <vt:lpstr>Chapter 13 -- End</vt:lpstr>
      <vt:lpstr>Display 13.13 </vt:lpstr>
      <vt:lpstr>Display 13.14 (1/2)</vt:lpstr>
      <vt:lpstr>Display 13.14 (2/2) </vt:lpstr>
      <vt:lpstr>Display 13.15 (1/3)</vt:lpstr>
      <vt:lpstr>Display 13.15 (2/3)  </vt:lpstr>
      <vt:lpstr>Display 13.15 (3/3)</vt:lpstr>
      <vt:lpstr>Display 13.16</vt:lpstr>
      <vt:lpstr>Display 13.17 </vt:lpstr>
      <vt:lpstr>Display 13.18 (1/2) </vt:lpstr>
      <vt:lpstr>Display 13.18 (2/2)</vt:lpstr>
      <vt:lpstr>Display 13.19 (1/2)</vt:lpstr>
      <vt:lpstr>Display 13.19 (2/2) </vt:lpstr>
      <vt:lpstr>Display 13.20</vt:lpstr>
      <vt:lpstr>Display 13.21 (1/2)</vt:lpstr>
      <vt:lpstr>Display 13.21 (2/2)</vt:lpstr>
      <vt:lpstr>Display 13.22 (1/2)</vt:lpstr>
      <vt:lpstr>Display 13.22 (2/2)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93</cp:revision>
  <cp:lastPrinted>2001-11-04T00:51:13Z</cp:lastPrinted>
  <dcterms:created xsi:type="dcterms:W3CDTF">2005-02-25T19:46:41Z</dcterms:created>
  <dcterms:modified xsi:type="dcterms:W3CDTF">2014-11-17T05:53:04Z</dcterms:modified>
</cp:coreProperties>
</file>