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82" r:id="rId2"/>
    <p:sldId id="300" r:id="rId3"/>
    <p:sldId id="298" r:id="rId4"/>
    <p:sldId id="29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74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73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zi Ali" initials="FA" lastIdx="1" clrIdx="0">
    <p:extLst>
      <p:ext uri="{19B8F6BF-5375-455C-9EA6-DF929625EA0E}">
        <p15:presenceInfo xmlns:p15="http://schemas.microsoft.com/office/powerpoint/2012/main" userId="c0d8b32682073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71" d="100"/>
          <a:sy n="71" d="100"/>
        </p:scale>
        <p:origin x="1356" y="3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18T10:30:49.757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1A142BDD-3B60-4156-9DFA-B5B31392BE9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423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F1162FF1-29BE-4706-96F7-D226343F44F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29292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en-US" noProof="0" smtClean="0"/>
              <a:t>Click to edit </a:t>
            </a:r>
            <a:br>
              <a:rPr lang="en-US" altLang="en-US" noProof="0" smtClean="0"/>
            </a:br>
            <a:r>
              <a:rPr lang="en-US" altLang="en-US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3A813A80-47C2-4F05-B73F-15DC9FB0A52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346471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1B72B7FE-41A0-47CD-9804-4712A7D4A85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665796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CDC0C2EA-06A9-4623-8351-3B6F6B204E1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49047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2EB7549E-B284-4D31-859F-7590EA35D4C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338082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FC351C1D-5987-4137-BF1F-9B6D2214A91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18731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932A050E-15E0-4CEA-B4AB-62202E49823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57514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734C7E33-08AC-47EF-A839-F6C085C855A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59893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15CEBEDD-C378-4AC3-B043-020E39A870C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6572762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78273E3C-61F0-4416-AF5A-CDA03415FF4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178179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15- </a:t>
            </a:r>
            <a:fld id="{2B182B11-E81B-4508-901B-965EB38C4C0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45932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en-US"/>
              <a:t>Slide 15- </a:t>
            </a:r>
            <a:fld id="{FBC32797-600B-4B70-BCF9-119AE7EA168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84" name="Picture 2060" descr="savitch6e_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555148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A5DEB93-B1ED-4FE0-9049-BAB5A8B960AA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Inherited Members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derived class inherits all the members of the </a:t>
            </a:r>
            <a:br>
              <a:rPr lang="en-US" altLang="en-US"/>
            </a:br>
            <a:r>
              <a:rPr lang="en-US" altLang="en-US"/>
              <a:t>parent class</a:t>
            </a:r>
          </a:p>
          <a:p>
            <a:pPr lvl="1"/>
            <a:r>
              <a:rPr lang="en-US" altLang="en-US"/>
              <a:t>The derived class does not re-declare or re-define members inherited from the parent, except…</a:t>
            </a:r>
          </a:p>
          <a:p>
            <a:pPr lvl="1"/>
            <a:r>
              <a:rPr lang="en-US" altLang="en-US"/>
              <a:t>The derived class re-declares and re-defines </a:t>
            </a:r>
            <a:br>
              <a:rPr lang="en-US" altLang="en-US"/>
            </a:br>
            <a:r>
              <a:rPr lang="en-US" altLang="en-US"/>
              <a:t>member functions of the parent class that will have a different definition in the derived class</a:t>
            </a:r>
          </a:p>
          <a:p>
            <a:pPr lvl="1"/>
            <a:r>
              <a:rPr lang="en-US" altLang="en-US"/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8689EA42-581B-4872-82FE-BD27D0D098BA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Any member functions added in the derived </a:t>
            </a:r>
            <a:br>
              <a:rPr lang="en-US" altLang="en-US"/>
            </a:br>
            <a:r>
              <a:rPr lang="en-US" altLang="en-US"/>
              <a:t>class are defined in the implementation file for</a:t>
            </a:r>
            <a:br>
              <a:rPr lang="en-US" altLang="en-US"/>
            </a:br>
            <a:r>
              <a:rPr lang="en-US" altLang="en-US"/>
              <a:t>the derived class</a:t>
            </a:r>
          </a:p>
          <a:p>
            <a:pPr lvl="1"/>
            <a:r>
              <a:rPr lang="en-US" altLang="en-US"/>
              <a:t>Definitions are not given for inherited functions that are not to be changed</a:t>
            </a:r>
          </a:p>
          <a:p>
            <a:pPr lvl="1"/>
            <a:endParaRPr lang="en-US" altLang="en-US"/>
          </a:p>
          <a:p>
            <a:r>
              <a:rPr lang="en-US" altLang="en-US"/>
              <a:t>The HourlyEmployee class is </a:t>
            </a:r>
            <a:br>
              <a:rPr lang="en-US" altLang="en-US"/>
            </a:br>
            <a:r>
              <a:rPr lang="en-US" altLang="en-US"/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0338" y="51101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15.5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981D46A4-7754-4177-8D62-B67F1CBA60DC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class SalariedEmployee is also derived from</a:t>
            </a:r>
            <a:br>
              <a:rPr lang="en-US" altLang="en-US"/>
            </a:br>
            <a:r>
              <a:rPr lang="en-US" altLang="en-US"/>
              <a:t>Employee</a:t>
            </a:r>
          </a:p>
          <a:p>
            <a:pPr lvl="1"/>
            <a:r>
              <a:rPr lang="en-US" altLang="en-US"/>
              <a:t>Function print_check is redefined to have a meaning specific to salaried employees </a:t>
            </a:r>
          </a:p>
          <a:p>
            <a:pPr lvl="1"/>
            <a:r>
              <a:rPr lang="en-US" altLang="en-US"/>
              <a:t>SalariedEmployee adds a member variable salary</a:t>
            </a:r>
          </a:p>
          <a:p>
            <a:r>
              <a:rPr lang="en-US" altLang="en-US"/>
              <a:t>The interface for SalariedEmployee is </a:t>
            </a:r>
            <a:br>
              <a:rPr lang="en-US" altLang="en-US"/>
            </a:br>
            <a:r>
              <a:rPr lang="en-US" altLang="en-US"/>
              <a:t>found in </a:t>
            </a:r>
            <a:br>
              <a:rPr lang="en-US" altLang="en-US"/>
            </a:br>
            <a:r>
              <a:rPr lang="en-US" altLang="en-US"/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5688" y="49704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15.4</a:t>
            </a: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8513" y="5567363"/>
            <a:ext cx="31051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15.6 (1-2)</a:t>
            </a: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7E73B029-F401-47C5-87AE-71040D119B19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and Child Classes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that a child class automatically has all the </a:t>
            </a:r>
            <a:br>
              <a:rPr lang="en-US" altLang="en-US"/>
            </a:br>
            <a:r>
              <a:rPr lang="en-US" altLang="en-US"/>
              <a:t>members of the parent class</a:t>
            </a:r>
          </a:p>
          <a:p>
            <a:r>
              <a:rPr lang="en-US" altLang="en-US"/>
              <a:t>The parent class is an ancestor of the child class</a:t>
            </a:r>
          </a:p>
          <a:p>
            <a:r>
              <a:rPr lang="en-US" altLang="en-US"/>
              <a:t>The child class is a descendent of the parent</a:t>
            </a:r>
            <a:br>
              <a:rPr lang="en-US" altLang="en-US"/>
            </a:br>
            <a:r>
              <a:rPr lang="en-US" altLang="en-US"/>
              <a:t>class</a:t>
            </a:r>
          </a:p>
          <a:p>
            <a:r>
              <a:rPr lang="en-US" altLang="en-US"/>
              <a:t>The parent class (Employee) contains all the </a:t>
            </a:r>
            <a:br>
              <a:rPr lang="en-US" altLang="en-US"/>
            </a:br>
            <a:r>
              <a:rPr lang="en-US" altLang="en-US"/>
              <a:t>code common to the child classes</a:t>
            </a:r>
          </a:p>
          <a:p>
            <a:pPr lvl="1"/>
            <a:r>
              <a:rPr lang="en-US" altLang="en-US"/>
              <a:t>You do not have to re-write the code for each child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00D64269-9BA3-4DEB-800F-E4839A9A8B23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Derived Class Types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hourly employee is an employee</a:t>
            </a:r>
          </a:p>
          <a:p>
            <a:pPr lvl="1"/>
            <a:r>
              <a:rPr lang="en-US" altLang="en-US"/>
              <a:t>In C++, an object of type HourlyEmployee can be used where an object of type Employee can be used</a:t>
            </a:r>
          </a:p>
          <a:p>
            <a:pPr lvl="1"/>
            <a:r>
              <a:rPr lang="en-US" altLang="en-US"/>
              <a:t>An object of a class type can be used wherever any of its ancestors can be used</a:t>
            </a:r>
          </a:p>
          <a:p>
            <a:pPr lvl="1"/>
            <a:r>
              <a:rPr lang="en-US" altLang="en-US"/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ECB62E95-15B6-41D5-82FF-C18526AFD331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 sz="2400"/>
              <a:t>A base class constructor is not inherited in a </a:t>
            </a:r>
            <a:br>
              <a:rPr lang="en-US" altLang="en-US" sz="2400"/>
            </a:br>
            <a:r>
              <a:rPr lang="en-US" altLang="en-US" sz="2400"/>
              <a:t>derived class</a:t>
            </a:r>
          </a:p>
          <a:p>
            <a:pPr lvl="1"/>
            <a:r>
              <a:rPr lang="en-US" altLang="en-US" sz="2400"/>
              <a:t>The base class constructor can be invoked by the </a:t>
            </a:r>
            <a:br>
              <a:rPr lang="en-US" altLang="en-US" sz="2400"/>
            </a:br>
            <a:r>
              <a:rPr lang="en-US" altLang="en-US" sz="2400"/>
              <a:t>constructor of the derived class</a:t>
            </a:r>
          </a:p>
          <a:p>
            <a:pPr lvl="1"/>
            <a:r>
              <a:rPr lang="en-US" altLang="en-US" sz="2400"/>
              <a:t>The constructor of a derived class begins by invoking</a:t>
            </a:r>
            <a:br>
              <a:rPr lang="en-US" altLang="en-US" sz="2400"/>
            </a:br>
            <a:r>
              <a:rPr lang="en-US" altLang="en-US" sz="2400"/>
              <a:t>the constructor of the base class in the initialization</a:t>
            </a:r>
            <a:br>
              <a:rPr lang="en-US" altLang="en-US" sz="2400"/>
            </a:br>
            <a:r>
              <a:rPr lang="en-US" altLang="en-US" sz="2400"/>
              <a:t>section:</a:t>
            </a:r>
            <a:br>
              <a:rPr lang="en-US" altLang="en-US" sz="2400"/>
            </a:br>
            <a:r>
              <a:rPr lang="en-US" altLang="en-US" sz="2400"/>
              <a:t>  HourlyEmployee::HourlyEmployee : Employee( ),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      wage_rate( 0),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        hours( )</a:t>
            </a:r>
            <a:br>
              <a:rPr lang="en-US" altLang="en-US" sz="2400"/>
            </a:br>
            <a:r>
              <a:rPr lang="en-US" altLang="en-US" sz="2400"/>
              <a:t>{ //no code needed }</a:t>
            </a:r>
          </a:p>
          <a:p>
            <a:pPr lvl="1"/>
            <a:endParaRPr lang="en-US" altLang="en-US" sz="2400"/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Any Employee constructor </a:t>
            </a:r>
            <a:br>
              <a:rPr lang="en-US" altLang="en-US" sz="2000" b="1">
                <a:solidFill>
                  <a:schemeClr val="tx2"/>
                </a:solidFill>
              </a:rPr>
            </a:br>
            <a:r>
              <a:rPr lang="en-US" altLang="en-US" sz="2000" b="1">
                <a:solidFill>
                  <a:schemeClr val="tx2"/>
                </a:solidFill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  <p:bldP spid="5898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8E4DD75-C110-424B-BB0B-648DDC52C8CA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Initialization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derived class constructor does not invoke a</a:t>
            </a:r>
            <a:br>
              <a:rPr lang="en-US" altLang="en-US"/>
            </a:br>
            <a:r>
              <a:rPr lang="en-US" altLang="en-US"/>
              <a:t>base class constructor explicity, the base class</a:t>
            </a:r>
            <a:br>
              <a:rPr lang="en-US" altLang="en-US"/>
            </a:br>
            <a:r>
              <a:rPr lang="en-US" altLang="en-US"/>
              <a:t>default constructor will be used</a:t>
            </a:r>
          </a:p>
          <a:p>
            <a:r>
              <a:rPr lang="en-US" altLang="en-US"/>
              <a:t>If class B is derived from class A and class C</a:t>
            </a:r>
            <a:br>
              <a:rPr lang="en-US" altLang="en-US"/>
            </a:br>
            <a:r>
              <a:rPr lang="en-US" altLang="en-US"/>
              <a:t>is derived from class B</a:t>
            </a:r>
          </a:p>
          <a:p>
            <a:pPr lvl="1"/>
            <a:r>
              <a:rPr lang="en-US" altLang="en-US"/>
              <a:t>When a object of class C is created </a:t>
            </a:r>
          </a:p>
          <a:p>
            <a:pPr lvl="2"/>
            <a:r>
              <a:rPr lang="en-US" altLang="en-US"/>
              <a:t>The base class A's constructor is the first invoked</a:t>
            </a:r>
          </a:p>
          <a:p>
            <a:pPr lvl="2"/>
            <a:r>
              <a:rPr lang="en-US" altLang="en-US"/>
              <a:t>Class B's constructor is invoked next</a:t>
            </a:r>
          </a:p>
          <a:p>
            <a:pPr lvl="2"/>
            <a:r>
              <a:rPr lang="en-US" altLang="en-US"/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2C9B97A-0838-40D8-9312-186A5CC2A548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is Private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 member variable (or function) that is private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in the parent class is not accessible to the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child class</a:t>
            </a:r>
          </a:p>
          <a:p>
            <a:pPr lvl="1"/>
            <a:r>
              <a:rPr lang="en-US" altLang="en-US" dirty="0"/>
              <a:t>The parent class member functions must be used to access the private members of the parent</a:t>
            </a:r>
          </a:p>
          <a:p>
            <a:pPr lvl="1"/>
            <a:r>
              <a:rPr lang="en-US" altLang="en-US" dirty="0"/>
              <a:t>This code would be illegal:</a:t>
            </a:r>
            <a:br>
              <a:rPr lang="en-US" altLang="en-US" dirty="0"/>
            </a:br>
            <a:r>
              <a:rPr lang="en-US" altLang="en-US" dirty="0"/>
              <a:t>  void </a:t>
            </a:r>
            <a:r>
              <a:rPr lang="en-US" altLang="en-US" dirty="0" err="1"/>
              <a:t>HourlyEmployee</a:t>
            </a:r>
            <a:r>
              <a:rPr lang="en-US" altLang="en-US" dirty="0"/>
              <a:t>::</a:t>
            </a:r>
            <a:r>
              <a:rPr lang="en-US" altLang="en-US" dirty="0" err="1"/>
              <a:t>print_check</a:t>
            </a:r>
            <a:r>
              <a:rPr lang="en-US" altLang="en-US" dirty="0"/>
              <a:t>( )</a:t>
            </a:r>
            <a:br>
              <a:rPr lang="en-US" altLang="en-US" dirty="0"/>
            </a:br>
            <a:r>
              <a:rPr lang="en-US" altLang="en-US" dirty="0"/>
              <a:t>    {</a:t>
            </a:r>
            <a:br>
              <a:rPr lang="en-US" altLang="en-US" dirty="0"/>
            </a:br>
            <a:r>
              <a:rPr lang="en-US" altLang="en-US" dirty="0"/>
              <a:t>            </a:t>
            </a:r>
            <a:r>
              <a:rPr lang="en-US" altLang="en-US" dirty="0" err="1"/>
              <a:t>net_pay</a:t>
            </a:r>
            <a:r>
              <a:rPr lang="en-US" altLang="en-US" dirty="0"/>
              <a:t> = hours * </a:t>
            </a:r>
            <a:r>
              <a:rPr lang="en-US" altLang="en-US" dirty="0" err="1"/>
              <a:t>wage_rage</a:t>
            </a:r>
            <a:r>
              <a:rPr lang="en-US" altLang="en-US" dirty="0"/>
              <a:t>;</a:t>
            </a:r>
          </a:p>
          <a:p>
            <a:pPr lvl="2"/>
            <a:r>
              <a:rPr lang="en-US" altLang="en-US" dirty="0" err="1"/>
              <a:t>net_pay</a:t>
            </a:r>
            <a:r>
              <a:rPr lang="en-US" altLang="en-US" dirty="0"/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D58F839F-1BA5-401B-AA75-283558C648F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protected Qualifier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protected members of a class appear to be </a:t>
            </a:r>
            <a:br>
              <a:rPr lang="en-US" altLang="en-US"/>
            </a:br>
            <a:r>
              <a:rPr lang="en-US" altLang="en-US"/>
              <a:t>private outside the class, but are accessible by </a:t>
            </a:r>
            <a:br>
              <a:rPr lang="en-US" altLang="en-US"/>
            </a:br>
            <a:r>
              <a:rPr lang="en-US" altLang="en-US"/>
              <a:t>derived classes</a:t>
            </a:r>
          </a:p>
          <a:p>
            <a:pPr lvl="1"/>
            <a:r>
              <a:rPr lang="en-US" altLang="en-US"/>
              <a:t>If member variables name, net_pay, and ssn are listed as protected (not private) in the Employee class, this code, illegal on the previous slide, becomes legal:</a:t>
            </a:r>
            <a:br>
              <a:rPr lang="en-US" altLang="en-US"/>
            </a:br>
            <a:r>
              <a:rPr lang="en-US" altLang="en-US"/>
              <a:t> 		HourlyEmployee::print_check( )</a:t>
            </a:r>
            <a:br>
              <a:rPr lang="en-US" altLang="en-US"/>
            </a:br>
            <a:r>
              <a:rPr lang="en-US" altLang="en-US"/>
              <a:t>    	{</a:t>
            </a:r>
            <a:br>
              <a:rPr lang="en-US" altLang="en-US"/>
            </a:br>
            <a:r>
              <a:rPr lang="en-US" altLang="en-US"/>
              <a:t>            	      net_pay = hours * wage_rage;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928D81A0-4D32-4491-BB30-EB32ABEBB5FD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protected members of a class is a </a:t>
            </a:r>
            <a:br>
              <a:rPr lang="en-US" altLang="en-US"/>
            </a:br>
            <a:r>
              <a:rPr lang="en-US" altLang="en-US"/>
              <a:t>convenience to facilitate writing the code of </a:t>
            </a:r>
            <a:br>
              <a:rPr lang="en-US" altLang="en-US"/>
            </a:br>
            <a:r>
              <a:rPr lang="en-US" altLang="en-US"/>
              <a:t>derived classes.</a:t>
            </a:r>
          </a:p>
          <a:p>
            <a:r>
              <a:rPr lang="en-US" altLang="en-US"/>
              <a:t>Protected members are not necessary</a:t>
            </a:r>
          </a:p>
          <a:p>
            <a:pPr lvl="1"/>
            <a:r>
              <a:rPr lang="en-US" altLang="en-US"/>
              <a:t>Derived classes can use the public methods of their ancestor classes to access private members</a:t>
            </a:r>
          </a:p>
          <a:p>
            <a:r>
              <a:rPr lang="en-US" altLang="en-US"/>
              <a:t>Many programming authorities consider it </a:t>
            </a:r>
            <a:br>
              <a:rPr lang="en-US" altLang="en-US"/>
            </a:br>
            <a:r>
              <a:rPr lang="en-US" altLang="en-US"/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77539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Session 21</a:t>
            </a:r>
            <a:endParaRPr lang="en-US" altLang="en-US" dirty="0"/>
          </a:p>
        </p:txBody>
      </p:sp>
      <p:sp>
        <p:nvSpPr>
          <p:cNvPr id="577540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41C543F-EAEB-4A2D-AD58-E3104A8B7B2E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defining a derived class, only list the </a:t>
            </a:r>
            <a:br>
              <a:rPr lang="en-US" altLang="en-US"/>
            </a:br>
            <a:r>
              <a:rPr lang="en-US" altLang="en-US"/>
              <a:t>the inherited functions that you wish to change</a:t>
            </a:r>
            <a:br>
              <a:rPr lang="en-US" altLang="en-US"/>
            </a:br>
            <a:r>
              <a:rPr lang="en-US" altLang="en-US"/>
              <a:t>for the derived class</a:t>
            </a:r>
          </a:p>
          <a:p>
            <a:pPr lvl="1"/>
            <a:r>
              <a:rPr lang="en-US" altLang="en-US"/>
              <a:t>The function is declared in the class definition</a:t>
            </a:r>
          </a:p>
          <a:p>
            <a:pPr lvl="1"/>
            <a:r>
              <a:rPr lang="en-US" altLang="en-US"/>
              <a:t>HourlyEmployee and SalariedEmployee each have their own definitions of print_check</a:t>
            </a:r>
          </a:p>
          <a:p>
            <a:r>
              <a:rPr lang="en-US" altLang="en-US"/>
              <a:t>                                demonstrates the use of </a:t>
            </a:r>
            <a:br>
              <a:rPr lang="en-US" altLang="en-US"/>
            </a:br>
            <a:r>
              <a:rPr lang="en-US" altLang="en-US"/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4448175"/>
            <a:ext cx="30067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15.7 (1-2)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Redefinition of</a:t>
            </a:r>
            <a:br>
              <a:rPr lang="en-US" altLang="en-US"/>
            </a:br>
            <a:r>
              <a:rPr lang="en-US" altLang="en-US"/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2653A909-D9BA-464F-B5FC-4D9B75FE68A8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Redefining or Overloading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function redefined in a derived class has the </a:t>
            </a:r>
            <a:br>
              <a:rPr lang="en-US" altLang="en-US"/>
            </a:br>
            <a:r>
              <a:rPr lang="en-US" altLang="en-US"/>
              <a:t>same number and type of parameters</a:t>
            </a:r>
          </a:p>
          <a:p>
            <a:pPr lvl="1"/>
            <a:r>
              <a:rPr lang="en-US" altLang="en-US"/>
              <a:t>The derived class has only one function with the same name as the base class</a:t>
            </a:r>
          </a:p>
          <a:p>
            <a:r>
              <a:rPr lang="en-US" altLang="en-US"/>
              <a:t>An overloaded function has a different number </a:t>
            </a:r>
            <a:br>
              <a:rPr lang="en-US" altLang="en-US"/>
            </a:br>
            <a:r>
              <a:rPr lang="en-US" altLang="en-US"/>
              <a:t>and/or type of parameters than the base class</a:t>
            </a:r>
          </a:p>
          <a:p>
            <a:pPr lvl="1"/>
            <a:r>
              <a:rPr lang="en-US" altLang="en-US"/>
              <a:t>The derived class has two functions with the same name as the base class</a:t>
            </a:r>
          </a:p>
          <a:p>
            <a:pPr lvl="2"/>
            <a:r>
              <a:rPr lang="en-US" altLang="en-US"/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E4B9F1F-C18A-4DF0-A4BA-6F1F625872C2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Signatures	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function signature is the function's name </a:t>
            </a:r>
            <a:br>
              <a:rPr lang="en-US" altLang="en-US" dirty="0"/>
            </a:br>
            <a:r>
              <a:rPr lang="en-US" altLang="en-US" dirty="0"/>
              <a:t>with the sequence of types in the parameter</a:t>
            </a:r>
            <a:br>
              <a:rPr lang="en-US" altLang="en-US" dirty="0"/>
            </a:br>
            <a:r>
              <a:rPr lang="en-US" altLang="en-US" dirty="0"/>
              <a:t>list, not including any </a:t>
            </a:r>
            <a:r>
              <a:rPr lang="en-US" altLang="en-US" dirty="0" err="1"/>
              <a:t>const</a:t>
            </a:r>
            <a:r>
              <a:rPr lang="en-US" altLang="en-US" dirty="0"/>
              <a:t> or '&amp;'</a:t>
            </a:r>
          </a:p>
          <a:p>
            <a:pPr lvl="1"/>
            <a:r>
              <a:rPr lang="en-US" altLang="en-US" dirty="0"/>
              <a:t>An overloaded function has multiple signatures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Some compilers allow overloading based on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including </a:t>
            </a:r>
            <a:r>
              <a:rPr lang="en-US" altLang="en-US" dirty="0" err="1">
                <a:solidFill>
                  <a:srgbClr val="FF0000"/>
                </a:solidFill>
              </a:rPr>
              <a:t>const</a:t>
            </a:r>
            <a:r>
              <a:rPr lang="en-US" altLang="en-US" dirty="0">
                <a:solidFill>
                  <a:srgbClr val="FF0000"/>
                </a:solidFill>
              </a:rPr>
              <a:t> or not including </a:t>
            </a:r>
            <a:r>
              <a:rPr lang="en-US" altLang="en-US" dirty="0" err="1">
                <a:solidFill>
                  <a:srgbClr val="FF0000"/>
                </a:solidFill>
              </a:rPr>
              <a:t>const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30F5A06-6DB6-4BDC-80B0-056D739703A4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to a </a:t>
            </a:r>
            <a:br>
              <a:rPr lang="en-US" altLang="en-US"/>
            </a:br>
            <a:r>
              <a:rPr lang="en-US" altLang="en-US"/>
              <a:t>Redefined Base Function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base class function is redefined in a </a:t>
            </a:r>
            <a:br>
              <a:rPr lang="en-US" altLang="en-US"/>
            </a:br>
            <a:r>
              <a:rPr lang="en-US" altLang="en-US"/>
              <a:t>derived class, the base class function can still </a:t>
            </a:r>
            <a:br>
              <a:rPr lang="en-US" altLang="en-US"/>
            </a:br>
            <a:r>
              <a:rPr lang="en-US" altLang="en-US"/>
              <a:t>be used</a:t>
            </a:r>
          </a:p>
          <a:p>
            <a:pPr lvl="1"/>
            <a:r>
              <a:rPr lang="en-US" altLang="en-US"/>
              <a:t>To specify that you want to use the base class version of the redefined function: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     HourlyEmployee sally_h;</a:t>
            </a:r>
            <a:br>
              <a:rPr lang="en-US" altLang="en-US"/>
            </a:br>
            <a:r>
              <a:rPr lang="en-US" altLang="en-US"/>
              <a:t>       sally_h.Employee::print_check(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6A19BDCC-6772-419F-B5F6-0DE826FD2ADC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15.1 Conclusion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why the declaration for get_name is not part of the definition of SalariedEmployee?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533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15.2</a:t>
            </a:r>
          </a:p>
        </p:txBody>
      </p:sp>
      <p:sp>
        <p:nvSpPr>
          <p:cNvPr id="65331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Inheritance Details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287A4760-68ED-4A42-9502-84A87BF2C27E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r>
              <a:rPr lang="en-US" altLang="en-US"/>
              <a:t>Inheritance Details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special functions are, for all practical</a:t>
            </a:r>
            <a:br>
              <a:rPr lang="en-US" altLang="en-US"/>
            </a:br>
            <a:r>
              <a:rPr lang="en-US" altLang="en-US"/>
              <a:t>purposes,  not inherited by a derived class</a:t>
            </a:r>
          </a:p>
          <a:p>
            <a:pPr lvl="1"/>
            <a:r>
              <a:rPr lang="en-US" altLang="en-US"/>
              <a:t>Some of the special functions that are not </a:t>
            </a:r>
            <a:br>
              <a:rPr lang="en-US" altLang="en-US"/>
            </a:br>
            <a:r>
              <a:rPr lang="en-US" altLang="en-US"/>
              <a:t>effectively inherited by a derived class include</a:t>
            </a:r>
          </a:p>
          <a:p>
            <a:pPr lvl="2"/>
            <a:r>
              <a:rPr lang="en-US" altLang="en-US"/>
              <a:t>Destructors</a:t>
            </a:r>
          </a:p>
          <a:p>
            <a:pPr lvl="2"/>
            <a:r>
              <a:rPr lang="en-US" altLang="en-US"/>
              <a:t>Copy constructors</a:t>
            </a:r>
          </a:p>
          <a:p>
            <a:pPr lvl="2"/>
            <a:r>
              <a:rPr lang="en-US" altLang="en-US"/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A81CAB2E-58D7-43E4-B5EF-13E61595B43A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 and </a:t>
            </a:r>
            <a:br>
              <a:rPr lang="en-US" altLang="en-US"/>
            </a:br>
            <a:r>
              <a:rPr lang="en-US" altLang="en-US"/>
              <a:t>Derived Classes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If a copy constructor is not defined in a derived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class, C++ will generate a default  copy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constructor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This copy constructor copies only the contents of member variables and will not work with pointers and dynamic variables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E95C597-0F7D-40E3-A974-250607933C0B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= and </a:t>
            </a:r>
            <a:br>
              <a:rPr lang="en-US" altLang="en-US"/>
            </a:br>
            <a:r>
              <a:rPr lang="en-US" altLang="en-US"/>
              <a:t>Derived Classes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base class has a defined assignment </a:t>
            </a:r>
            <a:br>
              <a:rPr lang="en-US" altLang="en-US"/>
            </a:br>
            <a:r>
              <a:rPr lang="en-US" altLang="en-US"/>
              <a:t>operator = and the derived class does not:</a:t>
            </a:r>
          </a:p>
          <a:p>
            <a:pPr lvl="1"/>
            <a:r>
              <a:rPr lang="en-US" altLang="en-US"/>
              <a:t>C++ will use a default operator that will have nothing to do with the base class assignment operator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5201541A-4860-4D0E-88FE-6C78FE192135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 and </a:t>
            </a:r>
            <a:br>
              <a:rPr lang="en-US" altLang="en-US"/>
            </a:br>
            <a:r>
              <a:rPr lang="en-US" altLang="en-US"/>
              <a:t>Derived Classes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destructor is not inherited by a derived class</a:t>
            </a:r>
          </a:p>
          <a:p>
            <a:r>
              <a:rPr lang="en-US" altLang="en-US"/>
              <a:t>The derived class should define its own </a:t>
            </a:r>
            <a:br>
              <a:rPr lang="en-US" altLang="en-US"/>
            </a:br>
            <a:r>
              <a:rPr lang="en-US" altLang="en-US"/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0B64459-872C-4A2F-A6BD-EBE6C839E063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15.1   Inheritance Basics 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15.2 	  Inheritance Details 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65E8DAC2-A378-4B63-9B9F-0BE52BA12E09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Assignment Operator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implementing  an overloaded assignment </a:t>
            </a:r>
            <a:br>
              <a:rPr lang="en-US" altLang="en-US"/>
            </a:br>
            <a:r>
              <a:rPr lang="en-US" altLang="en-US"/>
              <a:t>operator in a derived class:</a:t>
            </a:r>
          </a:p>
          <a:p>
            <a:pPr lvl="1"/>
            <a:r>
              <a:rPr lang="en-US" altLang="en-US"/>
              <a:t>It is normal to use the assignment operator from the base class in the definition of the derived class's assignment operator</a:t>
            </a:r>
          </a:p>
          <a:p>
            <a:pPr lvl="1"/>
            <a:r>
              <a:rPr lang="en-US" altLang="en-US"/>
              <a:t>Recall that the assignment operator is written as a member function of a class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5A560268-767F-4972-B8C9-0688C3834A90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Operator = Implementation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This code segment shows how to begin the </a:t>
            </a:r>
            <a:br>
              <a:rPr lang="en-US" altLang="en-US" sz="2400" dirty="0"/>
            </a:br>
            <a:r>
              <a:rPr lang="en-US" altLang="en-US" sz="2400" dirty="0"/>
              <a:t>implementation of the = operator for a derived </a:t>
            </a:r>
            <a:br>
              <a:rPr lang="en-US" altLang="en-US" sz="2400" dirty="0"/>
            </a:br>
            <a:r>
              <a:rPr lang="en-US" altLang="en-US" sz="2400" dirty="0"/>
              <a:t>class: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FF0000"/>
                </a:solidFill>
              </a:rPr>
              <a:t> Derived&amp; Derived::operator= (</a:t>
            </a:r>
            <a:r>
              <a:rPr lang="en-US" altLang="en-US" sz="2400" dirty="0" err="1">
                <a:solidFill>
                  <a:srgbClr val="FF0000"/>
                </a:solidFill>
              </a:rPr>
              <a:t>const</a:t>
            </a:r>
            <a:r>
              <a:rPr lang="en-US" altLang="en-US" sz="2400" dirty="0">
                <a:solidFill>
                  <a:srgbClr val="FF0000"/>
                </a:solidFill>
              </a:rPr>
              <a:t> Derived&amp; </a:t>
            </a:r>
            <a:r>
              <a:rPr lang="en-US" altLang="en-US" sz="2400" dirty="0" err="1">
                <a:solidFill>
                  <a:srgbClr val="FF0000"/>
                </a:solidFill>
              </a:rPr>
              <a:t>rhs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 {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     Base::operator=(</a:t>
            </a:r>
            <a:r>
              <a:rPr lang="en-US" altLang="en-US" sz="2400" dirty="0" err="1">
                <a:solidFill>
                  <a:srgbClr val="FF0000"/>
                </a:solidFill>
              </a:rPr>
              <a:t>rhs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sz="2400" dirty="0"/>
              <a:t>This line handles the assignment of the inherited member variables by calling the base class assignment operator</a:t>
            </a:r>
          </a:p>
          <a:p>
            <a:pPr lvl="1"/>
            <a:r>
              <a:rPr lang="en-US" altLang="en-US" sz="2400" dirty="0"/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81C59522-4DFE-438A-B1CC-2CCF55DCF0AF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Copy Constructor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Implementation of the derived class copy </a:t>
            </a:r>
            <a:br>
              <a:rPr lang="en-US" altLang="en-US"/>
            </a:br>
            <a:r>
              <a:rPr lang="en-US" altLang="en-US"/>
              <a:t>constructor is much like that of the assignment </a:t>
            </a:r>
            <a:br>
              <a:rPr lang="en-US" altLang="en-US"/>
            </a:br>
            <a:r>
              <a:rPr lang="en-US" altLang="en-US"/>
              <a:t>operator:</a:t>
            </a:r>
            <a:br>
              <a:rPr lang="en-US" altLang="en-US"/>
            </a:br>
            <a:r>
              <a:rPr lang="en-US" altLang="en-US"/>
              <a:t>Derived::Derived(const Derived&amp; object)</a:t>
            </a:r>
            <a:br>
              <a:rPr lang="en-US" altLang="en-US"/>
            </a:br>
            <a:r>
              <a:rPr lang="en-US" altLang="en-US"/>
              <a:t>                              :Base(object), &lt;other initializing&gt;</a:t>
            </a:r>
            <a:br>
              <a:rPr lang="en-US" altLang="en-US"/>
            </a:br>
            <a:r>
              <a:rPr lang="en-US" altLang="en-US"/>
              <a:t>{…}</a:t>
            </a:r>
          </a:p>
          <a:p>
            <a:pPr lvl="1"/>
            <a:r>
              <a:rPr lang="en-US" altLang="en-US"/>
              <a:t>Invoking the base class copy constructor sets up the inherited member variables</a:t>
            </a:r>
          </a:p>
          <a:p>
            <a:pPr lvl="2"/>
            <a:r>
              <a:rPr lang="en-US" altLang="en-US"/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6894AFC5-0275-40E5-ABF7-2D1CE059898D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 in Derived Classes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the base class has a working destructor, </a:t>
            </a:r>
            <a:br>
              <a:rPr lang="en-US" altLang="en-US"/>
            </a:br>
            <a:r>
              <a:rPr lang="en-US" altLang="en-US"/>
              <a:t>defining the destructor for the defined class is </a:t>
            </a:r>
            <a:br>
              <a:rPr lang="en-US" altLang="en-US"/>
            </a:br>
            <a:r>
              <a:rPr lang="en-US" altLang="en-US"/>
              <a:t>relatively easy</a:t>
            </a:r>
          </a:p>
          <a:p>
            <a:pPr lvl="1"/>
            <a:r>
              <a:rPr lang="en-US" altLang="en-US"/>
              <a:t>When the destructor for a derived class is called, the destructor for the base class is automatically called</a:t>
            </a:r>
          </a:p>
          <a:p>
            <a:pPr lvl="1"/>
            <a:r>
              <a:rPr lang="en-US" altLang="en-US"/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EBA8C40A-8000-4EE6-A1FA-E1CE81293BF7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Destruction Sequence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class B is derived from class A and class C</a:t>
            </a:r>
            <a:br>
              <a:rPr lang="en-US" altLang="en-US"/>
            </a:br>
            <a:r>
              <a:rPr lang="en-US" altLang="en-US"/>
              <a:t>is derived from class B…</a:t>
            </a:r>
          </a:p>
          <a:p>
            <a:pPr lvl="1"/>
            <a:r>
              <a:rPr lang="en-US" altLang="en-US"/>
              <a:t>When the destructor of an object of class C goes out of scope</a:t>
            </a:r>
          </a:p>
          <a:p>
            <a:pPr lvl="2"/>
            <a:r>
              <a:rPr lang="en-US" altLang="en-US"/>
              <a:t>The destructor of class C is called</a:t>
            </a:r>
          </a:p>
          <a:p>
            <a:pPr lvl="2"/>
            <a:r>
              <a:rPr lang="en-US" altLang="en-US"/>
              <a:t>Then the destructor of class B</a:t>
            </a:r>
          </a:p>
          <a:p>
            <a:pPr lvl="2"/>
            <a:r>
              <a:rPr lang="en-US" altLang="en-US"/>
              <a:t>Then the destructor of class A</a:t>
            </a:r>
          </a:p>
          <a:p>
            <a:pPr lvl="1"/>
            <a:r>
              <a:rPr lang="en-US" altLang="en-US"/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173F27A4-D7A7-49D9-98E8-7829B7136F82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15.2 Conclusion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List some special functions that are not inherited by a derived class?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522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15.3</a:t>
            </a:r>
          </a:p>
        </p:txBody>
      </p:sp>
      <p:sp>
        <p:nvSpPr>
          <p:cNvPr id="65229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22CE18C-F646-434D-984A-E2F014471028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Polymorphism refers to the ability to associate</a:t>
            </a:r>
            <a:br>
              <a:rPr lang="en-US" altLang="en-US"/>
            </a:br>
            <a:r>
              <a:rPr lang="en-US" altLang="en-US"/>
              <a:t>multiple meanings with one function name </a:t>
            </a:r>
            <a:br>
              <a:rPr lang="en-US" altLang="en-US"/>
            </a:br>
            <a:r>
              <a:rPr lang="en-US" altLang="en-US"/>
              <a:t>using a mechanism called late binding</a:t>
            </a:r>
          </a:p>
          <a:p>
            <a:r>
              <a:rPr lang="en-US" altLang="en-US"/>
              <a:t>Polymorphism is a key component of the </a:t>
            </a:r>
            <a:br>
              <a:rPr lang="en-US" altLang="en-US"/>
            </a:br>
            <a:r>
              <a:rPr lang="en-US" altLang="en-US"/>
              <a:t>philosophy of object oriented programming</a:t>
            </a:r>
          </a:p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6077" y="4114800"/>
            <a:ext cx="10809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do </a:t>
            </a:r>
            <a:r>
              <a:rPr lang="en-US" dirty="0" err="1" smtClean="0">
                <a:solidFill>
                  <a:srgbClr val="FF0000"/>
                </a:solidFill>
              </a:rPr>
              <a:t>polymorphesim</a:t>
            </a:r>
            <a:r>
              <a:rPr lang="en-US" dirty="0" smtClean="0">
                <a:solidFill>
                  <a:srgbClr val="FF0000"/>
                </a:solidFill>
              </a:rPr>
              <a:t> only public variables of base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Are accessible. Not even protected ones. Also we can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access any variable from derived class. We also can 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Access any function from derived class, but the virtual ones (Refer to above).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access those functions we have to use there own objects.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Watch </a:t>
            </a:r>
            <a:r>
              <a:rPr lang="en-US" dirty="0" err="1" smtClean="0">
                <a:solidFill>
                  <a:srgbClr val="FF0000"/>
                </a:solidFill>
              </a:rPr>
              <a:t>bucky</a:t>
            </a:r>
            <a:r>
              <a:rPr lang="en-US" dirty="0" smtClean="0">
                <a:solidFill>
                  <a:srgbClr val="FF0000"/>
                </a:solidFill>
              </a:rPr>
              <a:t> before paper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627" y="-21748"/>
            <a:ext cx="75985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function are accessible if pointers are used</a:t>
            </a:r>
          </a:p>
          <a:p>
            <a:r>
              <a:rPr lang="en-US" dirty="0" smtClean="0"/>
              <a:t>In polymorphism </a:t>
            </a:r>
            <a:r>
              <a:rPr lang="en-US" sz="2000" dirty="0" err="1" smtClean="0"/>
              <a:t>i.e</a:t>
            </a:r>
            <a:r>
              <a:rPr lang="en-US" sz="2000" dirty="0" smtClean="0"/>
              <a:t> if we just put derived object in base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 variable, it can not access derived functions, variable </a:t>
            </a:r>
          </a:p>
          <a:p>
            <a:r>
              <a:rPr lang="en-US" sz="2000" dirty="0" smtClean="0"/>
              <a:t>And virtual functions until pointers are used. 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46312DB-79B9-4B8C-9E73-5F933AB33514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Late Binding Example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Imagine a graphics program with several types </a:t>
            </a:r>
            <a:br>
              <a:rPr lang="en-US" altLang="en-US"/>
            </a:br>
            <a:r>
              <a:rPr lang="en-US" altLang="en-US"/>
              <a:t>of figures</a:t>
            </a:r>
          </a:p>
          <a:p>
            <a:pPr lvl="1"/>
            <a:r>
              <a:rPr lang="en-US" altLang="en-US"/>
              <a:t>Each figure may be an object of a different class, such as a circle, oval, rectangle, etc.</a:t>
            </a:r>
          </a:p>
          <a:p>
            <a:pPr lvl="1"/>
            <a:r>
              <a:rPr lang="en-US" altLang="en-US"/>
              <a:t>Each is a descendant of a class Figure</a:t>
            </a:r>
          </a:p>
          <a:p>
            <a:pPr lvl="1"/>
            <a:r>
              <a:rPr lang="en-US" altLang="en-US"/>
              <a:t>Each has a function draw( ) implemented with code specific to each shape</a:t>
            </a:r>
          </a:p>
          <a:p>
            <a:pPr lvl="1"/>
            <a:r>
              <a:rPr lang="en-US" altLang="en-US"/>
              <a:t>Class Figure has functions common to all figures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A0739263-2E91-47A5-B3DE-7A937F51DECA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Problem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that class Figure has a function center</a:t>
            </a:r>
          </a:p>
          <a:p>
            <a:pPr lvl="1"/>
            <a:r>
              <a:rPr lang="en-US" altLang="en-US"/>
              <a:t>Function center moves a figure to the center of the screen by erasing the figure and redrawing it in the center of the screen</a:t>
            </a:r>
          </a:p>
          <a:p>
            <a:pPr lvl="1"/>
            <a:r>
              <a:rPr lang="en-US" altLang="en-US"/>
              <a:t>Function center is inherited by each of the derived classes</a:t>
            </a:r>
          </a:p>
          <a:p>
            <a:pPr lvl="2"/>
            <a:r>
              <a:rPr lang="en-US" altLang="en-US"/>
              <a:t>Function center uses each derived object's draw function to draw the figure</a:t>
            </a:r>
          </a:p>
          <a:p>
            <a:pPr lvl="2"/>
            <a:r>
              <a:rPr lang="en-US" altLang="en-US"/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513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15.1</a:t>
            </a:r>
          </a:p>
        </p:txBody>
      </p:sp>
      <p:sp>
        <p:nvSpPr>
          <p:cNvPr id="51302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E6652733-CDF7-4123-96D9-D80D650BC301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Functions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Because the Figure class includes a method to </a:t>
            </a:r>
            <a:br>
              <a:rPr lang="en-US" altLang="en-US"/>
            </a:br>
            <a:r>
              <a:rPr lang="en-US" altLang="en-US"/>
              <a:t>draw figures, but the Figure class cannot know</a:t>
            </a:r>
            <a:br>
              <a:rPr lang="en-US" altLang="en-US"/>
            </a:br>
            <a:r>
              <a:rPr lang="en-US" altLang="en-US"/>
              <a:t>how to draw the figures, virtual functions are </a:t>
            </a:r>
            <a:br>
              <a:rPr lang="en-US" altLang="en-US"/>
            </a:br>
            <a:r>
              <a:rPr lang="en-US" altLang="en-US"/>
              <a:t>used</a:t>
            </a:r>
          </a:p>
          <a:p>
            <a:r>
              <a:rPr lang="en-US" altLang="en-US"/>
              <a:t>Making a function virtual tells the compiler that</a:t>
            </a:r>
            <a:br>
              <a:rPr lang="en-US" altLang="en-US"/>
            </a:br>
            <a:r>
              <a:rPr lang="en-US" altLang="en-US"/>
              <a:t>you don't know how the function is implemented</a:t>
            </a:r>
            <a:br>
              <a:rPr lang="en-US" altLang="en-US"/>
            </a:br>
            <a:r>
              <a:rPr lang="en-US" altLang="en-US"/>
              <a:t>and to wait until the function is used in a</a:t>
            </a:r>
            <a:br>
              <a:rPr lang="en-US" altLang="en-US"/>
            </a:br>
            <a:r>
              <a:rPr lang="en-US" altLang="en-US"/>
              <a:t>program, then get the implementation from the </a:t>
            </a:r>
            <a:br>
              <a:rPr lang="en-US" altLang="en-US"/>
            </a:br>
            <a:r>
              <a:rPr lang="en-US" altLang="en-US"/>
              <a:t>object.  </a:t>
            </a:r>
          </a:p>
          <a:p>
            <a:pPr lvl="1"/>
            <a:r>
              <a:rPr lang="en-US" altLang="en-US"/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631B722-9833-471D-B0A4-08BFB975CA03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Functions in C++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another example, let's design a record-</a:t>
            </a:r>
            <a:br>
              <a:rPr lang="en-US" altLang="en-US"/>
            </a:br>
            <a:r>
              <a:rPr lang="en-US" altLang="en-US"/>
              <a:t>keeping program for an auto parts store</a:t>
            </a:r>
          </a:p>
          <a:p>
            <a:pPr lvl="1"/>
            <a:r>
              <a:rPr lang="en-US" altLang="en-US"/>
              <a:t> We want a versatile program, but we do not know all the possible types of sales we might have to account for</a:t>
            </a:r>
          </a:p>
          <a:p>
            <a:pPr lvl="2"/>
            <a:r>
              <a:rPr lang="en-US" altLang="en-US"/>
              <a:t>Later we may add mail-order and discount sales</a:t>
            </a:r>
          </a:p>
          <a:p>
            <a:pPr lvl="2"/>
            <a:r>
              <a:rPr lang="en-US" altLang="en-US"/>
              <a:t>Functions to compute bills will have to be added later when we know what type of sales to add</a:t>
            </a:r>
          </a:p>
          <a:p>
            <a:pPr lvl="2"/>
            <a:r>
              <a:rPr lang="en-US" altLang="en-US"/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85E9D8EE-BAAF-44B6-B84A-394DFC6CE1EC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sales will be derived from the base class </a:t>
            </a:r>
            <a:br>
              <a:rPr lang="en-US" altLang="en-US"/>
            </a:br>
            <a:r>
              <a:rPr lang="en-US" altLang="en-US"/>
              <a:t>Sale</a:t>
            </a:r>
          </a:p>
          <a:p>
            <a:r>
              <a:rPr lang="en-US" altLang="en-US"/>
              <a:t>The bill function of the Sale class is virtual</a:t>
            </a:r>
          </a:p>
          <a:p>
            <a:r>
              <a:rPr lang="en-US" altLang="en-US"/>
              <a:t>The member function savings and operator &lt;</a:t>
            </a:r>
            <a:br>
              <a:rPr lang="en-US" altLang="en-US"/>
            </a:br>
            <a:r>
              <a:rPr lang="en-US" altLang="en-US"/>
              <a:t>each use bill</a:t>
            </a:r>
          </a:p>
          <a:p>
            <a:r>
              <a:rPr lang="en-US" altLang="en-US"/>
              <a:t>The Sale class interface and implementation</a:t>
            </a:r>
            <a:br>
              <a:rPr lang="en-US" altLang="en-US"/>
            </a:br>
            <a:r>
              <a:rPr lang="en-US" altLang="en-US"/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25" y="4648200"/>
            <a:ext cx="225266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15.8</a:t>
            </a: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38" y="464820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15.9</a:t>
            </a:r>
          </a:p>
        </p:txBody>
      </p:sp>
      <p:sp>
        <p:nvSpPr>
          <p:cNvPr id="615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69C4644-D42B-41BB-9F87-2E2EAEB7B586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Function bill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Because function bill  is virtual in class Sale, </a:t>
            </a:r>
            <a:br>
              <a:rPr lang="en-US" altLang="en-US"/>
            </a:br>
            <a:r>
              <a:rPr lang="en-US" altLang="en-US"/>
              <a:t>function savings and operator &lt;, defined only in </a:t>
            </a:r>
            <a:br>
              <a:rPr lang="en-US" altLang="en-US"/>
            </a:br>
            <a:r>
              <a:rPr lang="en-US" altLang="en-US"/>
              <a:t>the base class, can in turn use a version of bill</a:t>
            </a:r>
            <a:br>
              <a:rPr lang="en-US" altLang="en-US"/>
            </a:br>
            <a:r>
              <a:rPr lang="en-US" altLang="en-US"/>
              <a:t>found in a derived class</a:t>
            </a:r>
          </a:p>
          <a:p>
            <a:pPr lvl="1"/>
            <a:r>
              <a:rPr lang="en-US" altLang="en-US"/>
              <a:t>When a DiscountSale object calls its savings function, defined only in the base class,  function savings calls function bill</a:t>
            </a:r>
          </a:p>
          <a:p>
            <a:pPr lvl="1"/>
            <a:r>
              <a:rPr lang="en-US" altLang="en-US"/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1365D067-EF0C-48BC-B9D0-E30287C6BF98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617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r>
              <a:rPr lang="en-US" altLang="en-US" dirty="0"/>
              <a:t>Class </a:t>
            </a:r>
            <a:r>
              <a:rPr lang="en-US" altLang="en-US" dirty="0" err="1"/>
              <a:t>DiscountSale</a:t>
            </a:r>
            <a:r>
              <a:rPr lang="en-US" altLang="en-US" dirty="0"/>
              <a:t> has its own version of </a:t>
            </a:r>
            <a:br>
              <a:rPr lang="en-US" altLang="en-US" dirty="0"/>
            </a:br>
            <a:r>
              <a:rPr lang="en-US" altLang="en-US" dirty="0"/>
              <a:t>virtual function bill</a:t>
            </a:r>
          </a:p>
          <a:p>
            <a:pPr lvl="1"/>
            <a:r>
              <a:rPr lang="en-US" altLang="en-US" sz="2400" dirty="0"/>
              <a:t>Even though class Sale is already compiled, </a:t>
            </a:r>
            <a:br>
              <a:rPr lang="en-US" altLang="en-US" sz="2400" dirty="0"/>
            </a:br>
            <a:r>
              <a:rPr lang="en-US" altLang="en-US" sz="2400" dirty="0"/>
              <a:t>Sale::savings( ) and Sale::operator&lt; can still use function bill from the </a:t>
            </a:r>
            <a:r>
              <a:rPr lang="en-US" altLang="en-US" sz="2400" dirty="0" err="1"/>
              <a:t>DiscountSale</a:t>
            </a:r>
            <a:r>
              <a:rPr lang="en-US" altLang="en-US" sz="2400" dirty="0"/>
              <a:t> class</a:t>
            </a:r>
          </a:p>
          <a:p>
            <a:pPr lvl="1"/>
            <a:r>
              <a:rPr lang="en-US" altLang="en-US" sz="2400" dirty="0"/>
              <a:t>The keyword virtual tells C++ to wait until bill is </a:t>
            </a:r>
            <a:br>
              <a:rPr lang="en-US" altLang="en-US" sz="2400" dirty="0"/>
            </a:br>
            <a:r>
              <a:rPr lang="en-US" altLang="en-US" sz="2400" dirty="0"/>
              <a:t>used in a program to get the implementation of bill from the calling object</a:t>
            </a:r>
          </a:p>
          <a:p>
            <a:pPr lvl="1"/>
            <a:r>
              <a:rPr lang="en-US" altLang="en-US" sz="2400" dirty="0" err="1"/>
              <a:t>DiscountSale</a:t>
            </a:r>
            <a:r>
              <a:rPr lang="en-US" altLang="en-US" sz="2400" dirty="0"/>
              <a:t> is defined and used in </a:t>
            </a:r>
          </a:p>
          <a:p>
            <a:pPr lvl="1"/>
            <a:endParaRPr lang="en-US" altLang="en-US" sz="2400" dirty="0"/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275" y="47831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15.10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275" y="533558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15.11</a:t>
            </a:r>
          </a:p>
        </p:txBody>
      </p:sp>
      <p:sp>
        <p:nvSpPr>
          <p:cNvPr id="61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ADA3489-4620-4E8A-931A-D9BF9898F759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Details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/>
              <a:t>To define a function differently in a derived class</a:t>
            </a:r>
            <a:br>
              <a:rPr lang="en-US" altLang="en-US"/>
            </a:br>
            <a:r>
              <a:rPr lang="en-US" altLang="en-US"/>
              <a:t>and to make it virtual</a:t>
            </a:r>
          </a:p>
          <a:p>
            <a:pPr lvl="1"/>
            <a:r>
              <a:rPr lang="en-US" altLang="en-US"/>
              <a:t>Add keyword virtual to the function declaration in the base class</a:t>
            </a:r>
          </a:p>
          <a:p>
            <a:pPr lvl="1"/>
            <a:r>
              <a:rPr lang="en-US" altLang="en-US"/>
              <a:t>virtual is not needed for the function declaration in the derived class, but is often included</a:t>
            </a:r>
          </a:p>
          <a:p>
            <a:pPr lvl="1"/>
            <a:r>
              <a:rPr lang="en-US" altLang="en-US"/>
              <a:t>virtual is not added to the function definition</a:t>
            </a:r>
          </a:p>
          <a:p>
            <a:pPr lvl="1"/>
            <a:r>
              <a:rPr lang="en-US" altLang="en-US"/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ACC8A97-3FF4-44F8-BF1B-1B49714AF950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Overriding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Virtual functions whose definitions are changed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in a derived class are said to be overridden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Non-virtual functions whose definitions are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6B88019C-8718-4DDE-9BC2-FBAED1FD7310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C++ carefully checks for type mismatches in </a:t>
            </a:r>
            <a:br>
              <a:rPr lang="en-US" altLang="en-US"/>
            </a:br>
            <a:r>
              <a:rPr lang="en-US" altLang="en-US"/>
              <a:t>the use of values and variables</a:t>
            </a:r>
          </a:p>
          <a:p>
            <a:r>
              <a:rPr lang="en-US" altLang="en-US"/>
              <a:t>This is referred to as strong type checking</a:t>
            </a:r>
          </a:p>
          <a:p>
            <a:pPr lvl="1"/>
            <a:r>
              <a:rPr lang="en-US" altLang="en-US"/>
              <a:t>Generally the type of a value assigned to a variable must match the type of the variable</a:t>
            </a:r>
          </a:p>
          <a:p>
            <a:pPr lvl="2"/>
            <a:r>
              <a:rPr lang="en-US" altLang="en-US"/>
              <a:t>Recall that some automatic type casting occurs</a:t>
            </a:r>
          </a:p>
          <a:p>
            <a:r>
              <a:rPr lang="en-US" altLang="en-US"/>
              <a:t>Strong type checking interferes with the </a:t>
            </a:r>
            <a:br>
              <a:rPr lang="en-US" altLang="en-US"/>
            </a:br>
            <a:r>
              <a:rPr lang="en-US" altLang="en-US"/>
              <a:t>concepts of inheritance 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1ABBF2F-AADD-42B7-9D71-C49D85D4242D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 and Inheritance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Consider </a:t>
            </a:r>
            <a:br>
              <a:rPr lang="en-US" altLang="en-US" sz="2400"/>
            </a:br>
            <a:r>
              <a:rPr lang="en-US" altLang="en-US" sz="2400"/>
              <a:t>                      class Pet</a:t>
            </a:r>
            <a:br>
              <a:rPr lang="en-US" altLang="en-US" sz="2400"/>
            </a:br>
            <a:r>
              <a:rPr lang="en-US" altLang="en-US" sz="2400"/>
              <a:t>                         {  </a:t>
            </a:r>
            <a:br>
              <a:rPr lang="en-US" altLang="en-US" sz="2400"/>
            </a:br>
            <a:r>
              <a:rPr lang="en-US" altLang="en-US" sz="2400"/>
              <a:t>			public:</a:t>
            </a:r>
            <a:br>
              <a:rPr lang="en-US" altLang="en-US" sz="2400"/>
            </a:br>
            <a:r>
              <a:rPr lang="en-US" altLang="en-US" sz="2400"/>
              <a:t>                                         virtual void print();</a:t>
            </a:r>
            <a:br>
              <a:rPr lang="en-US" altLang="en-US" sz="2400"/>
            </a:br>
            <a:r>
              <a:rPr lang="en-US" altLang="en-US" sz="2400"/>
              <a:t>                                          string name;</a:t>
            </a:r>
            <a:br>
              <a:rPr lang="en-US" altLang="en-US" sz="2400"/>
            </a:br>
            <a:r>
              <a:rPr lang="en-US" altLang="en-US" sz="2400"/>
              <a:t>                          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               and </a:t>
            </a:r>
            <a:br>
              <a:rPr lang="en-US" altLang="en-US" sz="2400"/>
            </a:br>
            <a:r>
              <a:rPr lang="en-US" altLang="en-US" sz="2400"/>
              <a:t>                        class Dog :public Pet</a:t>
            </a:r>
            <a:br>
              <a:rPr lang="en-US" altLang="en-US" sz="2400"/>
            </a:br>
            <a:r>
              <a:rPr lang="en-US" altLang="en-US" sz="2400"/>
              <a:t>                         {</a:t>
            </a:r>
            <a:br>
              <a:rPr lang="en-US" altLang="en-US" sz="2400"/>
            </a:br>
            <a:r>
              <a:rPr lang="en-US" altLang="en-US" sz="2400"/>
              <a:t>                              public:  </a:t>
            </a:r>
            <a:br>
              <a:rPr lang="en-US" altLang="en-US" sz="2400"/>
            </a:br>
            <a:r>
              <a:rPr lang="en-US" altLang="en-US" sz="2400"/>
              <a:t>                                           virtual void print();</a:t>
            </a:r>
            <a:br>
              <a:rPr lang="en-US" altLang="en-US" sz="2400"/>
            </a:br>
            <a:r>
              <a:rPr lang="en-US" altLang="en-US" sz="2400"/>
              <a:t>                                           string breed;</a:t>
            </a:r>
            <a:br>
              <a:rPr lang="en-US" altLang="en-US" sz="2400"/>
            </a:br>
            <a:r>
              <a:rPr lang="en-US" altLang="en-US" sz="2400"/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517E782B-FD2E-49CA-AFF1-DE64D4F3891A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Sliced Dog is a Pet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/>
              <a:t>C++ allows the following assignments:</a:t>
            </a:r>
            <a:br>
              <a:rPr lang="en-US" altLang="en-US"/>
            </a:br>
            <a:r>
              <a:rPr lang="en-US" altLang="en-US"/>
              <a:t>        		vdog.name = "Tiny";</a:t>
            </a:r>
            <a:br>
              <a:rPr lang="en-US" altLang="en-US"/>
            </a:br>
            <a:r>
              <a:rPr lang="en-US" altLang="en-US"/>
              <a:t>        		vdog.breed = "Great Dane";</a:t>
            </a:r>
            <a:br>
              <a:rPr lang="en-US" altLang="en-US"/>
            </a:br>
            <a:r>
              <a:rPr lang="en-US" altLang="en-US"/>
              <a:t>        		vpet = vdog;</a:t>
            </a:r>
          </a:p>
          <a:p>
            <a:r>
              <a:rPr lang="en-US" altLang="en-US"/>
              <a:t>However, vpet will loose the breed member of </a:t>
            </a:r>
            <a:br>
              <a:rPr lang="en-US" altLang="en-US"/>
            </a:br>
            <a:r>
              <a:rPr lang="en-US" altLang="en-US"/>
              <a:t>vdog since an object of class Pet has no breed</a:t>
            </a:r>
            <a:br>
              <a:rPr lang="en-US" altLang="en-US"/>
            </a:br>
            <a:r>
              <a:rPr lang="en-US" altLang="en-US"/>
              <a:t>member</a:t>
            </a:r>
          </a:p>
          <a:p>
            <a:pPr lvl="1"/>
            <a:r>
              <a:rPr lang="en-US" altLang="en-US"/>
              <a:t>This code would be illegal:    cout &lt;&lt; vpet.breed;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0ABE5EFB-6B7A-40B3-B0BB-3F8F44C495C7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Basics </a:t>
            </a:r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Inheritance is the process by which a new class,</a:t>
            </a:r>
            <a:br>
              <a:rPr lang="en-US" altLang="en-US"/>
            </a:br>
            <a:r>
              <a:rPr lang="en-US" altLang="en-US"/>
              <a:t>called a derived class, is created from another</a:t>
            </a:r>
            <a:br>
              <a:rPr lang="en-US" altLang="en-US"/>
            </a:br>
            <a:r>
              <a:rPr lang="en-US" altLang="en-US"/>
              <a:t>class, called the base class</a:t>
            </a:r>
          </a:p>
          <a:p>
            <a:pPr lvl="1"/>
            <a:r>
              <a:rPr lang="en-US" altLang="en-US"/>
              <a:t>A derived class automatically has all the member variables and functions of the base class</a:t>
            </a:r>
          </a:p>
          <a:p>
            <a:pPr lvl="1"/>
            <a:r>
              <a:rPr lang="en-US" altLang="en-US"/>
              <a:t>A derived class can have additional member variables and/or member functions</a:t>
            </a:r>
          </a:p>
          <a:p>
            <a:pPr lvl="1"/>
            <a:r>
              <a:rPr lang="en-US" altLang="en-US"/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7671E229-BCC8-4A55-B5C7-0388644E400A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Slicing Problem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legal to assign a derived class object into a </a:t>
            </a:r>
            <a:br>
              <a:rPr lang="en-US" altLang="en-US"/>
            </a:br>
            <a:r>
              <a:rPr lang="en-US" altLang="en-US"/>
              <a:t>base class variable</a:t>
            </a:r>
          </a:p>
          <a:p>
            <a:pPr lvl="1"/>
            <a:r>
              <a:rPr lang="en-US" altLang="en-US"/>
              <a:t>This slices off data in the derived class that is not also part of the base class</a:t>
            </a:r>
          </a:p>
          <a:p>
            <a:pPr lvl="1"/>
            <a:r>
              <a:rPr lang="en-US" altLang="en-US"/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010470DA-814D-45D1-83C2-D6BF2B30B721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 Type Compatibility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possible in C++ to avoid the slicing </a:t>
            </a:r>
            <a:br>
              <a:rPr lang="en-US" altLang="en-US"/>
            </a:br>
            <a:r>
              <a:rPr lang="en-US" altLang="en-US"/>
              <a:t>problem</a:t>
            </a:r>
          </a:p>
          <a:p>
            <a:pPr lvl="1"/>
            <a:r>
              <a:rPr lang="en-US" altLang="en-US"/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D06DF540-6E45-40F7-8D02-E9988AD391EC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256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ppet-&gt;print( );   is legal and produces:   name:  Tiny</a:t>
            </a:r>
            <a:br>
              <a:rPr lang="en-US" altLang="en-US" sz="2400"/>
            </a:br>
            <a:r>
              <a:rPr lang="en-US" altLang="en-US" sz="2400"/>
              <a:t>                          			          breed:  Great Dane</a:t>
            </a:r>
          </a:p>
        </p:txBody>
      </p:sp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b="1"/>
              <a:t>void Dog::print( )</a:t>
            </a:r>
            <a:br>
              <a:rPr lang="en-US" altLang="en-US" b="1"/>
            </a:br>
            <a:r>
              <a:rPr lang="en-US" altLang="en-US" b="1"/>
              <a:t>{</a:t>
            </a:r>
            <a:br>
              <a:rPr lang="en-US" altLang="en-US" b="1"/>
            </a:br>
            <a:r>
              <a:rPr lang="en-US" altLang="en-US" b="1"/>
              <a:t>   cout &lt;&lt; "name: " </a:t>
            </a:r>
            <a:br>
              <a:rPr lang="en-US" altLang="en-US" b="1"/>
            </a:br>
            <a:r>
              <a:rPr lang="en-US" altLang="en-US" b="1"/>
              <a:t>            &lt;&lt;  name &lt;&lt; endl;</a:t>
            </a:r>
            <a:br>
              <a:rPr lang="en-US" altLang="en-US" b="1"/>
            </a:br>
            <a:r>
              <a:rPr lang="en-US" altLang="en-US" b="1"/>
              <a:t>   cout &lt;&lt; "breed: " </a:t>
            </a:r>
            <a:br>
              <a:rPr lang="en-US" altLang="en-US" b="1"/>
            </a:br>
            <a:r>
              <a:rPr lang="en-US" altLang="en-US" b="1"/>
              <a:t>            &lt;&lt; breed &lt;&lt; endl;</a:t>
            </a:r>
            <a:br>
              <a:rPr lang="en-US" altLang="en-US" b="1"/>
            </a:br>
            <a:r>
              <a:rPr lang="en-US" altLang="en-US" b="1"/>
              <a:t>}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1">
                <a:solidFill>
                  <a:schemeClr val="hlink"/>
                </a:solidFill>
              </a:rPr>
              <a:t>Pet   *ppet;</a:t>
            </a:r>
            <a:br>
              <a:rPr lang="en-US" altLang="en-US" b="1">
                <a:solidFill>
                  <a:schemeClr val="hlink"/>
                </a:solidFill>
              </a:rPr>
            </a:br>
            <a:r>
              <a:rPr lang="en-US" altLang="en-US" b="1">
                <a:solidFill>
                  <a:schemeClr val="hlink"/>
                </a:solidFill>
              </a:rPr>
              <a:t>Dog *pdog;</a:t>
            </a:r>
            <a:br>
              <a:rPr lang="en-US" altLang="en-US" b="1">
                <a:solidFill>
                  <a:schemeClr val="hlink"/>
                </a:solidFill>
              </a:rPr>
            </a:br>
            <a:r>
              <a:rPr lang="en-US" altLang="en-US" b="1">
                <a:solidFill>
                  <a:schemeClr val="hlink"/>
                </a:solidFill>
              </a:rPr>
              <a:t>pdog = new Dog;</a:t>
            </a:r>
            <a:r>
              <a:rPr lang="en-US" altLang="en-US" b="1"/>
              <a:t> </a:t>
            </a:r>
            <a:br>
              <a:rPr lang="en-US" altLang="en-US" b="1"/>
            </a:br>
            <a:r>
              <a:rPr lang="en-US" altLang="en-US" b="1"/>
              <a:t>pdog-&gt;name = "Tiny";</a:t>
            </a:r>
            <a:br>
              <a:rPr lang="en-US" altLang="en-US" b="1"/>
            </a:br>
            <a:r>
              <a:rPr lang="en-US" altLang="en-US" b="1"/>
              <a:t>pdog-&gt;breed = "Great</a:t>
            </a:r>
            <a:br>
              <a:rPr lang="en-US" altLang="en-US" b="1"/>
            </a:br>
            <a:r>
              <a:rPr lang="en-US" altLang="en-US" b="1"/>
              <a:t>                            Dane";</a:t>
            </a:r>
            <a:br>
              <a:rPr lang="en-US" altLang="en-US" b="1"/>
            </a:br>
            <a:r>
              <a:rPr lang="en-US" altLang="en-US" b="1"/>
              <a:t>ppet = pdog;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638" y="5948363"/>
            <a:ext cx="33035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15.12 (1-2)</a:t>
            </a:r>
          </a:p>
        </p:txBody>
      </p:sp>
      <p:sp>
        <p:nvSpPr>
          <p:cNvPr id="625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Variables </a:t>
            </a:r>
            <a:br>
              <a:rPr lang="en-US" altLang="en-US"/>
            </a:br>
            <a:r>
              <a:rPr lang="en-US" altLang="en-US"/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D9F44032-45F6-4455-B33A-E5978838B69D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Virtual Functions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previous example:</a:t>
            </a:r>
            <a:br>
              <a:rPr lang="en-US" altLang="en-US"/>
            </a:br>
            <a:r>
              <a:rPr lang="en-US" altLang="en-US"/>
              <a:t>                    ppet-&gt;print( ); </a:t>
            </a:r>
            <a:br>
              <a:rPr lang="en-US" altLang="en-US"/>
            </a:br>
            <a:r>
              <a:rPr lang="en-US" altLang="en-US"/>
              <a:t>worked because print was declared as a virtual</a:t>
            </a:r>
            <a:br>
              <a:rPr lang="en-US" altLang="en-US"/>
            </a:br>
            <a:r>
              <a:rPr lang="en-US" altLang="en-US"/>
              <a:t>function</a:t>
            </a:r>
          </a:p>
          <a:p>
            <a:r>
              <a:rPr lang="en-US" altLang="en-US"/>
              <a:t>This code would still produce an error: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                 cout &lt;&lt; "name: " &lt;&lt; ppet-&gt;name</a:t>
            </a:r>
            <a:br>
              <a:rPr lang="en-US" altLang="en-US"/>
            </a:br>
            <a:r>
              <a:rPr lang="en-US" altLang="en-US"/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F8E420BE-BF25-460B-A2CE-9FB19EFF33DF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/>
              <a:t>ppet-&gt;breed is still illegal because ppet is a </a:t>
            </a:r>
            <a:br>
              <a:rPr lang="en-US" altLang="en-US"/>
            </a:br>
            <a:r>
              <a:rPr lang="en-US" altLang="en-US"/>
              <a:t>pointer to a Pet object that has no breed member</a:t>
            </a:r>
          </a:p>
          <a:p>
            <a:r>
              <a:rPr lang="en-US" altLang="en-US"/>
              <a:t>Function print( ) was declared virtual by class</a:t>
            </a:r>
            <a:br>
              <a:rPr lang="en-US" altLang="en-US"/>
            </a:br>
            <a:r>
              <a:rPr lang="en-US" altLang="en-US"/>
              <a:t>Pet </a:t>
            </a:r>
          </a:p>
          <a:p>
            <a:pPr lvl="1"/>
            <a:r>
              <a:rPr lang="en-US" altLang="en-US"/>
              <a:t>When the computer sees ppet-&gt;print( ), it checks the virtual table for classes Pet and Dog and finds that ppet points to an object of type Dog</a:t>
            </a:r>
          </a:p>
          <a:p>
            <a:pPr lvl="2"/>
            <a:r>
              <a:rPr lang="en-US" altLang="en-US"/>
              <a:t>Because ppet points to a Dog object, code for Dog::print( )</a:t>
            </a:r>
            <a:br>
              <a:rPr lang="en-US" altLang="en-US"/>
            </a:br>
            <a:r>
              <a:rPr lang="en-US" altLang="en-US"/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8913CC7-9215-448F-934D-5CEFA4DABB56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Remember Two Rules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help make sense of object oriented </a:t>
            </a:r>
            <a:br>
              <a:rPr lang="en-US" altLang="en-US"/>
            </a:br>
            <a:r>
              <a:rPr lang="en-US" altLang="en-US"/>
              <a:t>programming with dynamic variables, </a:t>
            </a:r>
            <a:br>
              <a:rPr lang="en-US" altLang="en-US"/>
            </a:br>
            <a:r>
              <a:rPr lang="en-US" altLang="en-US"/>
              <a:t>remember these rules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If the domain type of the pointer p_ancestor is a base class for the for the domain type of pointer p_descendant, </a:t>
            </a:r>
            <a:br>
              <a:rPr lang="en-US" altLang="en-US" sz="2400"/>
            </a:br>
            <a:r>
              <a:rPr lang="en-US" altLang="en-US" sz="2400"/>
              <a:t>the following assignment of pointers is allowed</a:t>
            </a:r>
            <a:br>
              <a:rPr lang="en-US" altLang="en-US" sz="2400"/>
            </a:br>
            <a:r>
              <a:rPr lang="en-US" altLang="en-US" sz="2400"/>
              <a:t>                 p_ancestor = p_descendant;</a:t>
            </a:r>
            <a:br>
              <a:rPr lang="en-US" altLang="en-US" sz="2400"/>
            </a:br>
            <a:r>
              <a:rPr lang="en-US" altLang="en-US" sz="2400"/>
              <a:t>and no data members will be lost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F9CFF065-DA56-4531-B194-65C788BCE7AA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Compilation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When using virtual functions, you will have to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define each virtual function before compiling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Declaration is no longer sufficient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Even if you do not call the virtual function you may see error message: 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"undefined reference to </a:t>
            </a:r>
            <a:r>
              <a:rPr lang="en-US" altLang="en-US" dirty="0" err="1">
                <a:solidFill>
                  <a:srgbClr val="FF0000"/>
                </a:solidFill>
              </a:rPr>
              <a:t>Class_Name</a:t>
            </a:r>
            <a:r>
              <a:rPr lang="en-US" altLang="en-US" dirty="0">
                <a:solidFill>
                  <a:srgbClr val="FF0000"/>
                </a:solidFill>
              </a:rPr>
              <a:t> virtual table</a:t>
            </a:r>
            <a:r>
              <a:rPr lang="en-US" altLang="en-US" dirty="0"/>
              <a:t>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05C871B-4F79-4617-A0E0-8376C8D2DF2D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Destructors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Destructors should be made virtual</a:t>
            </a:r>
          </a:p>
          <a:p>
            <a:pPr lvl="1"/>
            <a:r>
              <a:rPr lang="en-US" altLang="en-US"/>
              <a:t>Consider  Base *pBase = new Derived;</a:t>
            </a:r>
            <a:br>
              <a:rPr lang="en-US" altLang="en-US"/>
            </a:br>
            <a:r>
              <a:rPr lang="en-US" altLang="en-US"/>
              <a:t>                    …</a:t>
            </a:r>
            <a:br>
              <a:rPr lang="en-US" altLang="en-US"/>
            </a:br>
            <a:r>
              <a:rPr lang="en-US" altLang="en-US"/>
              <a:t>                   delete pBase;</a:t>
            </a:r>
          </a:p>
          <a:p>
            <a:pPr lvl="1"/>
            <a:r>
              <a:rPr lang="en-US" altLang="en-US"/>
              <a:t>If the destructor in Base is virtual, the destructor for Derived is invoked as pBase points to a Derived object, returning Derived members to the freestore</a:t>
            </a:r>
          </a:p>
          <a:p>
            <a:pPr lvl="2"/>
            <a:r>
              <a:rPr lang="en-US" altLang="en-US"/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95C80780-5495-4297-BE62-6AE2182AC11C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Non-Virtual Destructors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the Base destructor is not virtual, only the Base</a:t>
            </a:r>
            <a:br>
              <a:rPr lang="en-US" altLang="en-US"/>
            </a:br>
            <a:r>
              <a:rPr lang="en-US" altLang="en-US"/>
              <a:t>destructor is invoked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leaves Derived members, not part of Base,</a:t>
            </a:r>
            <a:br>
              <a:rPr lang="en-US" altLang="en-US"/>
            </a:br>
            <a:r>
              <a:rPr lang="en-US" altLang="en-US"/>
              <a:t>in memory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FA419A89-9A74-4B68-8336-DCC03AEAC1C2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15.3 Conclusion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why you cannot assign a base class object to a derived class object?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Describe the problem with assigning a derived class object to a base class object?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75F8E2A-60B2-4BFE-BF42-2E70A7C40440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Employee Classes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design a record-keeping program with </a:t>
            </a:r>
            <a:br>
              <a:rPr lang="en-US" altLang="en-US"/>
            </a:br>
            <a:r>
              <a:rPr lang="en-US" altLang="en-US"/>
              <a:t>records for salaried and hourly employees…</a:t>
            </a:r>
          </a:p>
          <a:p>
            <a:pPr lvl="1"/>
            <a:r>
              <a:rPr lang="en-US" altLang="en-US" sz="2400"/>
              <a:t>Salaried and hourly employees belong to a class of people who share the property "employee"</a:t>
            </a:r>
          </a:p>
          <a:p>
            <a:pPr lvl="1"/>
            <a:r>
              <a:rPr lang="en-US" altLang="en-US" sz="2400"/>
              <a:t>A subset of employees are those with a fixed wage</a:t>
            </a:r>
          </a:p>
          <a:p>
            <a:pPr lvl="1"/>
            <a:r>
              <a:rPr lang="en-US" altLang="en-US" sz="2400"/>
              <a:t>Another subset of employees earn hourly wages</a:t>
            </a:r>
          </a:p>
          <a:p>
            <a:r>
              <a:rPr lang="en-US" altLang="en-US"/>
              <a:t>All employees have a name and SSN</a:t>
            </a:r>
          </a:p>
          <a:p>
            <a:pPr lvl="1"/>
            <a:r>
              <a:rPr lang="en-US" altLang="en-US" sz="2400"/>
              <a:t>Functions to manipulate name and SSN are the same</a:t>
            </a:r>
            <a:br>
              <a:rPr lang="en-US" altLang="en-US" sz="2400"/>
            </a:br>
            <a:r>
              <a:rPr lang="en-US" altLang="en-US" sz="2400"/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909582C8-EF54-4E46-B104-ABEF5AD9BB13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63385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5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8E3533F5-85E8-463B-A9FF-B95A8A4C2B76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488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885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992188"/>
          </a:xfrm>
        </p:spPr>
        <p:txBody>
          <a:bodyPr/>
          <a:lstStyle/>
          <a:p>
            <a:r>
              <a:rPr lang="en-US" altLang="en-US"/>
              <a:t>Display 15.1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CF1AF5C7-D196-4117-8277-E352C2DACEE3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590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992187"/>
          </a:xfrm>
        </p:spPr>
        <p:txBody>
          <a:bodyPr/>
          <a:lstStyle/>
          <a:p>
            <a:r>
              <a:rPr lang="en-US" altLang="en-US"/>
              <a:t>Display 15.2 (1/2)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7217ACC3-B838-4999-AAD9-B92DE3C3AEAE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693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6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15.2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A7E5079-9318-4552-80C0-30E8BE711427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795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7957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992188"/>
          </a:xfrm>
        </p:spPr>
        <p:txBody>
          <a:bodyPr/>
          <a:lstStyle/>
          <a:p>
            <a:r>
              <a:rPr lang="en-US" altLang="en-US"/>
              <a:t>Display 15.3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876C39F4-83B2-4F61-89A1-7645DD6331F3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6389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898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15.4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39E3930-B912-4C5F-B028-AFC80C68C07B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640006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0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00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000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0005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en-US"/>
              <a:t>Display 15.5 (1/2)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690E7255-FA71-4C65-8306-5A48E8148363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0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102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/>
          <a:lstStyle/>
          <a:p>
            <a:r>
              <a:rPr lang="en-US" altLang="en-US"/>
              <a:t>Display 15.5 (2/2)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DC4F8775-725D-47EB-BA02-99321A833B57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2050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64205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64205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642053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en-US"/>
              <a:t>Display 15.6 (1/2)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259E641B-7123-4D33-A18E-6C96D599F48D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6430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307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15.6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02489C56-8054-4DFC-B6ED-EDA4B65EADD6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7988" y="457200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15.1</a:t>
            </a: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5738" y="457200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15.2</a:t>
            </a:r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Base Class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define a class called Employee for all </a:t>
            </a:r>
            <a:br>
              <a:rPr lang="en-US" altLang="en-US"/>
            </a:br>
            <a:r>
              <a:rPr lang="en-US" altLang="en-US"/>
              <a:t>employees</a:t>
            </a:r>
          </a:p>
          <a:p>
            <a:r>
              <a:rPr lang="en-US" altLang="en-US"/>
              <a:t>The Employee class will be used to define </a:t>
            </a:r>
            <a:br>
              <a:rPr lang="en-US" altLang="en-US"/>
            </a:br>
            <a:r>
              <a:rPr lang="en-US" altLang="en-US"/>
              <a:t>classes for hourly and salaried employees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 definition of the employee class is found </a:t>
            </a:r>
            <a:br>
              <a:rPr lang="en-US" altLang="en-US"/>
            </a:br>
            <a:r>
              <a:rPr lang="en-US" altLang="en-US"/>
              <a:t>in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E91EED2-E320-49BE-A101-A364BB7643B7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410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992188"/>
          </a:xfrm>
        </p:spPr>
        <p:txBody>
          <a:bodyPr/>
          <a:lstStyle/>
          <a:p>
            <a:r>
              <a:rPr lang="en-US" altLang="en-US"/>
              <a:t>Display 15.7 (1/2)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0569A203-6E05-4F56-8E79-379918EEAFEE}" type="slidenum">
              <a:rPr lang="en-US" altLang="en-US"/>
              <a:pPr/>
              <a:t>71</a:t>
            </a:fld>
            <a:endParaRPr lang="en-CA" altLang="en-US"/>
          </a:p>
        </p:txBody>
      </p:sp>
      <p:grpSp>
        <p:nvGrpSpPr>
          <p:cNvPr id="645122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645123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645124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645125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15.7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FCA53DA0-30AF-4A3C-8AFC-102E78C09030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6461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61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64614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15.8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11FFEE4F-CE13-4779-A362-82D60E7415A3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1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71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717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2971800" cy="992188"/>
          </a:xfrm>
        </p:spPr>
        <p:txBody>
          <a:bodyPr/>
          <a:lstStyle/>
          <a:p>
            <a:r>
              <a:rPr lang="en-US" altLang="en-US"/>
              <a:t>Display 15.9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B0F782F7-FF50-4789-9D64-21CF639697CF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81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64819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992188"/>
          </a:xfrm>
        </p:spPr>
        <p:txBody>
          <a:bodyPr/>
          <a:lstStyle/>
          <a:p>
            <a:r>
              <a:rPr lang="en-US" altLang="en-US"/>
              <a:t>Display 15.10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93E9ED6-F55D-4297-BFE9-F8D1AD0DE7CC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92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922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3200400" cy="992188"/>
          </a:xfrm>
        </p:spPr>
        <p:txBody>
          <a:bodyPr/>
          <a:lstStyle/>
          <a:p>
            <a:r>
              <a:rPr lang="en-US" altLang="en-US"/>
              <a:t>Display 15.11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5F24D8F3-B0BF-4CE1-BE6A-5AB55D56F968}" type="slidenum">
              <a:rPr lang="en-US" altLang="en-US"/>
              <a:pPr/>
              <a:t>76</a:t>
            </a:fld>
            <a:endParaRPr lang="en-CA" altLang="en-US"/>
          </a:p>
        </p:txBody>
      </p:sp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4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024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5024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991100" y="228600"/>
            <a:ext cx="4076700" cy="992188"/>
          </a:xfrm>
        </p:spPr>
        <p:txBody>
          <a:bodyPr/>
          <a:lstStyle/>
          <a:p>
            <a:r>
              <a:rPr lang="en-US" altLang="en-US"/>
              <a:t>Display 15.12 (1/2)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E1263A9F-BB60-44AB-9AD0-534F2579EC05}" type="slidenum">
              <a:rPr lang="en-US" altLang="en-US"/>
              <a:pPr/>
              <a:t>77</a:t>
            </a:fld>
            <a:endParaRPr lang="en-CA" altLang="en-US"/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12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5126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992188"/>
          </a:xfrm>
        </p:spPr>
        <p:txBody>
          <a:bodyPr/>
          <a:lstStyle/>
          <a:p>
            <a:r>
              <a:rPr lang="en-US" altLang="en-US"/>
              <a:t>Display 15.12 (2/2)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400844F8-9E6D-4C05-97F5-FEABD890D371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print_check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 print_check will have different </a:t>
            </a:r>
            <a:br>
              <a:rPr lang="en-US" altLang="en-US"/>
            </a:br>
            <a:r>
              <a:rPr lang="en-US" altLang="en-US"/>
              <a:t>definitions to print different checks for each type</a:t>
            </a:r>
            <a:br>
              <a:rPr lang="en-US" altLang="en-US"/>
            </a:br>
            <a:r>
              <a:rPr lang="en-US" altLang="en-US"/>
              <a:t> of employee</a:t>
            </a:r>
          </a:p>
          <a:p>
            <a:pPr lvl="1"/>
            <a:r>
              <a:rPr lang="en-US" altLang="en-US"/>
              <a:t>An Employee object lacks sufficient information to print a check</a:t>
            </a:r>
          </a:p>
          <a:p>
            <a:pPr lvl="1"/>
            <a:r>
              <a:rPr lang="en-US" altLang="en-US"/>
              <a:t>Each derived class will have sufficient information to print a check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15- </a:t>
            </a:r>
            <a:fld id="{3FAC61B3-DEAB-4E80-B73F-0DC47BA7862E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HourlyEmployee is derived from Class Employee</a:t>
            </a:r>
          </a:p>
          <a:p>
            <a:pPr lvl="1"/>
            <a:r>
              <a:rPr lang="en-US" altLang="en-US" sz="2400"/>
              <a:t>HourlyEmployee inherits all member functions and member variables of Employee </a:t>
            </a:r>
          </a:p>
          <a:p>
            <a:pPr lvl="1"/>
            <a:r>
              <a:rPr lang="en-US" altLang="en-US" sz="2400"/>
              <a:t>The class definition begins</a:t>
            </a:r>
            <a:br>
              <a:rPr lang="en-US" altLang="en-US" sz="2400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      </a:t>
            </a:r>
            <a:r>
              <a:rPr lang="en-US" altLang="en-US" sz="2400"/>
              <a:t>class HourlyEmployee : public Employee</a:t>
            </a:r>
          </a:p>
          <a:p>
            <a:pPr lvl="2"/>
            <a:r>
              <a:rPr lang="en-US" altLang="en-US"/>
              <a:t>:public Employee shows that HourlyEmployee is </a:t>
            </a:r>
            <a:br>
              <a:rPr lang="en-US" altLang="en-US"/>
            </a:br>
            <a:r>
              <a:rPr lang="en-US" altLang="en-US"/>
              <a:t>derived from class Employee</a:t>
            </a:r>
          </a:p>
          <a:p>
            <a:pPr lvl="1"/>
            <a:r>
              <a:rPr lang="en-US" altLang="en-US" sz="2400"/>
              <a:t>HourlyEmployee declares additional member </a:t>
            </a:r>
            <a:br>
              <a:rPr lang="en-US" altLang="en-US" sz="2400"/>
            </a:br>
            <a:r>
              <a:rPr lang="en-US" altLang="en-US" sz="2400"/>
              <a:t>variables wage_rate and hours </a:t>
            </a:r>
          </a:p>
          <a:p>
            <a:pPr lvl="2"/>
            <a:endParaRPr lang="en-US" altLang="en-US"/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8338" y="556260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15.3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2116</TotalTime>
  <Words>1189</Words>
  <Application>Microsoft Office PowerPoint</Application>
  <PresentationFormat>Letter Paper (8.5x11 in)</PresentationFormat>
  <Paragraphs>408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Tahoma</vt:lpstr>
      <vt:lpstr>Times New Roman</vt:lpstr>
      <vt:lpstr>Wingdings</vt:lpstr>
      <vt:lpstr>Blends</vt:lpstr>
      <vt:lpstr>PowerPoint Presentation</vt:lpstr>
      <vt:lpstr>Session 21</vt:lpstr>
      <vt:lpstr>Overview</vt:lpstr>
      <vt:lpstr>15.1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Section 15.1 Conclusion</vt:lpstr>
      <vt:lpstr>15.2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Section 15.2 Conclusion</vt:lpstr>
      <vt:lpstr>15.3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15.1  </vt:lpstr>
      <vt:lpstr>Display 15.2 (1/2) </vt:lpstr>
      <vt:lpstr>Display 15.2 (2/2)</vt:lpstr>
      <vt:lpstr>Display 15.3 </vt:lpstr>
      <vt:lpstr>Display 15.4</vt:lpstr>
      <vt:lpstr>Display 15.5 (1/2) </vt:lpstr>
      <vt:lpstr>Display 15.5 (2/2) </vt:lpstr>
      <vt:lpstr>Display 15.6 (1/2) </vt:lpstr>
      <vt:lpstr>Display 15.6 (2/2)</vt:lpstr>
      <vt:lpstr>Display 15.7 (1/2) </vt:lpstr>
      <vt:lpstr>Display 15.7 (2/2)</vt:lpstr>
      <vt:lpstr>Display 15.8</vt:lpstr>
      <vt:lpstr>Display 15.9 </vt:lpstr>
      <vt:lpstr>Display 15.10 </vt:lpstr>
      <vt:lpstr>Display 15.11 </vt:lpstr>
      <vt:lpstr>Display 15.12 (1/2) </vt:lpstr>
      <vt:lpstr>Display 15.12 (2/2)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Faizi Ali</cp:lastModifiedBy>
  <cp:revision>118</cp:revision>
  <cp:lastPrinted>2001-11-04T00:51:13Z</cp:lastPrinted>
  <dcterms:created xsi:type="dcterms:W3CDTF">2005-02-25T19:46:41Z</dcterms:created>
  <dcterms:modified xsi:type="dcterms:W3CDTF">2014-12-18T05:40:06Z</dcterms:modified>
</cp:coreProperties>
</file>