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8"/>
  </p:notesMasterIdLst>
  <p:handoutMasterIdLst>
    <p:handoutMasterId r:id="rId59"/>
  </p:handoutMasterIdLst>
  <p:sldIdLst>
    <p:sldId id="282" r:id="rId2"/>
    <p:sldId id="342" r:id="rId3"/>
    <p:sldId id="298" r:id="rId4"/>
    <p:sldId id="347" r:id="rId5"/>
    <p:sldId id="348" r:id="rId6"/>
    <p:sldId id="349" r:id="rId7"/>
    <p:sldId id="350" r:id="rId8"/>
    <p:sldId id="351" r:id="rId9"/>
    <p:sldId id="352" r:id="rId10"/>
    <p:sldId id="353" r:id="rId11"/>
    <p:sldId id="354" r:id="rId12"/>
    <p:sldId id="355" r:id="rId13"/>
    <p:sldId id="356" r:id="rId14"/>
    <p:sldId id="299"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43"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9" r:id="rId53"/>
    <p:sldId id="344" r:id="rId54"/>
    <p:sldId id="345" r:id="rId55"/>
    <p:sldId id="340" r:id="rId56"/>
    <p:sldId id="341" r:id="rId57"/>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3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6F6"/>
    <a:srgbClr val="0099CC"/>
    <a:srgbClr val="0000FF"/>
    <a:srgbClr val="0000CC"/>
    <a:srgbClr val="B2B2B2"/>
    <a:srgbClr val="A50021"/>
    <a:srgbClr val="7376B1"/>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548" autoAdjust="0"/>
  </p:normalViewPr>
  <p:slideViewPr>
    <p:cSldViewPr snapToObjects="1">
      <p:cViewPr varScale="1">
        <p:scale>
          <a:sx n="74" d="100"/>
          <a:sy n="74" d="100"/>
        </p:scale>
        <p:origin x="1266" y="66"/>
      </p:cViewPr>
      <p:guideLst>
        <p:guide orient="horz" pos="33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7786CC1E-D710-45AB-BE34-83A65C8720E8}" type="slidenum">
              <a:rPr lang="en-CA" altLang="en-US"/>
              <a:pPr/>
              <a:t>‹#›</a:t>
            </a:fld>
            <a:endParaRPr lang="en-CA" altLang="en-US"/>
          </a:p>
        </p:txBody>
      </p:sp>
    </p:spTree>
    <p:extLst>
      <p:ext uri="{BB962C8B-B14F-4D97-AF65-F5344CB8AC3E}">
        <p14:creationId xmlns:p14="http://schemas.microsoft.com/office/powerpoint/2010/main" val="2071756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lt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7B4769A8-23EB-4F9F-B8D0-EBB84FE27043}" type="slidenum">
              <a:rPr lang="en-CA" altLang="en-US"/>
              <a:pPr/>
              <a:t>‹#›</a:t>
            </a:fld>
            <a:endParaRPr lang="en-CA" altLang="en-US"/>
          </a:p>
        </p:txBody>
      </p:sp>
    </p:spTree>
    <p:extLst>
      <p:ext uri="{BB962C8B-B14F-4D97-AF65-F5344CB8AC3E}">
        <p14:creationId xmlns:p14="http://schemas.microsoft.com/office/powerpoint/2010/main" val="20372231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To illustrate template functions, let’s look at this simple function. It would appear as part of a program that needs to find the larger of two integers. The function returns a copy of the larger of its two arguments.</a:t>
            </a:r>
          </a:p>
        </p:txBody>
      </p:sp>
      <p:sp>
        <p:nvSpPr>
          <p:cNvPr id="17411"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4016406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Here’s the template version. Notice these things:</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1. the template prefix</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2. The change of the data type of at least one parameter (the array)</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3. The change of the return type (this might not occur for every template function)</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4. In the implementation, we can use the Item type for local variables</a:t>
            </a:r>
          </a:p>
        </p:txBody>
      </p:sp>
      <p:sp>
        <p:nvSpPr>
          <p:cNvPr id="26627"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216309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Suppose your program also needs to find the larger of two double numbers. Then you could add a second function for double numbers. By the way, you may use the same name, maximum, for the two functions. The compiler is smart enough to determine which function your program is using at any given point, by looking at the types of the parameters.</a:t>
            </a:r>
          </a:p>
        </p:txBody>
      </p:sp>
      <p:sp>
        <p:nvSpPr>
          <p:cNvPr id="18435"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2815121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Suppose your program also has another data type, called knafn. This could be a class that you wrote yourself for some purpose.</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Anyway, perhaps knafn objects can be compared with the &gt; operation (because the knafn implementation includes an overloaded &gt; operator). In this case, your program might have a third function to compare two knafn objects.</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charset="0"/>
              <a:cs typeface="Arial Unicode MS" charset="0"/>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charset="0"/>
              <a:cs typeface="Arial Unicode MS" charset="0"/>
            </a:endParaRPr>
          </a:p>
        </p:txBody>
      </p:sp>
      <p:sp>
        <p:nvSpPr>
          <p:cNvPr id="19459"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61883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In fact, for your next programming assignment, I’m going to give you a printed list of 100,000,000 different data types, each of which has the &gt; operator defined. Your job will be to implement a maximum function for each of the types. How long do you think this job will take?</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charset="0"/>
              <a:cs typeface="Arial Unicode MS" charset="0"/>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How many of you think it will take more than one day’s work? Raise your hands.</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charset="0"/>
              <a:cs typeface="Arial Unicode MS" charset="0"/>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Okay, now how many of you think you’ll need less than a day--in fact less than five minutes? Raise your hands. These are the people that have been reading ahead in Chapter 6 about a feature called template functions.</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charset="0"/>
              <a:cs typeface="Arial Unicode MS" charset="0"/>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charset="0"/>
              <a:cs typeface="Arial Unicode MS" charset="0"/>
            </a:endParaRPr>
          </a:p>
        </p:txBody>
      </p:sp>
      <p:sp>
        <p:nvSpPr>
          <p:cNvPr id="20483"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70549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This is our first example of a template function. It is a single function that depends on an underlying data type that I’ve called Item. The actual Item type could be any of many different types: int, double, char--in fact any type that has two features: (1) the data values can be compared with the &gt; operator, and (2) the data type has a copy constructor. (By the way, where is the copy constructor needed? It is needed to initialized the two parameters from their actual arguments, and also needed when the function returns a value.)</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charset="0"/>
              <a:cs typeface="Arial Unicode MS" charset="0"/>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Anyway, let’s look at the pattern for converting an ordinary function to a template function...</a:t>
            </a:r>
          </a:p>
        </p:txBody>
      </p:sp>
      <p:sp>
        <p:nvSpPr>
          <p:cNvPr id="21507"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45163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Our maximum function depends on the type of the item that we are comparing. This is the type of the two parameters, and also the return type. So, in the template function, we choose a name for this type--we use the name Item--and you use that name instead of the actual data type name.</a:t>
            </a:r>
          </a:p>
        </p:txBody>
      </p:sp>
      <p:sp>
        <p:nvSpPr>
          <p:cNvPr id="22531"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53898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Before an implementation, a special template prefix is also require. The prefix consists of the keyword template followed by angle brackets. Inside the angle brackets is the keyword class and the name that you choose to describe the underlying data type.</a:t>
            </a:r>
          </a:p>
        </p:txBody>
      </p:sp>
      <p:sp>
        <p:nvSpPr>
          <p:cNvPr id="23555"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44534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Here are two examples of how the single template function can be used in two different ways in a program. In the first example, the compiler sees two integer arguments, so the compiler will automatically create a version of the function where the Item is an int. In the second example, the compiler sees two double arguments, so the compiler will automatically create a version of the function where the Item is a double. We could have a third example where the two arguments were Knafn objects, and the compiler would automatically create a version of the function where the Item is a Knafn.</a:t>
            </a:r>
          </a:p>
        </p:txBody>
      </p:sp>
      <p:sp>
        <p:nvSpPr>
          <p:cNvPr id="24579"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2238552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Here’s another function that can be improved by making it into a template function. In this form, the function can find the largest integer in an array of integers. But it can’t be used for an array of double numbers, or an array of some other kind of objects. </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charset="0"/>
              <a:cs typeface="Arial Unicode MS" charset="0"/>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charset="0"/>
                <a:cs typeface="Arial Unicode MS" charset="0"/>
              </a:rPr>
              <a:t>In this case, the function depends on the underlying data type of the components of the array. We can call this component type Item, and rewrite the function as a template function...</a:t>
            </a:r>
          </a:p>
        </p:txBody>
      </p:sp>
      <p:sp>
        <p:nvSpPr>
          <p:cNvPr id="25603" name="Rectangle 2"/>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7958092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3" name="Rectangle 47"/>
          <p:cNvSpPr>
            <a:spLocks noChangeArrowheads="1"/>
          </p:cNvSpPr>
          <p:nvPr userDrawn="1"/>
        </p:nvSpPr>
        <p:spPr bwMode="auto">
          <a:xfrm>
            <a:off x="0" y="4581525"/>
            <a:ext cx="9144000" cy="2276475"/>
          </a:xfrm>
          <a:prstGeom prst="rect">
            <a:avLst/>
          </a:prstGeom>
          <a:solidFill>
            <a:srgbClr val="B2B2B2">
              <a:alpha val="59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0" name="Rectangle 44" descr="40%"/>
          <p:cNvSpPr>
            <a:spLocks noChangeArrowheads="1"/>
          </p:cNvSpPr>
          <p:nvPr/>
        </p:nvSpPr>
        <p:spPr bwMode="auto">
          <a:xfrm>
            <a:off x="0" y="0"/>
            <a:ext cx="9144000" cy="4581525"/>
          </a:xfrm>
          <a:prstGeom prst="rect">
            <a:avLst/>
          </a:prstGeom>
          <a:pattFill prst="pct40">
            <a:fgClr>
              <a:srgbClr val="7376B1">
                <a:alpha val="64000"/>
              </a:srgbClr>
            </a:fgClr>
            <a:bgClr>
              <a:schemeClr val="bg1">
                <a:alpha val="64000"/>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5" name="Rectangle 29"/>
          <p:cNvSpPr>
            <a:spLocks noGrp="1" noChangeArrowheads="1"/>
          </p:cNvSpPr>
          <p:nvPr>
            <p:ph type="ftr" sz="quarter" idx="3"/>
          </p:nvPr>
        </p:nvSpPr>
        <p:spPr bwMode="auto">
          <a:xfrm>
            <a:off x="838200" y="6397625"/>
            <a:ext cx="4495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vl1pPr>
          </a:lstStyle>
          <a:p>
            <a:r>
              <a:rPr lang="en-US" altLang="en-US"/>
              <a:t>Copyright © 2007 Pearson Education, Inc. Publishing as Pearson Addison-Wesley</a:t>
            </a:r>
          </a:p>
        </p:txBody>
      </p:sp>
      <p:sp>
        <p:nvSpPr>
          <p:cNvPr id="4126" name="Rectangle 30" descr="Pink tissue paper"/>
          <p:cNvSpPr>
            <a:spLocks noGrp="1" noChangeArrowheads="1"/>
          </p:cNvSpPr>
          <p:nvPr>
            <p:ph type="ctrTitle" sz="quarter"/>
          </p:nvPr>
        </p:nvSpPr>
        <p:spPr>
          <a:xfrm>
            <a:off x="304800" y="152400"/>
            <a:ext cx="7086600" cy="2286000"/>
          </a:xfrm>
          <a:extLst>
            <a:ext uri="{909E8E84-426E-40DD-AFC4-6F175D3DCCD1}">
              <a14:hiddenFill xmlns:a14="http://schemas.microsoft.com/office/drawing/2010/main">
                <a:blipFill dpi="0" rotWithShape="0">
                  <a:blip r:embed="rId2"/>
                  <a:srcRect/>
                  <a:tile tx="0" ty="0" sx="100000" sy="100000" flip="none" algn="tl"/>
                </a:blipFill>
              </a14:hiddenFill>
            </a:ext>
          </a:extLst>
        </p:spPr>
        <p:txBody>
          <a:bodyPr wrap="none" anchor="ctr"/>
          <a:lstStyle>
            <a:lvl1pPr>
              <a:defRPr sz="6600"/>
            </a:lvl1pPr>
          </a:lstStyle>
          <a:p>
            <a:pPr lvl="0"/>
            <a:r>
              <a:rPr lang="en-US" altLang="en-US" noProof="0" smtClean="0"/>
              <a:t>Click to edit </a:t>
            </a:r>
            <a:br>
              <a:rPr lang="en-US" altLang="en-US" noProof="0" smtClean="0"/>
            </a:br>
            <a:r>
              <a:rPr lang="en-US" altLang="en-US" noProof="0" smtClean="0"/>
              <a:t>Master title style</a:t>
            </a:r>
          </a:p>
        </p:txBody>
      </p:sp>
      <p:pic>
        <p:nvPicPr>
          <p:cNvPr id="4131" name="Picture 35" descr="awtri_4c UPDATE_col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extLst>
            <a:ext uri="{909E8E84-426E-40DD-AFC4-6F175D3DCCD1}">
              <a14:hiddenFill xmlns:a14="http://schemas.microsoft.com/office/drawing/2010/main">
                <a:solidFill>
                  <a:srgbClr val="FFFFFF"/>
                </a:solidFill>
              </a14:hiddenFill>
            </a:ext>
          </a:extLst>
        </p:spPr>
      </p:pic>
      <p:sp>
        <p:nvSpPr>
          <p:cNvPr id="4134" name="Rectangle 38" descr="Pink tissue paper"/>
          <p:cNvSpPr>
            <a:spLocks noGrp="1" noChangeArrowheads="1"/>
          </p:cNvSpPr>
          <p:nvPr>
            <p:ph type="subTitle" sz="quarter" idx="1"/>
          </p:nvPr>
        </p:nvSpPr>
        <p:spPr>
          <a:xfrm>
            <a:off x="1981200" y="2590800"/>
            <a:ext cx="6629400" cy="1905000"/>
          </a:xfrm>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0" indent="0" algn="r">
              <a:buFont typeface="Wingdings" pitchFamily="2" charset="2"/>
              <a:buNone/>
              <a:defRPr sz="3600">
                <a:solidFill>
                  <a:srgbClr val="0000CC"/>
                </a:solidFill>
              </a:defRPr>
            </a:lvl1pPr>
          </a:lstStyle>
          <a:p>
            <a:pPr lvl="0"/>
            <a:r>
              <a:rPr lang="en-US" altLang="en-US" noProof="0" smtClean="0"/>
              <a:t>Click to edit Master subtitle style</a:t>
            </a:r>
          </a:p>
        </p:txBody>
      </p:sp>
      <p:pic>
        <p:nvPicPr>
          <p:cNvPr id="4142" name="Picture 46" descr="savitch_thumb"/>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34225" y="4638675"/>
            <a:ext cx="1733550"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Slide 17- </a:t>
            </a:r>
            <a:fld id="{D0733439-31FD-43A7-B1C7-B45D80046D5D}" type="slidenum">
              <a:rPr lang="en-US" altLang="en-US"/>
              <a:pPr/>
              <a:t>‹#›</a:t>
            </a:fld>
            <a:endParaRPr lang="en-CA" altLang="en-US"/>
          </a:p>
        </p:txBody>
      </p:sp>
    </p:spTree>
    <p:extLst>
      <p:ext uri="{BB962C8B-B14F-4D97-AF65-F5344CB8AC3E}">
        <p14:creationId xmlns:p14="http://schemas.microsoft.com/office/powerpoint/2010/main" val="45010398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076450" cy="59451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3213"/>
            <a:ext cx="6076950" cy="5945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Slide 17- </a:t>
            </a:r>
            <a:fld id="{AC324920-C3C6-423C-A419-E7CAD567E0A5}" type="slidenum">
              <a:rPr lang="en-US" altLang="en-US"/>
              <a:pPr/>
              <a:t>‹#›</a:t>
            </a:fld>
            <a:endParaRPr lang="en-CA" altLang="en-US"/>
          </a:p>
        </p:txBody>
      </p:sp>
    </p:spTree>
    <p:extLst>
      <p:ext uri="{BB962C8B-B14F-4D97-AF65-F5344CB8AC3E}">
        <p14:creationId xmlns:p14="http://schemas.microsoft.com/office/powerpoint/2010/main" val="112795285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Slide 17- </a:t>
            </a:r>
            <a:fld id="{06AE297F-8920-4103-A131-9597A7AF882F}" type="slidenum">
              <a:rPr lang="en-US" altLang="en-US"/>
              <a:pPr/>
              <a:t>‹#›</a:t>
            </a:fld>
            <a:endParaRPr lang="en-CA" altLang="en-US"/>
          </a:p>
        </p:txBody>
      </p:sp>
    </p:spTree>
    <p:extLst>
      <p:ext uri="{BB962C8B-B14F-4D97-AF65-F5344CB8AC3E}">
        <p14:creationId xmlns:p14="http://schemas.microsoft.com/office/powerpoint/2010/main" val="236142236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Slide 17- </a:t>
            </a:r>
            <a:fld id="{44DC8D9A-E5FE-4BFE-A9BC-AADB4A92164A}" type="slidenum">
              <a:rPr lang="en-US" altLang="en-US"/>
              <a:pPr/>
              <a:t>‹#›</a:t>
            </a:fld>
            <a:endParaRPr lang="en-CA" altLang="en-US"/>
          </a:p>
        </p:txBody>
      </p:sp>
    </p:spTree>
    <p:extLst>
      <p:ext uri="{BB962C8B-B14F-4D97-AF65-F5344CB8AC3E}">
        <p14:creationId xmlns:p14="http://schemas.microsoft.com/office/powerpoint/2010/main" val="66154531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4513" y="16764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7263" y="16764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ltLang="en-US"/>
              <a:t>Slide 17- </a:t>
            </a:r>
            <a:fld id="{D50610FD-EA95-447C-A432-5D291E2FEAE7}" type="slidenum">
              <a:rPr lang="en-US" altLang="en-US"/>
              <a:pPr/>
              <a:t>‹#›</a:t>
            </a:fld>
            <a:endParaRPr lang="en-CA" altLang="en-US"/>
          </a:p>
        </p:txBody>
      </p:sp>
    </p:spTree>
    <p:extLst>
      <p:ext uri="{BB962C8B-B14F-4D97-AF65-F5344CB8AC3E}">
        <p14:creationId xmlns:p14="http://schemas.microsoft.com/office/powerpoint/2010/main" val="285538463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ltLang="en-US"/>
              <a:t>Slide 17- </a:t>
            </a:r>
            <a:fld id="{A7D5F641-4533-4527-8929-628CB7F2EF80}" type="slidenum">
              <a:rPr lang="en-US" altLang="en-US"/>
              <a:pPr/>
              <a:t>‹#›</a:t>
            </a:fld>
            <a:endParaRPr lang="en-CA" altLang="en-US"/>
          </a:p>
        </p:txBody>
      </p:sp>
    </p:spTree>
    <p:extLst>
      <p:ext uri="{BB962C8B-B14F-4D97-AF65-F5344CB8AC3E}">
        <p14:creationId xmlns:p14="http://schemas.microsoft.com/office/powerpoint/2010/main" val="154937808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ltLang="en-US"/>
              <a:t>Slide 17- </a:t>
            </a:r>
            <a:fld id="{30D0834A-B237-45FE-A880-DB4D507638E0}" type="slidenum">
              <a:rPr lang="en-US" altLang="en-US"/>
              <a:pPr/>
              <a:t>‹#›</a:t>
            </a:fld>
            <a:endParaRPr lang="en-CA" altLang="en-US"/>
          </a:p>
        </p:txBody>
      </p:sp>
    </p:spTree>
    <p:extLst>
      <p:ext uri="{BB962C8B-B14F-4D97-AF65-F5344CB8AC3E}">
        <p14:creationId xmlns:p14="http://schemas.microsoft.com/office/powerpoint/2010/main" val="277797434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Slide 17- </a:t>
            </a:r>
            <a:fld id="{762D2A0F-C286-49EE-A27E-49A8DC3CCAEF}" type="slidenum">
              <a:rPr lang="en-US" altLang="en-US"/>
              <a:pPr/>
              <a:t>‹#›</a:t>
            </a:fld>
            <a:endParaRPr lang="en-CA" altLang="en-US"/>
          </a:p>
        </p:txBody>
      </p:sp>
    </p:spTree>
    <p:extLst>
      <p:ext uri="{BB962C8B-B14F-4D97-AF65-F5344CB8AC3E}">
        <p14:creationId xmlns:p14="http://schemas.microsoft.com/office/powerpoint/2010/main" val="9634843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Slide 17- </a:t>
            </a:r>
            <a:fld id="{36BEE1C9-3BEB-41FC-B7BB-AF6D1E4F6C4B}" type="slidenum">
              <a:rPr lang="en-US" altLang="en-US"/>
              <a:pPr/>
              <a:t>‹#›</a:t>
            </a:fld>
            <a:endParaRPr lang="en-CA" altLang="en-US"/>
          </a:p>
        </p:txBody>
      </p:sp>
    </p:spTree>
    <p:extLst>
      <p:ext uri="{BB962C8B-B14F-4D97-AF65-F5344CB8AC3E}">
        <p14:creationId xmlns:p14="http://schemas.microsoft.com/office/powerpoint/2010/main" val="64248431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Slide 17- </a:t>
            </a:r>
            <a:fld id="{B9707ECC-34BA-49E3-A3F2-529979408812}" type="slidenum">
              <a:rPr lang="en-US" altLang="en-US"/>
              <a:pPr/>
              <a:t>‹#›</a:t>
            </a:fld>
            <a:endParaRPr lang="en-CA" altLang="en-US"/>
          </a:p>
        </p:txBody>
      </p:sp>
    </p:spTree>
    <p:extLst>
      <p:ext uri="{BB962C8B-B14F-4D97-AF65-F5344CB8AC3E}">
        <p14:creationId xmlns:p14="http://schemas.microsoft.com/office/powerpoint/2010/main" val="170840034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9" name="Rectangle 37"/>
          <p:cNvSpPr>
            <a:spLocks noChangeArrowheads="1"/>
          </p:cNvSpPr>
          <p:nvPr/>
        </p:nvSpPr>
        <p:spPr bwMode="gray">
          <a:xfrm rot="16200000">
            <a:off x="4419600" y="2136775"/>
            <a:ext cx="301625" cy="9140825"/>
          </a:xfrm>
          <a:prstGeom prst="rect">
            <a:avLst/>
          </a:prstGeom>
          <a:gradFill rotWithShape="0">
            <a:gsLst>
              <a:gs pos="0">
                <a:srgbClr val="6669AA">
                  <a:alpha val="47000"/>
                </a:srgbClr>
              </a:gs>
              <a:gs pos="100000">
                <a:srgbClr val="6669AA">
                  <a:gamma/>
                  <a:tint val="33333"/>
                  <a:invGamma/>
                </a:srgbClr>
              </a:gs>
            </a:gsLst>
            <a:lin ang="5400000" scaled="1"/>
          </a:gradFill>
          <a:ln>
            <a:noFill/>
          </a:ln>
          <a:effectLst/>
          <a:extLst>
            <a:ext uri="{91240B29-F687-4F45-9708-019B960494DF}">
              <a14:hiddenLine xmlns:a14="http://schemas.microsoft.com/office/drawing/2010/main" w="76200">
                <a:pattFill prst="pct40">
                  <a:fgClr>
                    <a:schemeClr val="bg1"/>
                  </a:fgClr>
                  <a:bgClr>
                    <a:srgbClr val="02B2CA"/>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3200">
              <a:latin typeface="Tahoma" pitchFamily="34" charset="0"/>
            </a:endParaRPr>
          </a:p>
        </p:txBody>
      </p:sp>
      <p:sp>
        <p:nvSpPr>
          <p:cNvPr id="3114" name="Rectangle 42" descr="40%"/>
          <p:cNvSpPr>
            <a:spLocks noChangeArrowheads="1"/>
          </p:cNvSpPr>
          <p:nvPr/>
        </p:nvSpPr>
        <p:spPr bwMode="gray">
          <a:xfrm rot="16200000">
            <a:off x="3840163" y="-3840163"/>
            <a:ext cx="1460500" cy="9140825"/>
          </a:xfrm>
          <a:prstGeom prst="rect">
            <a:avLst/>
          </a:prstGeom>
          <a:pattFill prst="pct40">
            <a:fgClr>
              <a:srgbClr val="00B6F6">
                <a:alpha val="67000"/>
              </a:srgbClr>
            </a:fgClr>
            <a:bgClr>
              <a:schemeClr val="bg1">
                <a:alpha val="67000"/>
              </a:schemeClr>
            </a:bgClr>
          </a:pattFill>
          <a:ln>
            <a:noFill/>
          </a:ln>
          <a:effectLst/>
          <a:extLst>
            <a:ext uri="{91240B29-F687-4F45-9708-019B960494DF}">
              <a14:hiddenLine xmlns:a14="http://schemas.microsoft.com/office/drawing/2010/main" w="76200">
                <a:pattFill prst="pct40">
                  <a:fgClr>
                    <a:schemeClr val="bg1"/>
                  </a:fgClr>
                  <a:bgClr>
                    <a:srgbClr val="02B2CA"/>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3200">
              <a:latin typeface="Tahoma" pitchFamily="34" charset="0"/>
            </a:endParaRPr>
          </a:p>
        </p:txBody>
      </p:sp>
      <p:sp>
        <p:nvSpPr>
          <p:cNvPr id="3081" name="Rectangle 9"/>
          <p:cNvSpPr>
            <a:spLocks noGrp="1" noChangeArrowheads="1"/>
          </p:cNvSpPr>
          <p:nvPr>
            <p:ph type="title"/>
          </p:nvPr>
        </p:nvSpPr>
        <p:spPr bwMode="auto">
          <a:xfrm>
            <a:off x="533400" y="303213"/>
            <a:ext cx="8305800"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7050088"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lvl1pPr>
          </a:lstStyle>
          <a:p>
            <a:r>
              <a:rPr lang="en-US" altLang="en-US"/>
              <a:t>Slide 17- </a:t>
            </a:r>
            <a:fld id="{814684F3-A931-4F39-9EE8-0FE5D47BBEA6}" type="slidenum">
              <a:rPr lang="en-US" altLang="en-US"/>
              <a:pPr/>
              <a:t>‹#›</a:t>
            </a:fld>
            <a:endParaRPr lang="en-CA" altLang="en-US"/>
          </a:p>
        </p:txBody>
      </p:sp>
      <p:sp>
        <p:nvSpPr>
          <p:cNvPr id="3093" name="Rectangle 21"/>
          <p:cNvSpPr>
            <a:spLocks noGrp="1" noChangeArrowheads="1"/>
          </p:cNvSpPr>
          <p:nvPr>
            <p:ph type="body" idx="1"/>
          </p:nvPr>
        </p:nvSpPr>
        <p:spPr bwMode="auto">
          <a:xfrm>
            <a:off x="544513" y="16764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02" name="Rectangle 30"/>
          <p:cNvSpPr>
            <a:spLocks noChangeArrowheads="1"/>
          </p:cNvSpPr>
          <p:nvPr/>
        </p:nvSpPr>
        <p:spPr bwMode="auto">
          <a:xfrm>
            <a:off x="838200" y="6397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en-US" sz="900"/>
              <a:t>Copyright © 2007 Pearson Education, Inc. Publishing as Pearson Addison-Wesley</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algn="l" rtl="0" fontAlgn="base">
        <a:spcBef>
          <a:spcPct val="0"/>
        </a:spcBef>
        <a:spcAft>
          <a:spcPct val="0"/>
        </a:spcAft>
        <a:defRPr sz="3600">
          <a:solidFill>
            <a:srgbClr val="A50021"/>
          </a:solidFill>
          <a:latin typeface="+mj-lt"/>
          <a:ea typeface="+mj-ea"/>
          <a:cs typeface="+mj-cs"/>
        </a:defRPr>
      </a:lvl1pPr>
      <a:lvl2pPr algn="l" rtl="0" fontAlgn="base">
        <a:spcBef>
          <a:spcPct val="0"/>
        </a:spcBef>
        <a:spcAft>
          <a:spcPct val="0"/>
        </a:spcAft>
        <a:defRPr sz="3600">
          <a:solidFill>
            <a:srgbClr val="A50021"/>
          </a:solidFill>
          <a:latin typeface="Arial" charset="0"/>
        </a:defRPr>
      </a:lvl2pPr>
      <a:lvl3pPr algn="l" rtl="0" fontAlgn="base">
        <a:spcBef>
          <a:spcPct val="0"/>
        </a:spcBef>
        <a:spcAft>
          <a:spcPct val="0"/>
        </a:spcAft>
        <a:defRPr sz="3600">
          <a:solidFill>
            <a:srgbClr val="A50021"/>
          </a:solidFill>
          <a:latin typeface="Arial" charset="0"/>
        </a:defRPr>
      </a:lvl3pPr>
      <a:lvl4pPr algn="l" rtl="0" fontAlgn="base">
        <a:spcBef>
          <a:spcPct val="0"/>
        </a:spcBef>
        <a:spcAft>
          <a:spcPct val="0"/>
        </a:spcAft>
        <a:defRPr sz="3600">
          <a:solidFill>
            <a:srgbClr val="A50021"/>
          </a:solidFill>
          <a:latin typeface="Arial" charset="0"/>
        </a:defRPr>
      </a:lvl4pPr>
      <a:lvl5pPr algn="l" rtl="0" fontAlgn="base">
        <a:spcBef>
          <a:spcPct val="0"/>
        </a:spcBef>
        <a:spcAft>
          <a:spcPct val="0"/>
        </a:spcAft>
        <a:defRPr sz="3600">
          <a:solidFill>
            <a:srgbClr val="A50021"/>
          </a:solidFill>
          <a:latin typeface="Arial" charset="0"/>
        </a:defRPr>
      </a:lvl5pPr>
      <a:lvl6pPr marL="457200" algn="l" rtl="0" fontAlgn="base">
        <a:spcBef>
          <a:spcPct val="0"/>
        </a:spcBef>
        <a:spcAft>
          <a:spcPct val="0"/>
        </a:spcAft>
        <a:defRPr sz="3600">
          <a:solidFill>
            <a:srgbClr val="A50021"/>
          </a:solidFill>
          <a:latin typeface="Arial" charset="0"/>
        </a:defRPr>
      </a:lvl6pPr>
      <a:lvl7pPr marL="914400" algn="l" rtl="0" fontAlgn="base">
        <a:spcBef>
          <a:spcPct val="0"/>
        </a:spcBef>
        <a:spcAft>
          <a:spcPct val="0"/>
        </a:spcAft>
        <a:defRPr sz="3600">
          <a:solidFill>
            <a:srgbClr val="A50021"/>
          </a:solidFill>
          <a:latin typeface="Arial" charset="0"/>
        </a:defRPr>
      </a:lvl7pPr>
      <a:lvl8pPr marL="1371600" algn="l" rtl="0" fontAlgn="base">
        <a:spcBef>
          <a:spcPct val="0"/>
        </a:spcBef>
        <a:spcAft>
          <a:spcPct val="0"/>
        </a:spcAft>
        <a:defRPr sz="3600">
          <a:solidFill>
            <a:srgbClr val="A50021"/>
          </a:solidFill>
          <a:latin typeface="Arial" charset="0"/>
        </a:defRPr>
      </a:lvl8pPr>
      <a:lvl9pPr marL="1828800" algn="l" rtl="0" fontAlgn="base">
        <a:spcBef>
          <a:spcPct val="0"/>
        </a:spcBef>
        <a:spcAft>
          <a:spcPct val="0"/>
        </a:spcAft>
        <a:defRPr sz="3600">
          <a:solidFill>
            <a:srgbClr val="A50021"/>
          </a:solidFill>
          <a:latin typeface="Arial" charset="0"/>
        </a:defRPr>
      </a:lvl9pPr>
    </p:titleStyle>
    <p:bodyStyle>
      <a:lvl1pPr marL="342900" indent="-342900" algn="l" rtl="0" fontAlgn="base">
        <a:spcBef>
          <a:spcPct val="20000"/>
        </a:spcBef>
        <a:spcAft>
          <a:spcPct val="0"/>
        </a:spcAft>
        <a:buClr>
          <a:srgbClr val="A50021"/>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rgbClr val="02B2CA"/>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rgbClr val="A50021"/>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rgbClr val="02B2CA"/>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50.xml"/><Relationship Id="rId1" Type="http://schemas.openxmlformats.org/officeDocument/2006/relationships/slideLayout" Target="../slideLayouts/slideLayout2.xml"/><Relationship Id="rId4" Type="http://schemas.openxmlformats.org/officeDocument/2006/relationships/slide" Target="slide5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2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2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4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4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5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4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4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4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5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5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666699"/>
        </a:solidFill>
        <a:effectLst/>
      </p:bgPr>
    </p:bg>
    <p:spTree>
      <p:nvGrpSpPr>
        <p:cNvPr id="1" name=""/>
        <p:cNvGrpSpPr/>
        <p:nvPr/>
      </p:nvGrpSpPr>
      <p:grpSpPr>
        <a:xfrm>
          <a:off x="0" y="0"/>
          <a:ext cx="0" cy="0"/>
          <a:chOff x="0" y="0"/>
          <a:chExt cx="0" cy="0"/>
        </a:xfrm>
      </p:grpSpPr>
      <p:pic>
        <p:nvPicPr>
          <p:cNvPr id="412684" name="Picture 2060" descr="savitch6e_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0"/>
            <a:ext cx="5551487" cy="687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1"/>
          <p:cNvSpPr>
            <a:spLocks noChangeArrowheads="1"/>
          </p:cNvSpPr>
          <p:nvPr/>
        </p:nvSpPr>
        <p:spPr bwMode="auto">
          <a:xfrm>
            <a:off x="476250" y="3027363"/>
            <a:ext cx="4779963" cy="3206750"/>
          </a:xfrm>
          <a:prstGeom prst="roundRect">
            <a:avLst>
              <a:gd name="adj" fmla="val 46"/>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10242" name="Rectangle 2"/>
          <p:cNvSpPr>
            <a:spLocks noGrp="1" noChangeArrowheads="1"/>
          </p:cNvSpPr>
          <p:nvPr>
            <p:ph type="body"/>
          </p:nvPr>
        </p:nvSpPr>
        <p:spPr>
          <a:xfrm>
            <a:off x="685800" y="1981200"/>
            <a:ext cx="7929563" cy="4114800"/>
          </a:xfrm>
          <a:noFill/>
          <a:ln>
            <a:miter lim="800000"/>
            <a:headEnd/>
            <a:tailEnd/>
          </a:ln>
        </p:spPr>
        <p:txBody>
          <a:bodyPr anchor="t"/>
          <a:lstStyle/>
          <a:p>
            <a:pPr marL="341313" indent="-341313">
              <a:lnSpc>
                <a:spcPct val="95000"/>
              </a:lnSpc>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solidFill>
                  <a:schemeClr val="tx1"/>
                </a:solidFill>
              </a:rPr>
              <a:t>A template prefix is also needed immediately before the function’s implementation:</a:t>
            </a:r>
          </a:p>
        </p:txBody>
      </p:sp>
      <p:sp>
        <p:nvSpPr>
          <p:cNvPr id="9220" name="Text Box 3"/>
          <p:cNvSpPr txBox="1">
            <a:spLocks noChangeArrowheads="1"/>
          </p:cNvSpPr>
          <p:nvPr/>
        </p:nvSpPr>
        <p:spPr bwMode="auto">
          <a:xfrm>
            <a:off x="585788" y="3101975"/>
            <a:ext cx="48895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FF8000"/>
              </a:buClr>
              <a:buSzPct val="100000"/>
              <a:buFont typeface="Arial" charset="0"/>
              <a:buNone/>
            </a:pPr>
            <a:r>
              <a:rPr lang="en-GB" altLang="en-US" sz="2400">
                <a:solidFill>
                  <a:srgbClr val="FF8000"/>
                </a:solidFill>
              </a:rPr>
              <a:t>template &lt;class Item&gt;</a:t>
            </a:r>
          </a:p>
          <a:p>
            <a:pPr>
              <a:buClr>
                <a:srgbClr val="000000"/>
              </a:buClr>
              <a:buSzPct val="100000"/>
              <a:buFont typeface="Arial" charset="0"/>
              <a:buNone/>
            </a:pPr>
            <a:r>
              <a:rPr lang="en-GB" altLang="en-US" sz="2400">
                <a:solidFill>
                  <a:srgbClr val="000000"/>
                </a:solidFill>
              </a:rPr>
              <a:t>Item maximum(Item a, Item b)</a:t>
            </a:r>
          </a:p>
          <a:p>
            <a:pPr>
              <a:buClr>
                <a:srgbClr val="000000"/>
              </a:buClr>
              <a:buSzPct val="100000"/>
              <a:buFont typeface="Arial" charset="0"/>
              <a:buNone/>
            </a:pPr>
            <a:r>
              <a:rPr lang="en-GB" altLang="en-US" sz="2400">
                <a:solidFill>
                  <a:srgbClr val="000000"/>
                </a:solidFill>
              </a:rPr>
              <a:t>{</a:t>
            </a:r>
          </a:p>
          <a:p>
            <a:pPr>
              <a:buClr>
                <a:srgbClr val="000000"/>
              </a:buClr>
              <a:buSzPct val="100000"/>
              <a:buFont typeface="Arial" charset="0"/>
              <a:buNone/>
            </a:pPr>
            <a:r>
              <a:rPr lang="en-GB" altLang="en-US" sz="2400">
                <a:solidFill>
                  <a:srgbClr val="000000"/>
                </a:solidFill>
              </a:rPr>
              <a:t>     if (a &gt; b)</a:t>
            </a:r>
          </a:p>
          <a:p>
            <a:pPr>
              <a:buClr>
                <a:srgbClr val="000000"/>
              </a:buClr>
              <a:buSzPct val="100000"/>
              <a:buFont typeface="Arial" charset="0"/>
              <a:buNone/>
            </a:pPr>
            <a:r>
              <a:rPr lang="en-GB" altLang="en-US" sz="2400">
                <a:solidFill>
                  <a:srgbClr val="000000"/>
                </a:solidFill>
              </a:rPr>
              <a:t>         return a;</a:t>
            </a:r>
          </a:p>
          <a:p>
            <a:pPr>
              <a:buClr>
                <a:srgbClr val="000000"/>
              </a:buClr>
              <a:buSzPct val="100000"/>
              <a:buFont typeface="Arial" charset="0"/>
              <a:buNone/>
            </a:pPr>
            <a:r>
              <a:rPr lang="en-GB" altLang="en-US" sz="2400">
                <a:solidFill>
                  <a:srgbClr val="000000"/>
                </a:solidFill>
              </a:rPr>
              <a:t>     else</a:t>
            </a:r>
          </a:p>
          <a:p>
            <a:pPr>
              <a:buClr>
                <a:srgbClr val="000000"/>
              </a:buClr>
              <a:buSzPct val="100000"/>
              <a:buFont typeface="Arial" charset="0"/>
              <a:buNone/>
            </a:pPr>
            <a:r>
              <a:rPr lang="en-GB" altLang="en-US" sz="2400">
                <a:solidFill>
                  <a:srgbClr val="000000"/>
                </a:solidFill>
              </a:rPr>
              <a:t>         return b;</a:t>
            </a:r>
          </a:p>
          <a:p>
            <a:pPr>
              <a:buClr>
                <a:srgbClr val="000000"/>
              </a:buClr>
              <a:buSzPct val="100000"/>
              <a:buFont typeface="Arial" charset="0"/>
              <a:buNone/>
            </a:pPr>
            <a:r>
              <a:rPr lang="en-GB" altLang="en-US" sz="2400">
                <a:solidFill>
                  <a:srgbClr val="000000"/>
                </a:solidFill>
              </a:rPr>
              <a:t>}</a:t>
            </a:r>
          </a:p>
          <a:p>
            <a:pPr>
              <a:buClr>
                <a:srgbClr val="FF8000"/>
              </a:buClr>
              <a:buSzPct val="100000"/>
              <a:buFont typeface="Arial" charset="0"/>
              <a:buNone/>
            </a:pPr>
            <a:endParaRPr lang="en-GB" altLang="en-US" sz="2400" b="1">
              <a:solidFill>
                <a:srgbClr val="FF8000"/>
              </a:solidFill>
            </a:endParaRPr>
          </a:p>
          <a:p>
            <a:pPr>
              <a:buClr>
                <a:srgbClr val="FF8000"/>
              </a:buClr>
              <a:buSzPct val="100000"/>
              <a:buFont typeface="Arial" charset="0"/>
              <a:buNone/>
            </a:pPr>
            <a:endParaRPr lang="en-GB" altLang="en-US" sz="2400" b="1">
              <a:solidFill>
                <a:srgbClr val="FF8000"/>
              </a:solidFill>
            </a:endParaRPr>
          </a:p>
        </p:txBody>
      </p:sp>
      <p:sp>
        <p:nvSpPr>
          <p:cNvPr id="10244" name="Rectangle 4"/>
          <p:cNvSpPr>
            <a:spLocks noGrp="1" noChangeArrowheads="1"/>
          </p:cNvSpPr>
          <p:nvPr>
            <p:ph type="title" idx="1"/>
          </p:nvPr>
        </p:nvSpPr>
        <p:spPr>
          <a:xfrm>
            <a:off x="304800" y="342900"/>
            <a:ext cx="8594725"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nSpc>
                <a:spcPct val="95000"/>
              </a:lnSpc>
              <a:spcBef>
                <a:spcPct val="0"/>
              </a:spcBef>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smtClean="0">
                <a:solidFill>
                  <a:srgbClr val="00CECE"/>
                </a:solidFill>
                <a:effectLst/>
              </a:rPr>
              <a:t>A Template Function for Maximum</a:t>
            </a:r>
          </a:p>
        </p:txBody>
      </p:sp>
    </p:spTree>
    <p:extLst>
      <p:ext uri="{BB962C8B-B14F-4D97-AF65-F5344CB8AC3E}">
        <p14:creationId xmlns:p14="http://schemas.microsoft.com/office/powerpoint/2010/main" val="146857337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1"/>
          <p:cNvSpPr>
            <a:spLocks noChangeArrowheads="1"/>
          </p:cNvSpPr>
          <p:nvPr/>
        </p:nvSpPr>
        <p:spPr bwMode="auto">
          <a:xfrm>
            <a:off x="476250" y="3027363"/>
            <a:ext cx="4364038" cy="3206750"/>
          </a:xfrm>
          <a:prstGeom prst="roundRect">
            <a:avLst>
              <a:gd name="adj" fmla="val 46"/>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11266" name="Rectangle 2"/>
          <p:cNvSpPr>
            <a:spLocks noGrp="1" noChangeArrowheads="1"/>
          </p:cNvSpPr>
          <p:nvPr>
            <p:ph type="body"/>
          </p:nvPr>
        </p:nvSpPr>
        <p:spPr>
          <a:xfrm>
            <a:off x="685800" y="1554163"/>
            <a:ext cx="7929563" cy="4114800"/>
          </a:xfrm>
          <a:noFill/>
          <a:ln>
            <a:miter lim="800000"/>
            <a:headEnd/>
            <a:tailEnd/>
          </a:ln>
        </p:spPr>
        <p:txBody>
          <a:bodyPr anchor="t"/>
          <a:lstStyle/>
          <a:p>
            <a:pPr marL="341313" indent="-341313">
              <a:lnSpc>
                <a:spcPct val="95000"/>
              </a:lnSpc>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solidFill>
                  <a:schemeClr val="tx1"/>
                </a:solidFill>
              </a:rPr>
              <a:t>Once a template function is defined, it may be used with any adequate data type in your program...</a:t>
            </a:r>
          </a:p>
        </p:txBody>
      </p:sp>
      <p:sp>
        <p:nvSpPr>
          <p:cNvPr id="10244" name="Text Box 3"/>
          <p:cNvSpPr txBox="1">
            <a:spLocks noChangeArrowheads="1"/>
          </p:cNvSpPr>
          <p:nvPr/>
        </p:nvSpPr>
        <p:spPr bwMode="auto">
          <a:xfrm>
            <a:off x="585788" y="3101975"/>
            <a:ext cx="4360862"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2400">
                <a:solidFill>
                  <a:srgbClr val="000000"/>
                </a:solidFill>
              </a:rPr>
              <a:t>template &lt;class Item&gt;</a:t>
            </a:r>
          </a:p>
          <a:p>
            <a:pPr>
              <a:buClr>
                <a:srgbClr val="000000"/>
              </a:buClr>
              <a:buSzPct val="100000"/>
              <a:buFont typeface="Arial" charset="0"/>
              <a:buNone/>
            </a:pPr>
            <a:r>
              <a:rPr lang="en-GB" altLang="en-US" sz="2400">
                <a:solidFill>
                  <a:srgbClr val="000000"/>
                </a:solidFill>
              </a:rPr>
              <a:t>Item maximum(Item a, Item b)</a:t>
            </a:r>
          </a:p>
          <a:p>
            <a:pPr>
              <a:buClr>
                <a:srgbClr val="000000"/>
              </a:buClr>
              <a:buSzPct val="100000"/>
              <a:buFont typeface="Arial" charset="0"/>
              <a:buNone/>
            </a:pPr>
            <a:r>
              <a:rPr lang="en-GB" altLang="en-US" sz="2400">
                <a:solidFill>
                  <a:srgbClr val="000000"/>
                </a:solidFill>
              </a:rPr>
              <a:t>{</a:t>
            </a:r>
          </a:p>
          <a:p>
            <a:pPr>
              <a:buClr>
                <a:srgbClr val="000000"/>
              </a:buClr>
              <a:buSzPct val="100000"/>
              <a:buFont typeface="Arial" charset="0"/>
              <a:buNone/>
            </a:pPr>
            <a:r>
              <a:rPr lang="en-GB" altLang="en-US" sz="2400">
                <a:solidFill>
                  <a:srgbClr val="000000"/>
                </a:solidFill>
              </a:rPr>
              <a:t>     if (a &gt; b)</a:t>
            </a:r>
          </a:p>
          <a:p>
            <a:pPr>
              <a:buClr>
                <a:srgbClr val="000000"/>
              </a:buClr>
              <a:buSzPct val="100000"/>
              <a:buFont typeface="Arial" charset="0"/>
              <a:buNone/>
            </a:pPr>
            <a:r>
              <a:rPr lang="en-GB" altLang="en-US" sz="2400">
                <a:solidFill>
                  <a:srgbClr val="000000"/>
                </a:solidFill>
              </a:rPr>
              <a:t>         return a;</a:t>
            </a:r>
          </a:p>
          <a:p>
            <a:pPr>
              <a:buClr>
                <a:srgbClr val="000000"/>
              </a:buClr>
              <a:buSzPct val="100000"/>
              <a:buFont typeface="Arial" charset="0"/>
              <a:buNone/>
            </a:pPr>
            <a:r>
              <a:rPr lang="en-GB" altLang="en-US" sz="2400">
                <a:solidFill>
                  <a:srgbClr val="000000"/>
                </a:solidFill>
              </a:rPr>
              <a:t>     else</a:t>
            </a:r>
          </a:p>
          <a:p>
            <a:pPr>
              <a:buClr>
                <a:srgbClr val="000000"/>
              </a:buClr>
              <a:buSzPct val="100000"/>
              <a:buFont typeface="Arial" charset="0"/>
              <a:buNone/>
            </a:pPr>
            <a:r>
              <a:rPr lang="en-GB" altLang="en-US" sz="2400">
                <a:solidFill>
                  <a:srgbClr val="000000"/>
                </a:solidFill>
              </a:rPr>
              <a:t>         return b;</a:t>
            </a:r>
          </a:p>
          <a:p>
            <a:pPr>
              <a:buClr>
                <a:srgbClr val="000000"/>
              </a:buClr>
              <a:buSzPct val="100000"/>
              <a:buFont typeface="Arial" charset="0"/>
              <a:buNone/>
            </a:pPr>
            <a:r>
              <a:rPr lang="en-GB" altLang="en-US" sz="2400">
                <a:solidFill>
                  <a:srgbClr val="000000"/>
                </a:solidFill>
              </a:rPr>
              <a:t>}</a:t>
            </a:r>
          </a:p>
          <a:p>
            <a:pPr>
              <a:buClr>
                <a:srgbClr val="FF8000"/>
              </a:buClr>
              <a:buSzPct val="100000"/>
              <a:buFont typeface="Arial" charset="0"/>
              <a:buNone/>
            </a:pPr>
            <a:endParaRPr lang="en-GB" altLang="en-US" sz="2400" b="1">
              <a:solidFill>
                <a:srgbClr val="FF8000"/>
              </a:solidFill>
            </a:endParaRPr>
          </a:p>
          <a:p>
            <a:pPr>
              <a:buClr>
                <a:srgbClr val="FF8000"/>
              </a:buClr>
              <a:buSzPct val="100000"/>
              <a:buFont typeface="Arial" charset="0"/>
              <a:buNone/>
            </a:pPr>
            <a:endParaRPr lang="en-GB" altLang="en-US" sz="2400" b="1">
              <a:solidFill>
                <a:srgbClr val="FF8000"/>
              </a:solidFill>
            </a:endParaRPr>
          </a:p>
        </p:txBody>
      </p:sp>
      <p:sp>
        <p:nvSpPr>
          <p:cNvPr id="11268" name="Rectangle 4"/>
          <p:cNvSpPr>
            <a:spLocks noGrp="1" noChangeArrowheads="1"/>
          </p:cNvSpPr>
          <p:nvPr>
            <p:ph type="title" idx="1"/>
          </p:nvPr>
        </p:nvSpPr>
        <p:spPr>
          <a:xfrm>
            <a:off x="304800" y="342900"/>
            <a:ext cx="8594725"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nSpc>
                <a:spcPct val="95000"/>
              </a:lnSpc>
              <a:spcBef>
                <a:spcPct val="0"/>
              </a:spcBef>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smtClean="0">
                <a:solidFill>
                  <a:srgbClr val="00CECE"/>
                </a:solidFill>
                <a:effectLst/>
              </a:rPr>
              <a:t>Using a Template Function</a:t>
            </a:r>
          </a:p>
        </p:txBody>
      </p:sp>
      <p:grpSp>
        <p:nvGrpSpPr>
          <p:cNvPr id="10246" name="Group 5"/>
          <p:cNvGrpSpPr>
            <a:grpSpLocks/>
          </p:cNvGrpSpPr>
          <p:nvPr/>
        </p:nvGrpSpPr>
        <p:grpSpPr bwMode="auto">
          <a:xfrm>
            <a:off x="5140325" y="3611563"/>
            <a:ext cx="3844925" cy="2514600"/>
            <a:chOff x="3238" y="2275"/>
            <a:chExt cx="2422" cy="1584"/>
          </a:xfrm>
        </p:grpSpPr>
        <p:sp>
          <p:nvSpPr>
            <p:cNvPr id="10247" name="AutoShape 6"/>
            <p:cNvSpPr>
              <a:spLocks noChangeArrowheads="1"/>
            </p:cNvSpPr>
            <p:nvPr/>
          </p:nvSpPr>
          <p:spPr bwMode="auto">
            <a:xfrm>
              <a:off x="3238" y="2275"/>
              <a:ext cx="2422" cy="1584"/>
            </a:xfrm>
            <a:prstGeom prst="roundRect">
              <a:avLst>
                <a:gd name="adj" fmla="val 6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10248" name="Text Box 7"/>
            <p:cNvSpPr txBox="1">
              <a:spLocks noChangeArrowheads="1"/>
            </p:cNvSpPr>
            <p:nvPr/>
          </p:nvSpPr>
          <p:spPr bwMode="auto">
            <a:xfrm>
              <a:off x="3238" y="2275"/>
              <a:ext cx="2422"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marL="398463" indent="-398463">
                <a:tabLst>
                  <a:tab pos="398463" algn="l"/>
                  <a:tab pos="1312863" algn="l"/>
                  <a:tab pos="2227263" algn="l"/>
                  <a:tab pos="3141663" algn="l"/>
                  <a:tab pos="4056063" algn="l"/>
                  <a:tab pos="4970463" algn="l"/>
                  <a:tab pos="5884863" algn="l"/>
                  <a:tab pos="6799263" algn="l"/>
                  <a:tab pos="7713663" algn="l"/>
                  <a:tab pos="8628063" algn="l"/>
                  <a:tab pos="9542463" algn="l"/>
                  <a:tab pos="10456863" algn="l"/>
                </a:tabLst>
                <a:defRPr>
                  <a:solidFill>
                    <a:schemeClr val="bg1"/>
                  </a:solidFill>
                  <a:latin typeface="Times New Roman" pitchFamily="16" charset="0"/>
                  <a:cs typeface="Arial Unicode MS" charset="0"/>
                </a:defRPr>
              </a:lvl1pPr>
              <a:lvl2pPr marL="742950" indent="-285750">
                <a:tabLst>
                  <a:tab pos="398463" algn="l"/>
                  <a:tab pos="1312863" algn="l"/>
                  <a:tab pos="2227263" algn="l"/>
                  <a:tab pos="3141663" algn="l"/>
                  <a:tab pos="4056063" algn="l"/>
                  <a:tab pos="4970463" algn="l"/>
                  <a:tab pos="5884863" algn="l"/>
                  <a:tab pos="6799263" algn="l"/>
                  <a:tab pos="7713663" algn="l"/>
                  <a:tab pos="8628063" algn="l"/>
                  <a:tab pos="9542463" algn="l"/>
                  <a:tab pos="10456863" algn="l"/>
                </a:tabLst>
                <a:defRPr>
                  <a:solidFill>
                    <a:schemeClr val="bg1"/>
                  </a:solidFill>
                  <a:latin typeface="Times New Roman" pitchFamily="16" charset="0"/>
                  <a:cs typeface="Arial Unicode MS" charset="0"/>
                </a:defRPr>
              </a:lvl2pPr>
              <a:lvl3pPr marL="1143000" indent="-228600">
                <a:tabLst>
                  <a:tab pos="398463" algn="l"/>
                  <a:tab pos="1312863" algn="l"/>
                  <a:tab pos="2227263" algn="l"/>
                  <a:tab pos="3141663" algn="l"/>
                  <a:tab pos="4056063" algn="l"/>
                  <a:tab pos="4970463" algn="l"/>
                  <a:tab pos="5884863" algn="l"/>
                  <a:tab pos="6799263" algn="l"/>
                  <a:tab pos="7713663" algn="l"/>
                  <a:tab pos="8628063" algn="l"/>
                  <a:tab pos="9542463" algn="l"/>
                  <a:tab pos="10456863" algn="l"/>
                </a:tabLst>
                <a:defRPr>
                  <a:solidFill>
                    <a:schemeClr val="bg1"/>
                  </a:solidFill>
                  <a:latin typeface="Times New Roman" pitchFamily="16" charset="0"/>
                  <a:cs typeface="Arial Unicode MS" charset="0"/>
                </a:defRPr>
              </a:lvl3pPr>
              <a:lvl4pPr marL="1600200" indent="-228600">
                <a:tabLst>
                  <a:tab pos="398463" algn="l"/>
                  <a:tab pos="1312863" algn="l"/>
                  <a:tab pos="2227263" algn="l"/>
                  <a:tab pos="3141663" algn="l"/>
                  <a:tab pos="4056063" algn="l"/>
                  <a:tab pos="4970463" algn="l"/>
                  <a:tab pos="5884863" algn="l"/>
                  <a:tab pos="6799263" algn="l"/>
                  <a:tab pos="7713663" algn="l"/>
                  <a:tab pos="8628063" algn="l"/>
                  <a:tab pos="9542463" algn="l"/>
                  <a:tab pos="10456863" algn="l"/>
                </a:tabLst>
                <a:defRPr>
                  <a:solidFill>
                    <a:schemeClr val="bg1"/>
                  </a:solidFill>
                  <a:latin typeface="Times New Roman" pitchFamily="16" charset="0"/>
                  <a:cs typeface="Arial Unicode MS" charset="0"/>
                </a:defRPr>
              </a:lvl4pPr>
              <a:lvl5pPr marL="2057400" indent="-228600">
                <a:tabLst>
                  <a:tab pos="398463" algn="l"/>
                  <a:tab pos="1312863" algn="l"/>
                  <a:tab pos="2227263" algn="l"/>
                  <a:tab pos="3141663" algn="l"/>
                  <a:tab pos="4056063" algn="l"/>
                  <a:tab pos="4970463" algn="l"/>
                  <a:tab pos="5884863" algn="l"/>
                  <a:tab pos="6799263" algn="l"/>
                  <a:tab pos="7713663" algn="l"/>
                  <a:tab pos="8628063" algn="l"/>
                  <a:tab pos="9542463" algn="l"/>
                  <a:tab pos="10456863"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398463" algn="l"/>
                  <a:tab pos="1312863" algn="l"/>
                  <a:tab pos="2227263" algn="l"/>
                  <a:tab pos="3141663" algn="l"/>
                  <a:tab pos="4056063" algn="l"/>
                  <a:tab pos="4970463" algn="l"/>
                  <a:tab pos="5884863" algn="l"/>
                  <a:tab pos="6799263" algn="l"/>
                  <a:tab pos="7713663" algn="l"/>
                  <a:tab pos="8628063" algn="l"/>
                  <a:tab pos="9542463" algn="l"/>
                  <a:tab pos="10456863"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398463" algn="l"/>
                  <a:tab pos="1312863" algn="l"/>
                  <a:tab pos="2227263" algn="l"/>
                  <a:tab pos="3141663" algn="l"/>
                  <a:tab pos="4056063" algn="l"/>
                  <a:tab pos="4970463" algn="l"/>
                  <a:tab pos="5884863" algn="l"/>
                  <a:tab pos="6799263" algn="l"/>
                  <a:tab pos="7713663" algn="l"/>
                  <a:tab pos="8628063" algn="l"/>
                  <a:tab pos="9542463" algn="l"/>
                  <a:tab pos="10456863"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398463" algn="l"/>
                  <a:tab pos="1312863" algn="l"/>
                  <a:tab pos="2227263" algn="l"/>
                  <a:tab pos="3141663" algn="l"/>
                  <a:tab pos="4056063" algn="l"/>
                  <a:tab pos="4970463" algn="l"/>
                  <a:tab pos="5884863" algn="l"/>
                  <a:tab pos="6799263" algn="l"/>
                  <a:tab pos="7713663" algn="l"/>
                  <a:tab pos="8628063" algn="l"/>
                  <a:tab pos="9542463" algn="l"/>
                  <a:tab pos="10456863"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398463" algn="l"/>
                  <a:tab pos="1312863" algn="l"/>
                  <a:tab pos="2227263" algn="l"/>
                  <a:tab pos="3141663" algn="l"/>
                  <a:tab pos="4056063" algn="l"/>
                  <a:tab pos="4970463" algn="l"/>
                  <a:tab pos="5884863" algn="l"/>
                  <a:tab pos="6799263" algn="l"/>
                  <a:tab pos="7713663" algn="l"/>
                  <a:tab pos="8628063" algn="l"/>
                  <a:tab pos="9542463" algn="l"/>
                  <a:tab pos="10456863" algn="l"/>
                </a:tabLst>
                <a:defRPr>
                  <a:solidFill>
                    <a:schemeClr val="bg1"/>
                  </a:solidFill>
                  <a:latin typeface="Times New Roman" pitchFamily="16" charset="0"/>
                  <a:cs typeface="Arial Unicode MS" charset="0"/>
                </a:defRPr>
              </a:lvl9pPr>
            </a:lstStyle>
            <a:p>
              <a:pPr>
                <a:lnSpc>
                  <a:spcPct val="93000"/>
                </a:lnSpc>
                <a:spcBef>
                  <a:spcPts val="500"/>
                </a:spcBef>
                <a:buClr>
                  <a:srgbClr val="E0E0E0"/>
                </a:buClr>
                <a:buSzPct val="100000"/>
                <a:buFont typeface="Arial" charset="0"/>
                <a:buNone/>
              </a:pPr>
              <a:r>
                <a:rPr lang="en-GB" altLang="en-US" sz="2000"/>
                <a:t>cout &lt;&lt; maximum(1,2);</a:t>
              </a:r>
            </a:p>
            <a:p>
              <a:pPr>
                <a:spcBef>
                  <a:spcPts val="500"/>
                </a:spcBef>
                <a:buClr>
                  <a:srgbClr val="E0E0E0"/>
                </a:buClr>
                <a:buSzPct val="100000"/>
                <a:buFont typeface="Arial" charset="0"/>
                <a:buNone/>
              </a:pPr>
              <a:r>
                <a:rPr lang="en-GB" altLang="en-US" sz="2000"/>
                <a:t>cout &lt;&lt; maximum(1.3, 0.9);</a:t>
              </a:r>
            </a:p>
            <a:p>
              <a:pPr>
                <a:spcBef>
                  <a:spcPts val="500"/>
                </a:spcBef>
                <a:buClr>
                  <a:srgbClr val="E0E0E0"/>
                </a:buClr>
                <a:buSzPct val="100000"/>
                <a:buFont typeface="Arial" charset="0"/>
                <a:buNone/>
              </a:pPr>
              <a:r>
                <a:rPr lang="en-GB" altLang="en-US" sz="2000"/>
                <a:t>...</a:t>
              </a:r>
            </a:p>
          </p:txBody>
        </p:sp>
      </p:grpSp>
    </p:spTree>
    <p:extLst>
      <p:ext uri="{BB962C8B-B14F-4D97-AF65-F5344CB8AC3E}">
        <p14:creationId xmlns:p14="http://schemas.microsoft.com/office/powerpoint/2010/main" val="16138519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1"/>
          <p:cNvSpPr>
            <a:spLocks noChangeArrowheads="1"/>
          </p:cNvSpPr>
          <p:nvPr/>
        </p:nvSpPr>
        <p:spPr bwMode="auto">
          <a:xfrm>
            <a:off x="476250" y="3027363"/>
            <a:ext cx="5176838" cy="3535362"/>
          </a:xfrm>
          <a:prstGeom prst="roundRect">
            <a:avLst>
              <a:gd name="adj" fmla="val 42"/>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12290" name="Rectangle 2"/>
          <p:cNvSpPr>
            <a:spLocks noGrp="1" noChangeArrowheads="1"/>
          </p:cNvSpPr>
          <p:nvPr>
            <p:ph type="body"/>
          </p:nvPr>
        </p:nvSpPr>
        <p:spPr>
          <a:xfrm>
            <a:off x="685800" y="1676400"/>
            <a:ext cx="7929563" cy="4114800"/>
          </a:xfrm>
          <a:noFill/>
          <a:ln>
            <a:miter lim="800000"/>
            <a:headEnd/>
            <a:tailEnd/>
          </a:ln>
        </p:spPr>
        <p:txBody>
          <a:bodyPr anchor="t"/>
          <a:lstStyle/>
          <a:p>
            <a:pPr marL="341313" indent="-341313">
              <a:lnSpc>
                <a:spcPct val="95000"/>
              </a:lnSpc>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solidFill>
                  <a:schemeClr val="tx1"/>
                </a:solidFill>
              </a:rPr>
              <a:t>Here’s another function that can be made more general by changing it to a template function:</a:t>
            </a:r>
          </a:p>
        </p:txBody>
      </p:sp>
      <p:sp>
        <p:nvSpPr>
          <p:cNvPr id="11268" name="Text Box 3"/>
          <p:cNvSpPr txBox="1">
            <a:spLocks noChangeArrowheads="1"/>
          </p:cNvSpPr>
          <p:nvPr/>
        </p:nvSpPr>
        <p:spPr bwMode="auto">
          <a:xfrm>
            <a:off x="585788" y="3101975"/>
            <a:ext cx="52657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2000">
                <a:solidFill>
                  <a:srgbClr val="000000"/>
                </a:solidFill>
              </a:rPr>
              <a:t>int array_max(int data[  ], size_t n)</a:t>
            </a:r>
          </a:p>
          <a:p>
            <a:pPr>
              <a:buClr>
                <a:srgbClr val="000000"/>
              </a:buClr>
              <a:buSzPct val="100000"/>
              <a:buFont typeface="Arial" charset="0"/>
              <a:buNone/>
            </a:pPr>
            <a:r>
              <a:rPr lang="en-GB" altLang="en-US" sz="2000">
                <a:solidFill>
                  <a:srgbClr val="000000"/>
                </a:solidFill>
              </a:rPr>
              <a:t>{</a:t>
            </a:r>
          </a:p>
          <a:p>
            <a:pPr>
              <a:buClr>
                <a:srgbClr val="000000"/>
              </a:buClr>
              <a:buSzPct val="100000"/>
              <a:buFont typeface="Arial" charset="0"/>
              <a:buNone/>
            </a:pPr>
            <a:r>
              <a:rPr lang="en-GB" altLang="en-US" sz="2000">
                <a:solidFill>
                  <a:srgbClr val="000000"/>
                </a:solidFill>
              </a:rPr>
              <a:t>     size_t i;</a:t>
            </a:r>
          </a:p>
          <a:p>
            <a:pPr>
              <a:buClr>
                <a:srgbClr val="000000"/>
              </a:buClr>
              <a:buSzPct val="100000"/>
              <a:buFont typeface="Arial" charset="0"/>
              <a:buNone/>
            </a:pPr>
            <a:r>
              <a:rPr lang="en-GB" altLang="en-US" sz="2000">
                <a:solidFill>
                  <a:srgbClr val="000000"/>
                </a:solidFill>
              </a:rPr>
              <a:t>     int answer;</a:t>
            </a:r>
          </a:p>
          <a:p>
            <a:pPr>
              <a:buClr>
                <a:srgbClr val="000000"/>
              </a:buClr>
              <a:buSzPct val="100000"/>
              <a:buFont typeface="Arial" charset="0"/>
              <a:buNone/>
            </a:pPr>
            <a:endParaRPr lang="en-GB" altLang="en-US" sz="2000">
              <a:solidFill>
                <a:srgbClr val="000000"/>
              </a:solidFill>
            </a:endParaRPr>
          </a:p>
          <a:p>
            <a:pPr>
              <a:buClr>
                <a:srgbClr val="000000"/>
              </a:buClr>
              <a:buSzPct val="100000"/>
              <a:buFont typeface="Arial" charset="0"/>
              <a:buNone/>
            </a:pPr>
            <a:r>
              <a:rPr lang="en-GB" altLang="en-US" sz="2000">
                <a:solidFill>
                  <a:srgbClr val="000000"/>
                </a:solidFill>
              </a:rPr>
              <a:t>     assert(n &gt; 0);</a:t>
            </a:r>
          </a:p>
          <a:p>
            <a:pPr>
              <a:buClr>
                <a:srgbClr val="000000"/>
              </a:buClr>
              <a:buSzPct val="100000"/>
              <a:buFont typeface="Arial" charset="0"/>
              <a:buNone/>
            </a:pPr>
            <a:r>
              <a:rPr lang="en-GB" altLang="en-US" sz="2000">
                <a:solidFill>
                  <a:srgbClr val="000000"/>
                </a:solidFill>
              </a:rPr>
              <a:t>     answer = data[0];</a:t>
            </a:r>
          </a:p>
          <a:p>
            <a:pPr>
              <a:buClr>
                <a:srgbClr val="000000"/>
              </a:buClr>
              <a:buSzPct val="100000"/>
              <a:buFont typeface="Arial" charset="0"/>
              <a:buNone/>
            </a:pPr>
            <a:r>
              <a:rPr lang="en-GB" altLang="en-US" sz="2000">
                <a:solidFill>
                  <a:srgbClr val="000000"/>
                </a:solidFill>
              </a:rPr>
              <a:t>     for (i = 1; i &lt; n; i++)</a:t>
            </a:r>
          </a:p>
          <a:p>
            <a:pPr>
              <a:buClr>
                <a:srgbClr val="000000"/>
              </a:buClr>
              <a:buSzPct val="100000"/>
              <a:buFont typeface="Arial" charset="0"/>
              <a:buNone/>
            </a:pPr>
            <a:r>
              <a:rPr lang="en-GB" altLang="en-US" sz="2000">
                <a:solidFill>
                  <a:srgbClr val="000000"/>
                </a:solidFill>
              </a:rPr>
              <a:t>          if (data[i] &gt; answer) answer = data[i];</a:t>
            </a:r>
          </a:p>
          <a:p>
            <a:pPr>
              <a:buClr>
                <a:srgbClr val="000000"/>
              </a:buClr>
              <a:buSzPct val="100000"/>
              <a:buFont typeface="Arial" charset="0"/>
              <a:buNone/>
            </a:pPr>
            <a:r>
              <a:rPr lang="en-GB" altLang="en-US" sz="2000">
                <a:solidFill>
                  <a:srgbClr val="000000"/>
                </a:solidFill>
              </a:rPr>
              <a:t>     return answer;</a:t>
            </a:r>
          </a:p>
          <a:p>
            <a:pPr>
              <a:buClr>
                <a:srgbClr val="000000"/>
              </a:buClr>
              <a:buSzPct val="100000"/>
              <a:buFont typeface="Arial" charset="0"/>
              <a:buNone/>
            </a:pPr>
            <a:r>
              <a:rPr lang="en-GB" altLang="en-US" sz="2000">
                <a:solidFill>
                  <a:srgbClr val="000000"/>
                </a:solidFill>
              </a:rPr>
              <a:t>}</a:t>
            </a:r>
          </a:p>
          <a:p>
            <a:pPr>
              <a:buClr>
                <a:srgbClr val="FF8000"/>
              </a:buClr>
              <a:buSzPct val="100000"/>
              <a:buFont typeface="Arial" charset="0"/>
              <a:buNone/>
            </a:pPr>
            <a:endParaRPr lang="en-GB" altLang="en-US" sz="2400" b="1">
              <a:solidFill>
                <a:srgbClr val="FF8000"/>
              </a:solidFill>
            </a:endParaRPr>
          </a:p>
          <a:p>
            <a:pPr>
              <a:buClr>
                <a:srgbClr val="FF8000"/>
              </a:buClr>
              <a:buSzPct val="100000"/>
              <a:buFont typeface="Arial" charset="0"/>
              <a:buNone/>
            </a:pPr>
            <a:endParaRPr lang="en-GB" altLang="en-US" sz="2400" b="1">
              <a:solidFill>
                <a:srgbClr val="FF8000"/>
              </a:solidFill>
            </a:endParaRPr>
          </a:p>
        </p:txBody>
      </p:sp>
      <p:sp>
        <p:nvSpPr>
          <p:cNvPr id="12292" name="Rectangle 4"/>
          <p:cNvSpPr>
            <a:spLocks noGrp="1" noChangeArrowheads="1"/>
          </p:cNvSpPr>
          <p:nvPr>
            <p:ph type="title" idx="1"/>
          </p:nvPr>
        </p:nvSpPr>
        <p:spPr>
          <a:xfrm>
            <a:off x="304800" y="342900"/>
            <a:ext cx="8594725"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nSpc>
                <a:spcPct val="95000"/>
              </a:lnSpc>
              <a:spcBef>
                <a:spcPct val="0"/>
              </a:spcBef>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smtClean="0">
                <a:solidFill>
                  <a:srgbClr val="00CECE"/>
                </a:solidFill>
                <a:effectLst/>
              </a:rPr>
              <a:t>Finding the Maximum Item in an Array</a:t>
            </a:r>
          </a:p>
        </p:txBody>
      </p:sp>
    </p:spTree>
    <p:extLst>
      <p:ext uri="{BB962C8B-B14F-4D97-AF65-F5344CB8AC3E}">
        <p14:creationId xmlns:p14="http://schemas.microsoft.com/office/powerpoint/2010/main" val="23775972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1"/>
          <p:cNvSpPr>
            <a:spLocks noChangeArrowheads="1"/>
          </p:cNvSpPr>
          <p:nvPr/>
        </p:nvSpPr>
        <p:spPr bwMode="auto">
          <a:xfrm>
            <a:off x="476250" y="2613025"/>
            <a:ext cx="5176838" cy="3949700"/>
          </a:xfrm>
          <a:prstGeom prst="roundRect">
            <a:avLst>
              <a:gd name="adj" fmla="val 3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13314" name="Rectangle 2"/>
          <p:cNvSpPr>
            <a:spLocks noGrp="1" noChangeArrowheads="1"/>
          </p:cNvSpPr>
          <p:nvPr>
            <p:ph type="body"/>
          </p:nvPr>
        </p:nvSpPr>
        <p:spPr>
          <a:xfrm>
            <a:off x="685800" y="1981200"/>
            <a:ext cx="7929563" cy="4114800"/>
          </a:xfrm>
          <a:noFill/>
          <a:ln>
            <a:miter lim="800000"/>
            <a:headEnd/>
            <a:tailEnd/>
          </a:ln>
        </p:spPr>
        <p:txBody>
          <a:bodyPr anchor="t"/>
          <a:lstStyle/>
          <a:p>
            <a:pPr marL="341313" indent="-341313">
              <a:lnSpc>
                <a:spcPct val="95000"/>
              </a:lnSpc>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solidFill>
                  <a:schemeClr val="tx1"/>
                </a:solidFill>
              </a:rPr>
              <a:t>Here’s the template function:</a:t>
            </a:r>
          </a:p>
        </p:txBody>
      </p:sp>
      <p:sp>
        <p:nvSpPr>
          <p:cNvPr id="12292" name="Text Box 3"/>
          <p:cNvSpPr txBox="1">
            <a:spLocks noChangeArrowheads="1"/>
          </p:cNvSpPr>
          <p:nvPr/>
        </p:nvSpPr>
        <p:spPr bwMode="auto">
          <a:xfrm>
            <a:off x="585788" y="2797175"/>
            <a:ext cx="5265737"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FF8000"/>
              </a:buClr>
              <a:buSzPct val="100000"/>
              <a:buFont typeface="Arial" charset="0"/>
              <a:buNone/>
            </a:pPr>
            <a:r>
              <a:rPr lang="en-GB" altLang="en-US" sz="2000">
                <a:solidFill>
                  <a:srgbClr val="FF8000"/>
                </a:solidFill>
              </a:rPr>
              <a:t>template &lt;class Item&gt;</a:t>
            </a:r>
          </a:p>
          <a:p>
            <a:pPr>
              <a:buClr>
                <a:srgbClr val="FF8000"/>
              </a:buClr>
              <a:buSzPct val="100000"/>
              <a:buFont typeface="Arial" charset="0"/>
              <a:buNone/>
            </a:pPr>
            <a:r>
              <a:rPr lang="en-GB" altLang="en-US" sz="2000">
                <a:solidFill>
                  <a:srgbClr val="FF8000"/>
                </a:solidFill>
              </a:rPr>
              <a:t>Item</a:t>
            </a:r>
            <a:r>
              <a:rPr lang="en-GB" altLang="en-US" sz="2000">
                <a:solidFill>
                  <a:srgbClr val="000000"/>
                </a:solidFill>
              </a:rPr>
              <a:t> array_max(</a:t>
            </a:r>
            <a:r>
              <a:rPr lang="en-GB" altLang="en-US" sz="2000">
                <a:solidFill>
                  <a:srgbClr val="FF8000"/>
                </a:solidFill>
              </a:rPr>
              <a:t>Item</a:t>
            </a:r>
            <a:r>
              <a:rPr lang="en-GB" altLang="en-US" sz="2000">
                <a:solidFill>
                  <a:srgbClr val="000000"/>
                </a:solidFill>
              </a:rPr>
              <a:t> data[  ], size_t n)</a:t>
            </a:r>
          </a:p>
          <a:p>
            <a:pPr>
              <a:buClr>
                <a:srgbClr val="000000"/>
              </a:buClr>
              <a:buSzPct val="100000"/>
              <a:buFont typeface="Arial" charset="0"/>
              <a:buNone/>
            </a:pPr>
            <a:r>
              <a:rPr lang="en-GB" altLang="en-US" sz="2000">
                <a:solidFill>
                  <a:srgbClr val="000000"/>
                </a:solidFill>
              </a:rPr>
              <a:t>{</a:t>
            </a:r>
          </a:p>
          <a:p>
            <a:pPr>
              <a:buClr>
                <a:srgbClr val="000000"/>
              </a:buClr>
              <a:buSzPct val="100000"/>
              <a:buFont typeface="Arial" charset="0"/>
              <a:buNone/>
            </a:pPr>
            <a:r>
              <a:rPr lang="en-GB" altLang="en-US" sz="2000">
                <a:solidFill>
                  <a:srgbClr val="000000"/>
                </a:solidFill>
              </a:rPr>
              <a:t>     size_t i;</a:t>
            </a:r>
          </a:p>
          <a:p>
            <a:pPr>
              <a:buClr>
                <a:srgbClr val="000000"/>
              </a:buClr>
              <a:buSzPct val="100000"/>
              <a:buFont typeface="Arial" charset="0"/>
              <a:buNone/>
            </a:pPr>
            <a:r>
              <a:rPr lang="en-GB" altLang="en-US" sz="2000">
                <a:solidFill>
                  <a:srgbClr val="000000"/>
                </a:solidFill>
              </a:rPr>
              <a:t>     </a:t>
            </a:r>
            <a:r>
              <a:rPr lang="en-GB" altLang="en-US" sz="2000">
                <a:solidFill>
                  <a:srgbClr val="FF8000"/>
                </a:solidFill>
              </a:rPr>
              <a:t>Item</a:t>
            </a:r>
            <a:r>
              <a:rPr lang="en-GB" altLang="en-US" sz="2000">
                <a:solidFill>
                  <a:srgbClr val="000000"/>
                </a:solidFill>
              </a:rPr>
              <a:t> answer;</a:t>
            </a:r>
          </a:p>
          <a:p>
            <a:pPr>
              <a:buClr>
                <a:srgbClr val="000000"/>
              </a:buClr>
              <a:buSzPct val="100000"/>
              <a:buFont typeface="Arial" charset="0"/>
              <a:buNone/>
            </a:pPr>
            <a:endParaRPr lang="en-GB" altLang="en-US" sz="2000">
              <a:solidFill>
                <a:srgbClr val="000000"/>
              </a:solidFill>
            </a:endParaRPr>
          </a:p>
          <a:p>
            <a:pPr>
              <a:buClr>
                <a:srgbClr val="000000"/>
              </a:buClr>
              <a:buSzPct val="100000"/>
              <a:buFont typeface="Arial" charset="0"/>
              <a:buNone/>
            </a:pPr>
            <a:r>
              <a:rPr lang="en-GB" altLang="en-US" sz="2000">
                <a:solidFill>
                  <a:srgbClr val="000000"/>
                </a:solidFill>
              </a:rPr>
              <a:t>     assert(n &gt; 0);</a:t>
            </a:r>
          </a:p>
          <a:p>
            <a:pPr>
              <a:buClr>
                <a:srgbClr val="000000"/>
              </a:buClr>
              <a:buSzPct val="100000"/>
              <a:buFont typeface="Arial" charset="0"/>
              <a:buNone/>
            </a:pPr>
            <a:r>
              <a:rPr lang="en-GB" altLang="en-US" sz="2000">
                <a:solidFill>
                  <a:srgbClr val="000000"/>
                </a:solidFill>
              </a:rPr>
              <a:t>     answer = data[0];</a:t>
            </a:r>
          </a:p>
          <a:p>
            <a:pPr>
              <a:buClr>
                <a:srgbClr val="000000"/>
              </a:buClr>
              <a:buSzPct val="100000"/>
              <a:buFont typeface="Arial" charset="0"/>
              <a:buNone/>
            </a:pPr>
            <a:r>
              <a:rPr lang="en-GB" altLang="en-US" sz="2000">
                <a:solidFill>
                  <a:srgbClr val="000000"/>
                </a:solidFill>
              </a:rPr>
              <a:t>     for (i = 1; i &lt; n; i++)</a:t>
            </a:r>
          </a:p>
          <a:p>
            <a:pPr>
              <a:buClr>
                <a:srgbClr val="000000"/>
              </a:buClr>
              <a:buSzPct val="100000"/>
              <a:buFont typeface="Arial" charset="0"/>
              <a:buNone/>
            </a:pPr>
            <a:r>
              <a:rPr lang="en-GB" altLang="en-US" sz="2000">
                <a:solidFill>
                  <a:srgbClr val="000000"/>
                </a:solidFill>
              </a:rPr>
              <a:t>          if (data[i] &gt; answer) answer = data[i];</a:t>
            </a:r>
          </a:p>
          <a:p>
            <a:pPr>
              <a:buClr>
                <a:srgbClr val="000000"/>
              </a:buClr>
              <a:buSzPct val="100000"/>
              <a:buFont typeface="Arial" charset="0"/>
              <a:buNone/>
            </a:pPr>
            <a:r>
              <a:rPr lang="en-GB" altLang="en-US" sz="2000">
                <a:solidFill>
                  <a:srgbClr val="000000"/>
                </a:solidFill>
              </a:rPr>
              <a:t>     return answer;</a:t>
            </a:r>
          </a:p>
          <a:p>
            <a:pPr>
              <a:buClr>
                <a:srgbClr val="000000"/>
              </a:buClr>
              <a:buSzPct val="100000"/>
              <a:buFont typeface="Arial" charset="0"/>
              <a:buNone/>
            </a:pPr>
            <a:r>
              <a:rPr lang="en-GB" altLang="en-US" sz="2000">
                <a:solidFill>
                  <a:srgbClr val="000000"/>
                </a:solidFill>
              </a:rPr>
              <a:t>}</a:t>
            </a:r>
          </a:p>
          <a:p>
            <a:pPr>
              <a:buClr>
                <a:srgbClr val="FF8000"/>
              </a:buClr>
              <a:buSzPct val="100000"/>
              <a:buFont typeface="Arial" charset="0"/>
              <a:buNone/>
            </a:pPr>
            <a:endParaRPr lang="en-GB" altLang="en-US" sz="2400" b="1">
              <a:solidFill>
                <a:srgbClr val="FF8000"/>
              </a:solidFill>
            </a:endParaRPr>
          </a:p>
          <a:p>
            <a:pPr>
              <a:buClr>
                <a:srgbClr val="FF8000"/>
              </a:buClr>
              <a:buSzPct val="100000"/>
              <a:buFont typeface="Arial" charset="0"/>
              <a:buNone/>
            </a:pPr>
            <a:endParaRPr lang="en-GB" altLang="en-US" sz="2400" b="1">
              <a:solidFill>
                <a:srgbClr val="FF8000"/>
              </a:solidFill>
            </a:endParaRPr>
          </a:p>
        </p:txBody>
      </p:sp>
      <p:sp>
        <p:nvSpPr>
          <p:cNvPr id="13316" name="Rectangle 4"/>
          <p:cNvSpPr>
            <a:spLocks noGrp="1" noChangeArrowheads="1"/>
          </p:cNvSpPr>
          <p:nvPr>
            <p:ph type="title" idx="1"/>
          </p:nvPr>
        </p:nvSpPr>
        <p:spPr>
          <a:xfrm>
            <a:off x="304800" y="342900"/>
            <a:ext cx="8594725"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nSpc>
                <a:spcPct val="95000"/>
              </a:lnSpc>
              <a:spcBef>
                <a:spcPct val="0"/>
              </a:spcBef>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smtClean="0">
                <a:solidFill>
                  <a:srgbClr val="00CECE"/>
                </a:solidFill>
                <a:effectLst/>
              </a:rPr>
              <a:t>Finding the Maximum Item in an Array</a:t>
            </a:r>
          </a:p>
        </p:txBody>
      </p:sp>
    </p:spTree>
    <p:extLst>
      <p:ext uri="{BB962C8B-B14F-4D97-AF65-F5344CB8AC3E}">
        <p14:creationId xmlns:p14="http://schemas.microsoft.com/office/powerpoint/2010/main" val="352295210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Grp="1" noChangeArrowheads="1"/>
          </p:cNvSpPr>
          <p:nvPr>
            <p:ph type="ftr" sz="quarter" idx="3"/>
          </p:nvPr>
        </p:nvSpPr>
        <p:spPr/>
        <p:txBody>
          <a:bodyPr/>
          <a:lstStyle/>
          <a:p>
            <a:r>
              <a:rPr lang="en-US" altLang="en-US"/>
              <a:t>Copyright © 2007 Pearson Education, Inc. Publishing as Pearson Addison-Wesley</a:t>
            </a:r>
          </a:p>
        </p:txBody>
      </p:sp>
      <p:sp>
        <p:nvSpPr>
          <p:cNvPr id="513026" name="Rectangle 2" descr="Pink tissue paper"/>
          <p:cNvSpPr>
            <a:spLocks noGrp="1" noChangeArrowheads="1"/>
          </p:cNvSpPr>
          <p:nvPr>
            <p:ph type="ctrTitle"/>
          </p:nvPr>
        </p:nvSpPr>
        <p:spPr/>
        <p:txBody>
          <a:bodyPr/>
          <a:lstStyle/>
          <a:p>
            <a:r>
              <a:rPr lang="en-US" altLang="en-US"/>
              <a:t>17.1</a:t>
            </a:r>
          </a:p>
        </p:txBody>
      </p:sp>
      <p:sp>
        <p:nvSpPr>
          <p:cNvPr id="513027" name="Rectangle 3" descr="Pink tissue paper"/>
          <p:cNvSpPr>
            <a:spLocks noGrp="1" noChangeArrowheads="1"/>
          </p:cNvSpPr>
          <p:nvPr>
            <p:ph type="subTitle" idx="1"/>
          </p:nvPr>
        </p:nvSpPr>
        <p:spPr/>
        <p:txBody>
          <a:bodyPr/>
          <a:lstStyle/>
          <a:p>
            <a:r>
              <a:rPr lang="en-US" altLang="en-US"/>
              <a:t>Templates for Algorithm Abstraction</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63CCA883-DA12-4169-8907-BF27DCEA53C4}" type="slidenum">
              <a:rPr lang="en-US" altLang="en-US"/>
              <a:pPr/>
              <a:t>15</a:t>
            </a:fld>
            <a:endParaRPr lang="en-CA" altLang="en-US"/>
          </a:p>
        </p:txBody>
      </p:sp>
      <p:sp>
        <p:nvSpPr>
          <p:cNvPr id="579587" name="Rectangle 3"/>
          <p:cNvSpPr>
            <a:spLocks noGrp="1" noChangeArrowheads="1"/>
          </p:cNvSpPr>
          <p:nvPr>
            <p:ph type="title"/>
          </p:nvPr>
        </p:nvSpPr>
        <p:spPr/>
        <p:txBody>
          <a:bodyPr/>
          <a:lstStyle/>
          <a:p>
            <a:r>
              <a:rPr lang="en-US" altLang="en-US"/>
              <a:t>Templates for Algorithm Abstraction</a:t>
            </a:r>
          </a:p>
        </p:txBody>
      </p:sp>
      <p:sp>
        <p:nvSpPr>
          <p:cNvPr id="579588" name="Rectangle 4"/>
          <p:cNvSpPr>
            <a:spLocks noGrp="1" noChangeArrowheads="1"/>
          </p:cNvSpPr>
          <p:nvPr>
            <p:ph type="body" idx="1"/>
          </p:nvPr>
        </p:nvSpPr>
        <p:spPr/>
        <p:txBody>
          <a:bodyPr/>
          <a:lstStyle/>
          <a:p>
            <a:pPr>
              <a:lnSpc>
                <a:spcPct val="90000"/>
              </a:lnSpc>
            </a:pPr>
            <a:r>
              <a:rPr lang="en-US" altLang="en-US" sz="2600"/>
              <a:t>Function definitions often use application </a:t>
            </a:r>
            <a:br>
              <a:rPr lang="en-US" altLang="en-US" sz="2600"/>
            </a:br>
            <a:r>
              <a:rPr lang="en-US" altLang="en-US" sz="2600"/>
              <a:t>specific adaptations of more general algorithms</a:t>
            </a:r>
          </a:p>
          <a:p>
            <a:pPr lvl="1">
              <a:lnSpc>
                <a:spcPct val="90000"/>
              </a:lnSpc>
            </a:pPr>
            <a:r>
              <a:rPr lang="en-US" altLang="en-US" sz="2600"/>
              <a:t>For example:  The general algorithm used in </a:t>
            </a:r>
            <a:br>
              <a:rPr lang="en-US" altLang="en-US" sz="2600"/>
            </a:br>
            <a:r>
              <a:rPr lang="en-US" altLang="en-US" sz="2600"/>
              <a:t>swap_values could swap variables of any type:</a:t>
            </a:r>
            <a:br>
              <a:rPr lang="en-US" altLang="en-US" sz="2600"/>
            </a:br>
            <a:r>
              <a:rPr lang="en-US" altLang="en-US" sz="2600"/>
              <a:t>		</a:t>
            </a:r>
            <a:br>
              <a:rPr lang="en-US" altLang="en-US" sz="2600"/>
            </a:br>
            <a:r>
              <a:rPr lang="en-US" altLang="en-US" sz="2600"/>
              <a:t>void swap_values(type_of_var&amp; v1, </a:t>
            </a:r>
            <a:br>
              <a:rPr lang="en-US" altLang="en-US" sz="2600"/>
            </a:br>
            <a:r>
              <a:rPr lang="en-US" altLang="en-US" sz="2600"/>
              <a:t>                               type_of_var&amp; v2)</a:t>
            </a:r>
            <a:br>
              <a:rPr lang="en-US" altLang="en-US" sz="2600"/>
            </a:br>
            <a:r>
              <a:rPr lang="en-US" altLang="en-US" sz="2600"/>
              <a:t>    	{</a:t>
            </a:r>
            <a:br>
              <a:rPr lang="en-US" altLang="en-US" sz="2600"/>
            </a:br>
            <a:r>
              <a:rPr lang="en-US" altLang="en-US" sz="2600"/>
              <a:t>       		type_of_var temp;</a:t>
            </a:r>
            <a:br>
              <a:rPr lang="en-US" altLang="en-US" sz="2600"/>
            </a:br>
            <a:r>
              <a:rPr lang="en-US" altLang="en-US" sz="2600"/>
              <a:t>       		temp = v1;</a:t>
            </a:r>
            <a:br>
              <a:rPr lang="en-US" altLang="en-US" sz="2600"/>
            </a:br>
            <a:r>
              <a:rPr lang="en-US" altLang="en-US" sz="2600"/>
              <a:t>	     		v1 = v2;</a:t>
            </a:r>
            <a:br>
              <a:rPr lang="en-US" altLang="en-US" sz="2600"/>
            </a:br>
            <a:r>
              <a:rPr lang="en-US" altLang="en-US" sz="2600"/>
              <a:t>       		v2 = temp;</a:t>
            </a:r>
            <a:br>
              <a:rPr lang="en-US" altLang="en-US" sz="2600"/>
            </a:br>
            <a:r>
              <a:rPr lang="en-US" altLang="en-US" sz="2600"/>
              <a:t>  		}</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B069AA3D-4A8B-4855-9970-158AEFEBA1C4}" type="slidenum">
              <a:rPr lang="en-US" altLang="en-US"/>
              <a:pPr/>
              <a:t>16</a:t>
            </a:fld>
            <a:endParaRPr lang="en-CA" altLang="en-US"/>
          </a:p>
        </p:txBody>
      </p:sp>
      <p:sp>
        <p:nvSpPr>
          <p:cNvPr id="580610" name="Rectangle 2"/>
          <p:cNvSpPr>
            <a:spLocks noGrp="1" noChangeArrowheads="1"/>
          </p:cNvSpPr>
          <p:nvPr>
            <p:ph type="title"/>
          </p:nvPr>
        </p:nvSpPr>
        <p:spPr/>
        <p:txBody>
          <a:bodyPr/>
          <a:lstStyle/>
          <a:p>
            <a:r>
              <a:rPr lang="en-US" altLang="en-US"/>
              <a:t>swap_values for char</a:t>
            </a:r>
          </a:p>
        </p:txBody>
      </p:sp>
      <p:sp>
        <p:nvSpPr>
          <p:cNvPr id="580611" name="Rectangle 3"/>
          <p:cNvSpPr>
            <a:spLocks noGrp="1" noChangeArrowheads="1"/>
          </p:cNvSpPr>
          <p:nvPr>
            <p:ph type="body" idx="1"/>
          </p:nvPr>
        </p:nvSpPr>
        <p:spPr/>
        <p:txBody>
          <a:bodyPr/>
          <a:lstStyle/>
          <a:p>
            <a:r>
              <a:rPr lang="en-US" altLang="en-US"/>
              <a:t>Here is a version of swap_values to swap </a:t>
            </a:r>
            <a:br>
              <a:rPr lang="en-US" altLang="en-US"/>
            </a:br>
            <a:r>
              <a:rPr lang="en-US" altLang="en-US"/>
              <a:t>character variables:</a:t>
            </a:r>
          </a:p>
          <a:p>
            <a:pPr lvl="1"/>
            <a:r>
              <a:rPr lang="en-US" altLang="en-US"/>
              <a:t> 		void swap_values(char&amp; v1, char&amp; v2)</a:t>
            </a:r>
            <a:br>
              <a:rPr lang="en-US" altLang="en-US"/>
            </a:br>
            <a:r>
              <a:rPr lang="en-US" altLang="en-US"/>
              <a:t>  	{</a:t>
            </a:r>
            <a:br>
              <a:rPr lang="en-US" altLang="en-US"/>
            </a:br>
            <a:r>
              <a:rPr lang="en-US" altLang="en-US"/>
              <a:t>                  char temp;</a:t>
            </a:r>
            <a:br>
              <a:rPr lang="en-US" altLang="en-US"/>
            </a:br>
            <a:r>
              <a:rPr lang="en-US" altLang="en-US"/>
              <a:t>		      temp = v1;</a:t>
            </a:r>
            <a:br>
              <a:rPr lang="en-US" altLang="en-US"/>
            </a:br>
            <a:r>
              <a:rPr lang="en-US" altLang="en-US"/>
              <a:t>	                v1 = v2;</a:t>
            </a:r>
            <a:br>
              <a:rPr lang="en-US" altLang="en-US"/>
            </a:br>
            <a:r>
              <a:rPr lang="en-US" altLang="en-US"/>
              <a:t>  	      v2 = temp;</a:t>
            </a:r>
            <a:br>
              <a:rPr lang="en-US" altLang="en-US"/>
            </a:br>
            <a:r>
              <a:rPr lang="en-US" altLang="en-US"/>
              <a:t>            }</a:t>
            </a:r>
          </a:p>
          <a:p>
            <a:pPr lvl="1"/>
            <a:endParaRPr lang="en-US" altLang="en-US"/>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F659CFF5-BFE3-408E-A73C-718D91A185BA}" type="slidenum">
              <a:rPr lang="en-US" altLang="en-US"/>
              <a:pPr/>
              <a:t>17</a:t>
            </a:fld>
            <a:endParaRPr lang="en-CA" altLang="en-US"/>
          </a:p>
        </p:txBody>
      </p:sp>
      <p:sp>
        <p:nvSpPr>
          <p:cNvPr id="581634" name="Rectangle 2"/>
          <p:cNvSpPr>
            <a:spLocks noGrp="1" noChangeArrowheads="1"/>
          </p:cNvSpPr>
          <p:nvPr>
            <p:ph type="title"/>
          </p:nvPr>
        </p:nvSpPr>
        <p:spPr/>
        <p:txBody>
          <a:bodyPr/>
          <a:lstStyle/>
          <a:p>
            <a:r>
              <a:rPr lang="en-US" altLang="en-US"/>
              <a:t>A General swap_values</a:t>
            </a:r>
          </a:p>
        </p:txBody>
      </p:sp>
      <p:sp>
        <p:nvSpPr>
          <p:cNvPr id="581635" name="Rectangle 3"/>
          <p:cNvSpPr>
            <a:spLocks noGrp="1" noChangeArrowheads="1"/>
          </p:cNvSpPr>
          <p:nvPr>
            <p:ph type="body" idx="1"/>
          </p:nvPr>
        </p:nvSpPr>
        <p:spPr>
          <a:xfrm>
            <a:off x="544513" y="1524000"/>
            <a:ext cx="8294687" cy="4572000"/>
          </a:xfrm>
        </p:spPr>
        <p:txBody>
          <a:bodyPr/>
          <a:lstStyle/>
          <a:p>
            <a:r>
              <a:rPr lang="en-US" altLang="en-US"/>
              <a:t>A generalized version of swap_values is shown</a:t>
            </a:r>
            <a:br>
              <a:rPr lang="en-US" altLang="en-US"/>
            </a:br>
            <a:r>
              <a:rPr lang="en-US" altLang="en-US"/>
              <a:t>here.</a:t>
            </a:r>
          </a:p>
          <a:p>
            <a:pPr lvl="1"/>
            <a:r>
              <a:rPr lang="en-US" altLang="en-US" sz="2400"/>
              <a:t>void swap_values(type_of_var&amp; v1, type_of_var&amp; v2)</a:t>
            </a:r>
            <a:br>
              <a:rPr lang="en-US" altLang="en-US" sz="2400"/>
            </a:br>
            <a:r>
              <a:rPr lang="en-US" altLang="en-US" sz="2400"/>
              <a:t>  	{</a:t>
            </a:r>
            <a:br>
              <a:rPr lang="en-US" altLang="en-US" sz="2400"/>
            </a:br>
            <a:r>
              <a:rPr lang="en-US" altLang="en-US" sz="2400"/>
              <a:t>          type_of_var temp;</a:t>
            </a:r>
            <a:br>
              <a:rPr lang="en-US" altLang="en-US" sz="2400"/>
            </a:br>
            <a:r>
              <a:rPr lang="en-US" altLang="en-US" sz="2400"/>
              <a:t>	        temp = v1;</a:t>
            </a:r>
            <a:br>
              <a:rPr lang="en-US" altLang="en-US" sz="2400"/>
            </a:br>
            <a:r>
              <a:rPr lang="en-US" altLang="en-US" sz="2400"/>
              <a:t>	        v1 = v2;</a:t>
            </a:r>
            <a:br>
              <a:rPr lang="en-US" altLang="en-US" sz="2400"/>
            </a:br>
            <a:r>
              <a:rPr lang="en-US" altLang="en-US" sz="2400"/>
              <a:t>  	        v2 = temp;</a:t>
            </a:r>
            <a:br>
              <a:rPr lang="en-US" altLang="en-US" sz="2400"/>
            </a:br>
            <a:r>
              <a:rPr lang="en-US" altLang="en-US" sz="2400"/>
              <a:t>  }</a:t>
            </a:r>
          </a:p>
          <a:p>
            <a:pPr lvl="1"/>
            <a:r>
              <a:rPr lang="en-US" altLang="en-US" sz="2400"/>
              <a:t>This function, if  type_of_var could accept any type, </a:t>
            </a:r>
            <a:br>
              <a:rPr lang="en-US" altLang="en-US" sz="2400"/>
            </a:br>
            <a:r>
              <a:rPr lang="en-US" altLang="en-US" sz="2400"/>
              <a:t>could be used to swap values of any type</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r>
              <a:rPr lang="en-US" altLang="en-US"/>
              <a:t>Slide 17- </a:t>
            </a:r>
            <a:fld id="{00EE8901-3798-42AA-BB57-9A78FF041A86}" type="slidenum">
              <a:rPr lang="en-US" altLang="en-US"/>
              <a:pPr/>
              <a:t>18</a:t>
            </a:fld>
            <a:endParaRPr lang="en-CA" altLang="en-US"/>
          </a:p>
        </p:txBody>
      </p:sp>
      <p:sp>
        <p:nvSpPr>
          <p:cNvPr id="582664" name="Rectangle 8"/>
          <p:cNvSpPr>
            <a:spLocks noGrp="1" noChangeArrowheads="1"/>
          </p:cNvSpPr>
          <p:nvPr>
            <p:ph type="body" idx="1"/>
          </p:nvPr>
        </p:nvSpPr>
        <p:spPr/>
        <p:txBody>
          <a:bodyPr/>
          <a:lstStyle/>
          <a:p>
            <a:pPr>
              <a:lnSpc>
                <a:spcPct val="90000"/>
              </a:lnSpc>
            </a:pPr>
            <a:r>
              <a:rPr lang="en-US" altLang="en-US"/>
              <a:t>A C++ function template will allow swap_values</a:t>
            </a:r>
            <a:br>
              <a:rPr lang="en-US" altLang="en-US"/>
            </a:br>
            <a:r>
              <a:rPr lang="en-US" altLang="en-US"/>
              <a:t>to swap values of two variables of the same  type</a:t>
            </a:r>
          </a:p>
          <a:p>
            <a:pPr lvl="1">
              <a:lnSpc>
                <a:spcPct val="90000"/>
              </a:lnSpc>
            </a:pPr>
            <a:r>
              <a:rPr lang="en-US" altLang="en-US"/>
              <a:t>Example:    </a:t>
            </a:r>
            <a:br>
              <a:rPr lang="en-US" altLang="en-US"/>
            </a:br>
            <a:r>
              <a:rPr lang="en-US" altLang="en-US"/>
              <a:t>                   template&lt;class T&gt;</a:t>
            </a:r>
            <a:br>
              <a:rPr lang="en-US" altLang="en-US"/>
            </a:br>
            <a:r>
              <a:rPr lang="en-US" altLang="en-US"/>
              <a:t>                      void swap_values(T&amp; v1, T&amp; v2)</a:t>
            </a:r>
            <a:br>
              <a:rPr lang="en-US" altLang="en-US"/>
            </a:br>
            <a:r>
              <a:rPr lang="en-US" altLang="en-US"/>
              <a:t>                      {</a:t>
            </a:r>
            <a:br>
              <a:rPr lang="en-US" altLang="en-US"/>
            </a:br>
            <a:r>
              <a:rPr lang="en-US" altLang="en-US"/>
              <a:t>                         T temp;</a:t>
            </a:r>
            <a:br>
              <a:rPr lang="en-US" altLang="en-US"/>
            </a:br>
            <a:r>
              <a:rPr lang="en-US" altLang="en-US"/>
              <a:t>                          temp = v1;</a:t>
            </a:r>
            <a:br>
              <a:rPr lang="en-US" altLang="en-US"/>
            </a:br>
            <a:r>
              <a:rPr lang="en-US" altLang="en-US"/>
              <a:t>                          v1 = v2;</a:t>
            </a:r>
            <a:br>
              <a:rPr lang="en-US" altLang="en-US"/>
            </a:br>
            <a:r>
              <a:rPr lang="en-US" altLang="en-US"/>
              <a:t>                          v = temp;</a:t>
            </a:r>
            <a:br>
              <a:rPr lang="en-US" altLang="en-US"/>
            </a:br>
            <a:r>
              <a:rPr lang="en-US" altLang="en-US"/>
              <a:t>                       }</a:t>
            </a:r>
          </a:p>
          <a:p>
            <a:pPr lvl="1">
              <a:lnSpc>
                <a:spcPct val="90000"/>
              </a:lnSpc>
            </a:pPr>
            <a:endParaRPr lang="en-US" altLang="en-US"/>
          </a:p>
        </p:txBody>
      </p:sp>
      <p:sp>
        <p:nvSpPr>
          <p:cNvPr id="582658" name="Text Box 2"/>
          <p:cNvSpPr txBox="1">
            <a:spLocks noChangeArrowheads="1"/>
          </p:cNvSpPr>
          <p:nvPr/>
        </p:nvSpPr>
        <p:spPr bwMode="auto">
          <a:xfrm>
            <a:off x="749300" y="2955925"/>
            <a:ext cx="2058988" cy="396875"/>
          </a:xfrm>
          <a:prstGeom prst="rect">
            <a:avLst/>
          </a:prstGeom>
          <a:noFill/>
          <a:ln>
            <a:noFill/>
          </a:ln>
          <a:effectLst/>
          <a:extLst>
            <a:ext uri="{909E8E84-426E-40DD-AFC4-6F175D3DCCD1}">
              <a14:hiddenFill xmlns:a14="http://schemas.microsoft.com/office/drawing/2010/main">
                <a:solidFill>
                  <a:srgbClr val="F8BE1A"/>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rgbClr val="CC0000"/>
              </a:buClr>
              <a:buFont typeface="Wingdings" pitchFamily="2" charset="2"/>
              <a:buNone/>
            </a:pPr>
            <a:r>
              <a:rPr lang="en-US" altLang="en-US" sz="2000" b="1">
                <a:solidFill>
                  <a:schemeClr val="tx2"/>
                </a:solidFill>
              </a:rPr>
              <a:t>Template prefix</a:t>
            </a:r>
          </a:p>
        </p:txBody>
      </p:sp>
      <p:sp>
        <p:nvSpPr>
          <p:cNvPr id="582659" name="Line 3"/>
          <p:cNvSpPr>
            <a:spLocks noChangeShapeType="1"/>
          </p:cNvSpPr>
          <p:nvPr/>
        </p:nvSpPr>
        <p:spPr bwMode="auto">
          <a:xfrm>
            <a:off x="2781300" y="3192463"/>
            <a:ext cx="342900"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82666" name="Group 10"/>
          <p:cNvGrpSpPr>
            <a:grpSpLocks/>
          </p:cNvGrpSpPr>
          <p:nvPr/>
        </p:nvGrpSpPr>
        <p:grpSpPr bwMode="auto">
          <a:xfrm>
            <a:off x="5486400" y="2525713"/>
            <a:ext cx="3236913" cy="446087"/>
            <a:chOff x="3456" y="1591"/>
            <a:chExt cx="2039" cy="281"/>
          </a:xfrm>
        </p:grpSpPr>
        <p:sp>
          <p:nvSpPr>
            <p:cNvPr id="582660" name="Text Box 4"/>
            <p:cNvSpPr txBox="1">
              <a:spLocks noChangeArrowheads="1"/>
            </p:cNvSpPr>
            <p:nvPr/>
          </p:nvSpPr>
          <p:spPr bwMode="auto">
            <a:xfrm>
              <a:off x="4188" y="1591"/>
              <a:ext cx="1307" cy="250"/>
            </a:xfrm>
            <a:prstGeom prst="rect">
              <a:avLst/>
            </a:prstGeom>
            <a:noFill/>
            <a:ln>
              <a:noFill/>
            </a:ln>
            <a:effectLst/>
            <a:extLst>
              <a:ext uri="{909E8E84-426E-40DD-AFC4-6F175D3DCCD1}">
                <a14:hiddenFill xmlns:a14="http://schemas.microsoft.com/office/drawing/2010/main">
                  <a:solidFill>
                    <a:srgbClr val="F8BE1A"/>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rgbClr val="CC0000"/>
                </a:buClr>
                <a:buFont typeface="Wingdings" pitchFamily="2" charset="2"/>
                <a:buNone/>
              </a:pPr>
              <a:r>
                <a:rPr lang="en-US" altLang="en-US" sz="2000" b="1">
                  <a:solidFill>
                    <a:schemeClr val="tx2"/>
                  </a:solidFill>
                </a:rPr>
                <a:t>Type parameter</a:t>
              </a:r>
            </a:p>
          </p:txBody>
        </p:sp>
        <p:grpSp>
          <p:nvGrpSpPr>
            <p:cNvPr id="582665" name="Group 9"/>
            <p:cNvGrpSpPr>
              <a:grpSpLocks/>
            </p:cNvGrpSpPr>
            <p:nvPr/>
          </p:nvGrpSpPr>
          <p:grpSpPr bwMode="auto">
            <a:xfrm>
              <a:off x="3456" y="1728"/>
              <a:ext cx="756" cy="144"/>
              <a:chOff x="3048" y="1572"/>
              <a:chExt cx="756" cy="144"/>
            </a:xfrm>
          </p:grpSpPr>
          <p:sp>
            <p:nvSpPr>
              <p:cNvPr id="582661" name="Line 5"/>
              <p:cNvSpPr>
                <a:spLocks noChangeShapeType="1"/>
              </p:cNvSpPr>
              <p:nvPr/>
            </p:nvSpPr>
            <p:spPr bwMode="auto">
              <a:xfrm flipH="1">
                <a:off x="3048" y="1572"/>
                <a:ext cx="75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2662" name="Line 6"/>
              <p:cNvSpPr>
                <a:spLocks noChangeShapeType="1"/>
              </p:cNvSpPr>
              <p:nvPr/>
            </p:nvSpPr>
            <p:spPr bwMode="auto">
              <a:xfrm>
                <a:off x="3060" y="1584"/>
                <a:ext cx="0" cy="132"/>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82663" name="Rectangle 7"/>
          <p:cNvSpPr>
            <a:spLocks noGrp="1" noChangeArrowheads="1"/>
          </p:cNvSpPr>
          <p:nvPr>
            <p:ph type="title"/>
          </p:nvPr>
        </p:nvSpPr>
        <p:spPr/>
        <p:txBody>
          <a:bodyPr/>
          <a:lstStyle/>
          <a:p>
            <a:r>
              <a:rPr lang="en-US" altLang="en-US"/>
              <a:t>Templates for Functions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2000"/>
                                  </p:stCondLst>
                                  <p:childTnLst>
                                    <p:set>
                                      <p:cBhvr>
                                        <p:cTn id="6" dur="1" fill="hold">
                                          <p:stCondLst>
                                            <p:cond delay="0"/>
                                          </p:stCondLst>
                                        </p:cTn>
                                        <p:tgtEl>
                                          <p:spTgt spid="582659"/>
                                        </p:tgtEl>
                                        <p:attrNameLst>
                                          <p:attrName>style.visibility</p:attrName>
                                        </p:attrNameLst>
                                      </p:cBhvr>
                                      <p:to>
                                        <p:strVal val="visible"/>
                                      </p:to>
                                    </p:set>
                                    <p:animEffect transition="in" filter="blinds(horizontal)">
                                      <p:cBhvr>
                                        <p:cTn id="7" dur="500"/>
                                        <p:tgtEl>
                                          <p:spTgt spid="582659"/>
                                        </p:tgtEl>
                                      </p:cBhvr>
                                    </p:animEffect>
                                  </p:childTnLst>
                                </p:cTn>
                              </p:par>
                            </p:childTnLst>
                          </p:cTn>
                        </p:par>
                        <p:par>
                          <p:cTn id="8" fill="hold" nodeType="afterGroup">
                            <p:stCondLst>
                              <p:cond delay="2500"/>
                            </p:stCondLst>
                            <p:childTnLst>
                              <p:par>
                                <p:cTn id="9" presetID="3" presetClass="entr" presetSubtype="10" fill="hold" grpId="0" nodeType="afterEffect">
                                  <p:stCondLst>
                                    <p:cond delay="0"/>
                                  </p:stCondLst>
                                  <p:childTnLst>
                                    <p:set>
                                      <p:cBhvr>
                                        <p:cTn id="10" dur="1" fill="hold">
                                          <p:stCondLst>
                                            <p:cond delay="0"/>
                                          </p:stCondLst>
                                        </p:cTn>
                                        <p:tgtEl>
                                          <p:spTgt spid="582658"/>
                                        </p:tgtEl>
                                        <p:attrNameLst>
                                          <p:attrName>style.visibility</p:attrName>
                                        </p:attrNameLst>
                                      </p:cBhvr>
                                      <p:to>
                                        <p:strVal val="visible"/>
                                      </p:to>
                                    </p:set>
                                    <p:animEffect transition="in" filter="blinds(horizontal)">
                                      <p:cBhvr>
                                        <p:cTn id="11" dur="500"/>
                                        <p:tgtEl>
                                          <p:spTgt spid="582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p:bldP spid="58265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D3D66F71-B245-46B4-8CD5-7D8B2E86CE7C}" type="slidenum">
              <a:rPr lang="en-US" altLang="en-US"/>
              <a:pPr/>
              <a:t>19</a:t>
            </a:fld>
            <a:endParaRPr lang="en-CA" altLang="en-US"/>
          </a:p>
        </p:txBody>
      </p:sp>
      <p:sp>
        <p:nvSpPr>
          <p:cNvPr id="583682" name="Rectangle 2"/>
          <p:cNvSpPr>
            <a:spLocks noGrp="1" noChangeArrowheads="1"/>
          </p:cNvSpPr>
          <p:nvPr>
            <p:ph type="title"/>
          </p:nvPr>
        </p:nvSpPr>
        <p:spPr/>
        <p:txBody>
          <a:bodyPr/>
          <a:lstStyle/>
          <a:p>
            <a:r>
              <a:rPr lang="en-US" altLang="en-US"/>
              <a:t>Template Details</a:t>
            </a:r>
          </a:p>
        </p:txBody>
      </p:sp>
      <p:sp>
        <p:nvSpPr>
          <p:cNvPr id="583683" name="Rectangle 3"/>
          <p:cNvSpPr>
            <a:spLocks noGrp="1" noChangeArrowheads="1"/>
          </p:cNvSpPr>
          <p:nvPr>
            <p:ph type="body" idx="1"/>
          </p:nvPr>
        </p:nvSpPr>
        <p:spPr>
          <a:xfrm>
            <a:off x="544513" y="1600200"/>
            <a:ext cx="8294687" cy="4572000"/>
          </a:xfrm>
        </p:spPr>
        <p:txBody>
          <a:bodyPr/>
          <a:lstStyle/>
          <a:p>
            <a:r>
              <a:rPr lang="en-US" altLang="en-US"/>
              <a:t>template&lt;class T&gt; is the template prefix</a:t>
            </a:r>
          </a:p>
          <a:p>
            <a:pPr lvl="1"/>
            <a:r>
              <a:rPr lang="en-US" altLang="en-US"/>
              <a:t>Tells compiler that the declaration or definition that follows is a template</a:t>
            </a:r>
          </a:p>
          <a:p>
            <a:pPr lvl="1"/>
            <a:r>
              <a:rPr lang="en-US" altLang="en-US"/>
              <a:t>Tells compiler that T is a type parameter</a:t>
            </a:r>
          </a:p>
          <a:p>
            <a:pPr lvl="2"/>
            <a:r>
              <a:rPr lang="en-US" altLang="en-US"/>
              <a:t>class means type in this context </a:t>
            </a:r>
            <a:br>
              <a:rPr lang="en-US" altLang="en-US"/>
            </a:br>
            <a:r>
              <a:rPr lang="en-US" altLang="en-US"/>
              <a:t>(typename could replace class but class is usually used)</a:t>
            </a:r>
          </a:p>
          <a:p>
            <a:pPr lvl="2"/>
            <a:r>
              <a:rPr lang="en-US" altLang="en-US"/>
              <a:t>T can be replaced by any type argument</a:t>
            </a:r>
            <a:br>
              <a:rPr lang="en-US" altLang="en-US"/>
            </a:br>
            <a:r>
              <a:rPr lang="en-US" altLang="en-US"/>
              <a:t>(whether the type is a class or not)</a:t>
            </a:r>
          </a:p>
          <a:p>
            <a:r>
              <a:rPr lang="en-US" altLang="en-US"/>
              <a:t>A template overloads the function name by </a:t>
            </a:r>
            <a:br>
              <a:rPr lang="en-US" altLang="en-US"/>
            </a:br>
            <a:r>
              <a:rPr lang="en-US" altLang="en-US"/>
              <a:t>replacing T with the type used in a function call</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9"/>
          <p:cNvSpPr>
            <a:spLocks noGrp="1" noChangeArrowheads="1"/>
          </p:cNvSpPr>
          <p:nvPr>
            <p:ph type="ftr" sz="quarter" idx="3"/>
          </p:nvPr>
        </p:nvSpPr>
        <p:spPr/>
        <p:txBody>
          <a:bodyPr/>
          <a:lstStyle/>
          <a:p>
            <a:r>
              <a:rPr lang="en-US" altLang="en-US"/>
              <a:t>Copyright © 2007 Pearson Education, Inc. Publishing as Pearson Addison-Wesley</a:t>
            </a:r>
          </a:p>
        </p:txBody>
      </p:sp>
      <p:sp>
        <p:nvSpPr>
          <p:cNvPr id="620546" name="Rectangle 2" descr="Pink tissue paper"/>
          <p:cNvSpPr>
            <a:spLocks noGrp="1" noChangeArrowheads="1"/>
          </p:cNvSpPr>
          <p:nvPr>
            <p:ph type="ctrTitle"/>
          </p:nvPr>
        </p:nvSpPr>
        <p:spPr/>
        <p:txBody>
          <a:bodyPr/>
          <a:lstStyle/>
          <a:p>
            <a:r>
              <a:rPr lang="en-US" altLang="en-US" dirty="0" smtClean="0"/>
              <a:t>Session 24</a:t>
            </a:r>
            <a:endParaRPr lang="en-US" altLang="en-US" dirty="0"/>
          </a:p>
        </p:txBody>
      </p:sp>
      <p:sp>
        <p:nvSpPr>
          <p:cNvPr id="620547" name="Rectangle 3" descr="Pink tissue paper"/>
          <p:cNvSpPr>
            <a:spLocks noGrp="1" noChangeArrowheads="1"/>
          </p:cNvSpPr>
          <p:nvPr>
            <p:ph type="subTitle" idx="1"/>
          </p:nvPr>
        </p:nvSpPr>
        <p:spPr/>
        <p:txBody>
          <a:bodyPr/>
          <a:lstStyle/>
          <a:p>
            <a:r>
              <a:rPr lang="en-US" altLang="en-US" dirty="0"/>
              <a:t>Templates</a:t>
            </a:r>
          </a:p>
        </p:txBody>
      </p:sp>
      <p:sp>
        <p:nvSpPr>
          <p:cNvPr id="620548" name="Rectangle 4"/>
          <p:cNvSpPr>
            <a:spLocks noChangeArrowheads="1"/>
          </p:cNvSpPr>
          <p:nvPr/>
        </p:nvSpPr>
        <p:spPr bwMode="auto">
          <a:xfrm>
            <a:off x="152400" y="33528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defRPr>
            </a:lvl1pPr>
            <a:lvl2pPr>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marL="457200" fontAlgn="base">
              <a:spcBef>
                <a:spcPct val="0"/>
              </a:spcBef>
              <a:spcAft>
                <a:spcPct val="0"/>
              </a:spcAft>
              <a:defRPr sz="2400">
                <a:solidFill>
                  <a:schemeClr val="tx1"/>
                </a:solidFill>
                <a:latin typeface="Arial" charset="0"/>
              </a:defRPr>
            </a:lvl6pPr>
            <a:lvl7pPr marL="914400" fontAlgn="base">
              <a:spcBef>
                <a:spcPct val="0"/>
              </a:spcBef>
              <a:spcAft>
                <a:spcPct val="0"/>
              </a:spcAft>
              <a:defRPr sz="2400">
                <a:solidFill>
                  <a:schemeClr val="tx1"/>
                </a:solidFill>
                <a:latin typeface="Arial" charset="0"/>
              </a:defRPr>
            </a:lvl7pPr>
            <a:lvl8pPr marL="1371600" fontAlgn="base">
              <a:spcBef>
                <a:spcPct val="0"/>
              </a:spcBef>
              <a:spcAft>
                <a:spcPct val="0"/>
              </a:spcAft>
              <a:defRPr sz="2400">
                <a:solidFill>
                  <a:schemeClr val="tx1"/>
                </a:solidFill>
                <a:latin typeface="Arial" charset="0"/>
              </a:defRPr>
            </a:lvl8pPr>
            <a:lvl9pPr marL="1828800" fontAlgn="base">
              <a:spcBef>
                <a:spcPct val="0"/>
              </a:spcBef>
              <a:spcAft>
                <a:spcPct val="0"/>
              </a:spcAft>
              <a:defRPr sz="2400">
                <a:solidFill>
                  <a:schemeClr val="tx1"/>
                </a:solidFill>
                <a:latin typeface="Arial" charset="0"/>
              </a:defRPr>
            </a:lvl9pPr>
          </a:lstStyle>
          <a:p>
            <a:pPr algn="ctr"/>
            <a:endParaRPr lang="en-US" altLang="en-US" sz="6000">
              <a:solidFill>
                <a:schemeClr val="tx2"/>
              </a:solidFill>
              <a:cs typeface="Times New Roman" pitchFamily="18" charset="0"/>
            </a:endParaRPr>
          </a:p>
        </p:txBody>
      </p:sp>
    </p:spTree>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C68E417C-2755-40CA-B6E5-9954EE8864F1}" type="slidenum">
              <a:rPr lang="en-US" altLang="en-US"/>
              <a:pPr/>
              <a:t>20</a:t>
            </a:fld>
            <a:endParaRPr lang="en-CA" altLang="en-US"/>
          </a:p>
        </p:txBody>
      </p:sp>
      <p:sp>
        <p:nvSpPr>
          <p:cNvPr id="584706" name="Rectangle 2"/>
          <p:cNvSpPr>
            <a:spLocks noGrp="1" noChangeArrowheads="1"/>
          </p:cNvSpPr>
          <p:nvPr>
            <p:ph type="title"/>
          </p:nvPr>
        </p:nvSpPr>
        <p:spPr/>
        <p:txBody>
          <a:bodyPr/>
          <a:lstStyle/>
          <a:p>
            <a:r>
              <a:rPr lang="en-US" altLang="en-US"/>
              <a:t>Calling a Template Function</a:t>
            </a:r>
          </a:p>
        </p:txBody>
      </p:sp>
      <p:sp>
        <p:nvSpPr>
          <p:cNvPr id="584707" name="Rectangle 3"/>
          <p:cNvSpPr>
            <a:spLocks noGrp="1" noChangeArrowheads="1"/>
          </p:cNvSpPr>
          <p:nvPr>
            <p:ph type="body" idx="1"/>
          </p:nvPr>
        </p:nvSpPr>
        <p:spPr>
          <a:xfrm>
            <a:off x="544513" y="1600200"/>
            <a:ext cx="8294687" cy="4572000"/>
          </a:xfrm>
        </p:spPr>
        <p:txBody>
          <a:bodyPr/>
          <a:lstStyle/>
          <a:p>
            <a:r>
              <a:rPr lang="en-US" altLang="en-US"/>
              <a:t>Calling a function defined with a template is </a:t>
            </a:r>
            <a:br>
              <a:rPr lang="en-US" altLang="en-US"/>
            </a:br>
            <a:r>
              <a:rPr lang="en-US" altLang="en-US"/>
              <a:t>identical to calling a normal function</a:t>
            </a:r>
          </a:p>
          <a:p>
            <a:pPr lvl="1"/>
            <a:r>
              <a:rPr lang="en-US" altLang="en-US" sz="2400"/>
              <a:t>Example:  </a:t>
            </a:r>
            <a:br>
              <a:rPr lang="en-US" altLang="en-US" sz="2400"/>
            </a:br>
            <a:r>
              <a:rPr lang="en-US" altLang="en-US" sz="2400"/>
              <a:t>        To call the template version of swap_values</a:t>
            </a:r>
            <a:br>
              <a:rPr lang="en-US" altLang="en-US" sz="2400"/>
            </a:br>
            <a:r>
              <a:rPr lang="en-US" altLang="en-US" sz="2400"/>
              <a:t>            char s1, s2; </a:t>
            </a:r>
            <a:br>
              <a:rPr lang="en-US" altLang="en-US" sz="2400"/>
            </a:br>
            <a:r>
              <a:rPr lang="en-US" altLang="en-US" sz="2400"/>
              <a:t>              int i1, i2;</a:t>
            </a:r>
            <a:br>
              <a:rPr lang="en-US" altLang="en-US" sz="2400"/>
            </a:br>
            <a:r>
              <a:rPr lang="en-US" altLang="en-US" sz="2400"/>
              <a:t>              …</a:t>
            </a:r>
            <a:br>
              <a:rPr lang="en-US" altLang="en-US" sz="2400"/>
            </a:br>
            <a:r>
              <a:rPr lang="en-US" altLang="en-US" sz="2400"/>
              <a:t>              swap_values(s1, s2);</a:t>
            </a:r>
            <a:br>
              <a:rPr lang="en-US" altLang="en-US" sz="2400"/>
            </a:br>
            <a:r>
              <a:rPr lang="en-US" altLang="en-US" sz="2400"/>
              <a:t>              swap_values(i1, i2);</a:t>
            </a:r>
          </a:p>
          <a:p>
            <a:pPr lvl="2"/>
            <a:r>
              <a:rPr lang="en-US" altLang="en-US"/>
              <a:t>The compiler checks the argument types and generates an appropriate version of swap_values</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5C50A9D8-8961-4AD9-8BDB-BEAEE41E0593}" type="slidenum">
              <a:rPr lang="en-US" altLang="en-US"/>
              <a:pPr/>
              <a:t>21</a:t>
            </a:fld>
            <a:endParaRPr lang="en-CA" altLang="en-US"/>
          </a:p>
        </p:txBody>
      </p:sp>
      <p:sp>
        <p:nvSpPr>
          <p:cNvPr id="585730" name="Rectangle 2"/>
          <p:cNvSpPr>
            <a:spLocks noGrp="1" noChangeArrowheads="1"/>
          </p:cNvSpPr>
          <p:nvPr>
            <p:ph type="title"/>
          </p:nvPr>
        </p:nvSpPr>
        <p:spPr/>
        <p:txBody>
          <a:bodyPr/>
          <a:lstStyle/>
          <a:p>
            <a:r>
              <a:rPr lang="en-US" altLang="en-US"/>
              <a:t>Templates and Declarations</a:t>
            </a:r>
          </a:p>
        </p:txBody>
      </p:sp>
      <p:sp>
        <p:nvSpPr>
          <p:cNvPr id="585731" name="Rectangle 3"/>
          <p:cNvSpPr>
            <a:spLocks noGrp="1" noChangeArrowheads="1"/>
          </p:cNvSpPr>
          <p:nvPr>
            <p:ph type="body" idx="1"/>
          </p:nvPr>
        </p:nvSpPr>
        <p:spPr>
          <a:xfrm>
            <a:off x="544513" y="1600200"/>
            <a:ext cx="8294687" cy="4572000"/>
          </a:xfrm>
        </p:spPr>
        <p:txBody>
          <a:bodyPr/>
          <a:lstStyle/>
          <a:p>
            <a:r>
              <a:rPr lang="en-US" altLang="en-US"/>
              <a:t>A function template may also have a separate</a:t>
            </a:r>
            <a:br>
              <a:rPr lang="en-US" altLang="en-US"/>
            </a:br>
            <a:r>
              <a:rPr lang="en-US" altLang="en-US"/>
              <a:t>declaration</a:t>
            </a:r>
          </a:p>
          <a:p>
            <a:pPr lvl="1"/>
            <a:r>
              <a:rPr lang="en-US" altLang="en-US" sz="2400"/>
              <a:t>The template prefix  and type parameter are used </a:t>
            </a:r>
          </a:p>
          <a:p>
            <a:pPr lvl="1"/>
            <a:r>
              <a:rPr lang="en-US" altLang="en-US" sz="2400"/>
              <a:t>Depending on your compiler</a:t>
            </a:r>
          </a:p>
          <a:p>
            <a:pPr lvl="2"/>
            <a:r>
              <a:rPr lang="en-US" altLang="en-US"/>
              <a:t>You may, or may not,  be able to separate declaration and definitions of template functions just as you do with regular functions</a:t>
            </a:r>
          </a:p>
          <a:p>
            <a:pPr lvl="1"/>
            <a:r>
              <a:rPr lang="en-US" altLang="en-US" sz="2400"/>
              <a:t>To be safe, place template function definitions in the same file where they are used…with no declaration</a:t>
            </a:r>
          </a:p>
          <a:p>
            <a:pPr lvl="2"/>
            <a:r>
              <a:rPr lang="en-US" altLang="en-US"/>
              <a:t>A file included with #include is, in most cases, equivalent to being "in the same file"</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17- </a:t>
            </a:r>
            <a:fld id="{E0880B13-53DD-4FED-91C5-6A91686C5717}" type="slidenum">
              <a:rPr lang="en-US" altLang="en-US"/>
              <a:pPr/>
              <a:t>22</a:t>
            </a:fld>
            <a:endParaRPr lang="en-CA" altLang="en-US"/>
          </a:p>
        </p:txBody>
      </p:sp>
      <p:sp>
        <p:nvSpPr>
          <p:cNvPr id="586756" name="Rectangle 4"/>
          <p:cNvSpPr>
            <a:spLocks noGrp="1" noChangeArrowheads="1"/>
          </p:cNvSpPr>
          <p:nvPr>
            <p:ph type="body" idx="1"/>
          </p:nvPr>
        </p:nvSpPr>
        <p:spPr>
          <a:xfrm>
            <a:off x="544513" y="1524000"/>
            <a:ext cx="8294687" cy="4572000"/>
          </a:xfrm>
        </p:spPr>
        <p:txBody>
          <a:bodyPr/>
          <a:lstStyle/>
          <a:p>
            <a:r>
              <a:rPr lang="en-US" altLang="en-US"/>
              <a:t>T is the traditional name for the type parameter</a:t>
            </a:r>
          </a:p>
          <a:p>
            <a:pPr lvl="1"/>
            <a:r>
              <a:rPr lang="en-US" altLang="en-US"/>
              <a:t>Any valid, non-keyword, identifier can be used</a:t>
            </a:r>
          </a:p>
          <a:p>
            <a:pPr lvl="1"/>
            <a:r>
              <a:rPr lang="en-US" altLang="en-US"/>
              <a:t>"VariableType" could be used</a:t>
            </a:r>
            <a:br>
              <a:rPr lang="en-US" altLang="en-US"/>
            </a:br>
            <a:r>
              <a:rPr lang="en-US" altLang="en-US"/>
              <a:t/>
            </a:r>
            <a:br>
              <a:rPr lang="en-US" altLang="en-US"/>
            </a:br>
            <a:r>
              <a:rPr lang="en-US" altLang="en-US"/>
              <a:t>   template &lt;class VariableType&gt;</a:t>
            </a:r>
            <a:br>
              <a:rPr lang="en-US" altLang="en-US"/>
            </a:br>
            <a:r>
              <a:rPr lang="en-US" altLang="en-US"/>
              <a:t>   void swap_values(VariableType&amp; v1, </a:t>
            </a:r>
            <a:br>
              <a:rPr lang="en-US" altLang="en-US"/>
            </a:br>
            <a:r>
              <a:rPr lang="en-US" altLang="en-US"/>
              <a:t>                                 VariableType&amp; v2)</a:t>
            </a:r>
            <a:br>
              <a:rPr lang="en-US" altLang="en-US"/>
            </a:br>
            <a:r>
              <a:rPr lang="en-US" altLang="en-US"/>
              <a:t>    {  </a:t>
            </a:r>
            <a:br>
              <a:rPr lang="en-US" altLang="en-US"/>
            </a:br>
            <a:r>
              <a:rPr lang="en-US" altLang="en-US"/>
              <a:t>          VariableType temp;</a:t>
            </a:r>
            <a:br>
              <a:rPr lang="en-US" altLang="en-US"/>
            </a:br>
            <a:r>
              <a:rPr lang="en-US" altLang="en-US"/>
              <a:t>           …</a:t>
            </a:r>
            <a:br>
              <a:rPr lang="en-US" altLang="en-US"/>
            </a:br>
            <a:r>
              <a:rPr lang="en-US" altLang="en-US"/>
              <a:t>     }</a:t>
            </a:r>
          </a:p>
        </p:txBody>
      </p:sp>
      <p:sp>
        <p:nvSpPr>
          <p:cNvPr id="586754" name="Text Box 2">
            <a:hlinkClick r:id="rId2" action="ppaction://hlinksldjump"/>
          </p:cNvPr>
          <p:cNvSpPr txBox="1">
            <a:spLocks noChangeArrowheads="1"/>
          </p:cNvSpPr>
          <p:nvPr/>
        </p:nvSpPr>
        <p:spPr bwMode="auto">
          <a:xfrm>
            <a:off x="6021388" y="5265738"/>
            <a:ext cx="2252662" cy="528637"/>
          </a:xfrm>
          <a:prstGeom prst="rect">
            <a:avLst/>
          </a:prstGeom>
          <a:solidFill>
            <a:srgbClr val="F8BE1A"/>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rgbClr val="CC0000"/>
              </a:buClr>
              <a:buFont typeface="Wingdings" pitchFamily="2" charset="2"/>
              <a:buNone/>
            </a:pPr>
            <a:r>
              <a:rPr lang="en-US" altLang="en-US" sz="2800" b="1">
                <a:solidFill>
                  <a:schemeClr val="tx2"/>
                </a:solidFill>
              </a:rPr>
              <a:t>Display 17.1</a:t>
            </a:r>
          </a:p>
        </p:txBody>
      </p:sp>
      <p:sp>
        <p:nvSpPr>
          <p:cNvPr id="586755" name="Rectangle 3"/>
          <p:cNvSpPr>
            <a:spLocks noGrp="1" noChangeArrowheads="1"/>
          </p:cNvSpPr>
          <p:nvPr>
            <p:ph type="title"/>
          </p:nvPr>
        </p:nvSpPr>
        <p:spPr/>
        <p:txBody>
          <a:bodyPr/>
          <a:lstStyle/>
          <a:p>
            <a:r>
              <a:rPr lang="en-US" altLang="en-US"/>
              <a:t>The Type Parameter 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586754"/>
                                        </p:tgtEl>
                                        <p:attrNameLst>
                                          <p:attrName>style.visibility</p:attrName>
                                        </p:attrNameLst>
                                      </p:cBhvr>
                                      <p:to>
                                        <p:strVal val="visible"/>
                                      </p:to>
                                    </p:set>
                                    <p:anim calcmode="lin" valueType="num">
                                      <p:cBhvr additive="base">
                                        <p:cTn id="7" dur="500" fill="hold"/>
                                        <p:tgtEl>
                                          <p:spTgt spid="586754"/>
                                        </p:tgtEl>
                                        <p:attrNameLst>
                                          <p:attrName>ppt_x</p:attrName>
                                        </p:attrNameLst>
                                      </p:cBhvr>
                                      <p:tavLst>
                                        <p:tav tm="0">
                                          <p:val>
                                            <p:strVal val="#ppt_x"/>
                                          </p:val>
                                        </p:tav>
                                        <p:tav tm="100000">
                                          <p:val>
                                            <p:strVal val="#ppt_x"/>
                                          </p:val>
                                        </p:tav>
                                      </p:tavLst>
                                    </p:anim>
                                    <p:anim calcmode="lin" valueType="num">
                                      <p:cBhvr additive="base">
                                        <p:cTn id="8" dur="500" fill="hold"/>
                                        <p:tgtEl>
                                          <p:spTgt spid="5867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68E36B03-52A8-49F8-B255-3FB05ABE8289}" type="slidenum">
              <a:rPr lang="en-US" altLang="en-US"/>
              <a:pPr/>
              <a:t>23</a:t>
            </a:fld>
            <a:endParaRPr lang="en-CA" altLang="en-US"/>
          </a:p>
        </p:txBody>
      </p:sp>
      <p:sp>
        <p:nvSpPr>
          <p:cNvPr id="587778" name="Rectangle 2"/>
          <p:cNvSpPr>
            <a:spLocks noGrp="1" noChangeArrowheads="1"/>
          </p:cNvSpPr>
          <p:nvPr>
            <p:ph type="title"/>
          </p:nvPr>
        </p:nvSpPr>
        <p:spPr/>
        <p:txBody>
          <a:bodyPr/>
          <a:lstStyle/>
          <a:p>
            <a:r>
              <a:rPr lang="en-US" altLang="en-US"/>
              <a:t>Templates with </a:t>
            </a:r>
            <a:br>
              <a:rPr lang="en-US" altLang="en-US"/>
            </a:br>
            <a:r>
              <a:rPr lang="en-US" altLang="en-US"/>
              <a:t>Multiple Parameters</a:t>
            </a:r>
          </a:p>
        </p:txBody>
      </p:sp>
      <p:sp>
        <p:nvSpPr>
          <p:cNvPr id="587779" name="Rectangle 3"/>
          <p:cNvSpPr>
            <a:spLocks noGrp="1" noChangeArrowheads="1"/>
          </p:cNvSpPr>
          <p:nvPr>
            <p:ph type="body" idx="1"/>
          </p:nvPr>
        </p:nvSpPr>
        <p:spPr/>
        <p:txBody>
          <a:bodyPr/>
          <a:lstStyle/>
          <a:p>
            <a:r>
              <a:rPr lang="en-US" altLang="en-US"/>
              <a:t>Function templates may use more than one</a:t>
            </a:r>
            <a:br>
              <a:rPr lang="en-US" altLang="en-US"/>
            </a:br>
            <a:r>
              <a:rPr lang="en-US" altLang="en-US"/>
              <a:t>parameter</a:t>
            </a:r>
          </a:p>
          <a:p>
            <a:pPr lvl="1"/>
            <a:r>
              <a:rPr lang="en-US" altLang="en-US"/>
              <a:t>Example:</a:t>
            </a:r>
            <a:br>
              <a:rPr lang="en-US" altLang="en-US"/>
            </a:br>
            <a:r>
              <a:rPr lang="en-US" altLang="en-US"/>
              <a:t>                     template&lt;class T1, class T2&gt;</a:t>
            </a:r>
          </a:p>
          <a:p>
            <a:pPr lvl="2"/>
            <a:endParaRPr lang="en-US" altLang="en-US"/>
          </a:p>
          <a:p>
            <a:pPr lvl="2"/>
            <a:r>
              <a:rPr lang="en-US" altLang="en-US"/>
              <a:t>All parameters must be used in the template function</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803D79D2-A37B-4376-9695-B9E173262121}" type="slidenum">
              <a:rPr lang="en-US" altLang="en-US"/>
              <a:pPr/>
              <a:t>24</a:t>
            </a:fld>
            <a:endParaRPr lang="en-CA" altLang="en-US"/>
          </a:p>
        </p:txBody>
      </p:sp>
      <p:sp>
        <p:nvSpPr>
          <p:cNvPr id="588802" name="Rectangle 2"/>
          <p:cNvSpPr>
            <a:spLocks noGrp="1" noChangeArrowheads="1"/>
          </p:cNvSpPr>
          <p:nvPr>
            <p:ph type="title"/>
          </p:nvPr>
        </p:nvSpPr>
        <p:spPr/>
        <p:txBody>
          <a:bodyPr/>
          <a:lstStyle/>
          <a:p>
            <a:r>
              <a:rPr lang="en-US" altLang="en-US"/>
              <a:t>Algorithm Abstraction</a:t>
            </a:r>
          </a:p>
        </p:txBody>
      </p:sp>
      <p:sp>
        <p:nvSpPr>
          <p:cNvPr id="588803" name="Rectangle 3"/>
          <p:cNvSpPr>
            <a:spLocks noGrp="1" noChangeArrowheads="1"/>
          </p:cNvSpPr>
          <p:nvPr>
            <p:ph type="body" idx="1"/>
          </p:nvPr>
        </p:nvSpPr>
        <p:spPr/>
        <p:txBody>
          <a:bodyPr/>
          <a:lstStyle/>
          <a:p>
            <a:r>
              <a:rPr lang="en-US" altLang="en-US"/>
              <a:t>Using a template function we can express more</a:t>
            </a:r>
            <a:br>
              <a:rPr lang="en-US" altLang="en-US"/>
            </a:br>
            <a:r>
              <a:rPr lang="en-US" altLang="en-US"/>
              <a:t>general algorithms in C++</a:t>
            </a:r>
          </a:p>
          <a:p>
            <a:r>
              <a:rPr lang="en-US" altLang="en-US"/>
              <a:t>Algorithm abstraction means expressing </a:t>
            </a:r>
            <a:br>
              <a:rPr lang="en-US" altLang="en-US"/>
            </a:br>
            <a:r>
              <a:rPr lang="en-US" altLang="en-US"/>
              <a:t>algorithms in a very general way so we can </a:t>
            </a:r>
            <a:br>
              <a:rPr lang="en-US" altLang="en-US"/>
            </a:br>
            <a:r>
              <a:rPr lang="en-US" altLang="en-US"/>
              <a:t>ignore incidental detail</a:t>
            </a:r>
          </a:p>
          <a:p>
            <a:pPr lvl="1"/>
            <a:r>
              <a:rPr lang="en-US" altLang="en-US"/>
              <a:t>This allows us to concentrate on the substantive part of the algorithm</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A54737EC-9430-401A-B724-B02601296D84}" type="slidenum">
              <a:rPr lang="en-US" altLang="en-US"/>
              <a:pPr/>
              <a:t>25</a:t>
            </a:fld>
            <a:endParaRPr lang="en-CA" altLang="en-US"/>
          </a:p>
        </p:txBody>
      </p:sp>
      <p:sp>
        <p:nvSpPr>
          <p:cNvPr id="589826" name="Rectangle 2"/>
          <p:cNvSpPr>
            <a:spLocks noGrp="1" noChangeArrowheads="1"/>
          </p:cNvSpPr>
          <p:nvPr>
            <p:ph type="title"/>
          </p:nvPr>
        </p:nvSpPr>
        <p:spPr/>
        <p:txBody>
          <a:bodyPr/>
          <a:lstStyle/>
          <a:p>
            <a:r>
              <a:rPr lang="en-US" altLang="en-US"/>
              <a:t>Program Example:</a:t>
            </a:r>
            <a:br>
              <a:rPr lang="en-US" altLang="en-US"/>
            </a:br>
            <a:r>
              <a:rPr lang="en-US" altLang="en-US"/>
              <a:t>A Generic Sorting Function</a:t>
            </a:r>
          </a:p>
        </p:txBody>
      </p:sp>
      <p:sp>
        <p:nvSpPr>
          <p:cNvPr id="589827" name="Rectangle 3"/>
          <p:cNvSpPr>
            <a:spLocks noGrp="1" noChangeArrowheads="1"/>
          </p:cNvSpPr>
          <p:nvPr>
            <p:ph type="body" idx="1"/>
          </p:nvPr>
        </p:nvSpPr>
        <p:spPr>
          <a:xfrm>
            <a:off x="544513" y="1447800"/>
            <a:ext cx="8294687" cy="4572000"/>
          </a:xfrm>
        </p:spPr>
        <p:txBody>
          <a:bodyPr/>
          <a:lstStyle/>
          <a:p>
            <a:pPr>
              <a:lnSpc>
                <a:spcPct val="90000"/>
              </a:lnSpc>
            </a:pPr>
            <a:r>
              <a:rPr lang="en-US" altLang="en-US" sz="2400"/>
              <a:t>The sort function below uses an algorithm that</a:t>
            </a:r>
            <a:br>
              <a:rPr lang="en-US" altLang="en-US" sz="2400"/>
            </a:br>
            <a:r>
              <a:rPr lang="en-US" altLang="en-US" sz="2400"/>
              <a:t>does not depend on the base type of the array</a:t>
            </a:r>
            <a:br>
              <a:rPr lang="en-US" altLang="en-US" sz="2400"/>
            </a:br>
            <a:r>
              <a:rPr lang="en-US" altLang="en-US" sz="2400"/>
              <a:t>     void sort(int a[], int number_used)</a:t>
            </a:r>
            <a:br>
              <a:rPr lang="en-US" altLang="en-US" sz="2400"/>
            </a:br>
            <a:r>
              <a:rPr lang="en-US" altLang="en-US" sz="2400"/>
              <a:t>      {</a:t>
            </a:r>
            <a:br>
              <a:rPr lang="en-US" altLang="en-US" sz="2400"/>
            </a:br>
            <a:r>
              <a:rPr lang="en-US" altLang="en-US" sz="2400"/>
              <a:t>          int index_of_next_smallest;</a:t>
            </a:r>
            <a:br>
              <a:rPr lang="en-US" altLang="en-US" sz="2400"/>
            </a:br>
            <a:r>
              <a:rPr lang="en-US" altLang="en-US" sz="2400"/>
              <a:t>          for (int index = 0; index &lt; number_used -1; index++)</a:t>
            </a:r>
            <a:br>
              <a:rPr lang="en-US" altLang="en-US" sz="2400"/>
            </a:br>
            <a:r>
              <a:rPr lang="en-US" altLang="en-US" sz="2400"/>
              <a:t>          {</a:t>
            </a:r>
            <a:br>
              <a:rPr lang="en-US" altLang="en-US" sz="2400"/>
            </a:br>
            <a:r>
              <a:rPr lang="en-US" altLang="en-US" sz="2400"/>
              <a:t>              index_of_next_smallest = </a:t>
            </a:r>
            <a:br>
              <a:rPr lang="en-US" altLang="en-US" sz="2400"/>
            </a:br>
            <a:r>
              <a:rPr lang="en-US" altLang="en-US" sz="2400"/>
              <a:t>                     index_of_smallest(a, index, number_used);</a:t>
            </a:r>
            <a:br>
              <a:rPr lang="en-US" altLang="en-US" sz="2400"/>
            </a:br>
            <a:r>
              <a:rPr lang="en-US" altLang="en-US" sz="2400"/>
              <a:t>              swap_values(a[index], a[index_of_next_smallest]);</a:t>
            </a:r>
            <a:br>
              <a:rPr lang="en-US" altLang="en-US" sz="2400"/>
            </a:br>
            <a:r>
              <a:rPr lang="en-US" altLang="en-US" sz="2400"/>
              <a:t>          }</a:t>
            </a:r>
            <a:br>
              <a:rPr lang="en-US" altLang="en-US" sz="2400"/>
            </a:br>
            <a:r>
              <a:rPr lang="en-US" altLang="en-US" sz="2400"/>
              <a:t>       }</a:t>
            </a:r>
          </a:p>
          <a:p>
            <a:pPr lvl="1">
              <a:lnSpc>
                <a:spcPct val="90000"/>
              </a:lnSpc>
            </a:pPr>
            <a:r>
              <a:rPr lang="en-US" altLang="en-US" sz="2400"/>
              <a:t>The same algorithm could be used to sort an array of any type</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ltLang="en-US"/>
              <a:t>Slide 17- </a:t>
            </a:r>
            <a:fld id="{3AC66986-43DC-4D7A-8AD3-FBB46728F6FF}" type="slidenum">
              <a:rPr lang="en-US" altLang="en-US"/>
              <a:pPr/>
              <a:t>26</a:t>
            </a:fld>
            <a:endParaRPr lang="en-CA" altLang="en-US"/>
          </a:p>
        </p:txBody>
      </p:sp>
      <p:sp>
        <p:nvSpPr>
          <p:cNvPr id="590853" name="Rectangle 5"/>
          <p:cNvSpPr>
            <a:spLocks noGrp="1" noChangeArrowheads="1"/>
          </p:cNvSpPr>
          <p:nvPr>
            <p:ph type="body" idx="1"/>
          </p:nvPr>
        </p:nvSpPr>
        <p:spPr/>
        <p:txBody>
          <a:bodyPr/>
          <a:lstStyle/>
          <a:p>
            <a:r>
              <a:rPr lang="en-US" altLang="en-US"/>
              <a:t>sort uses two helper functions </a:t>
            </a:r>
          </a:p>
          <a:p>
            <a:pPr lvl="1"/>
            <a:r>
              <a:rPr lang="en-US" altLang="en-US"/>
              <a:t>index_of_smallest also uses a general algorithm and</a:t>
            </a:r>
            <a:br>
              <a:rPr lang="en-US" altLang="en-US"/>
            </a:br>
            <a:r>
              <a:rPr lang="en-US" altLang="en-US"/>
              <a:t>could be defined with a template </a:t>
            </a:r>
          </a:p>
          <a:p>
            <a:pPr lvl="1"/>
            <a:r>
              <a:rPr lang="en-US" altLang="en-US"/>
              <a:t>swap_values has already been adapted as a template</a:t>
            </a:r>
          </a:p>
          <a:p>
            <a:r>
              <a:rPr lang="en-US" altLang="en-US"/>
              <a:t>All three functions, defined with templates, are</a:t>
            </a:r>
            <a:br>
              <a:rPr lang="en-US" altLang="en-US"/>
            </a:br>
            <a:r>
              <a:rPr lang="en-US" altLang="en-US"/>
              <a:t>demonstrated in </a:t>
            </a:r>
          </a:p>
        </p:txBody>
      </p:sp>
      <p:sp>
        <p:nvSpPr>
          <p:cNvPr id="590850" name="Text Box 2">
            <a:hlinkClick r:id="rId2" action="ppaction://hlinksldjump"/>
          </p:cNvPr>
          <p:cNvSpPr txBox="1">
            <a:spLocks noChangeArrowheads="1"/>
          </p:cNvSpPr>
          <p:nvPr/>
        </p:nvSpPr>
        <p:spPr bwMode="auto">
          <a:xfrm>
            <a:off x="3805238" y="5167313"/>
            <a:ext cx="3138487" cy="528637"/>
          </a:xfrm>
          <a:prstGeom prst="rect">
            <a:avLst/>
          </a:prstGeom>
          <a:solidFill>
            <a:srgbClr val="F8BE1A"/>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rgbClr val="CC0000"/>
              </a:buClr>
              <a:buFont typeface="Wingdings" pitchFamily="2" charset="2"/>
              <a:buNone/>
            </a:pPr>
            <a:r>
              <a:rPr lang="en-US" altLang="en-US" sz="2800" b="1">
                <a:solidFill>
                  <a:schemeClr val="tx2"/>
                </a:solidFill>
              </a:rPr>
              <a:t>Display 17.2         </a:t>
            </a:r>
          </a:p>
        </p:txBody>
      </p:sp>
      <p:sp>
        <p:nvSpPr>
          <p:cNvPr id="590851" name="Text Box 3">
            <a:hlinkClick r:id="rId3" action="ppaction://hlinksldjump"/>
          </p:cNvPr>
          <p:cNvSpPr txBox="1">
            <a:spLocks noChangeArrowheads="1"/>
          </p:cNvSpPr>
          <p:nvPr/>
        </p:nvSpPr>
        <p:spPr bwMode="auto">
          <a:xfrm>
            <a:off x="3830638" y="5719763"/>
            <a:ext cx="3105150" cy="528637"/>
          </a:xfrm>
          <a:prstGeom prst="rect">
            <a:avLst/>
          </a:prstGeom>
          <a:solidFill>
            <a:srgbClr val="F8BE1A"/>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rgbClr val="CC0000"/>
              </a:buClr>
              <a:buFont typeface="Wingdings" pitchFamily="2" charset="2"/>
              <a:buNone/>
            </a:pPr>
            <a:r>
              <a:rPr lang="en-US" altLang="en-US" sz="2800" b="1">
                <a:solidFill>
                  <a:schemeClr val="tx2"/>
                </a:solidFill>
              </a:rPr>
              <a:t>Display 17.3 (1-2)</a:t>
            </a:r>
          </a:p>
        </p:txBody>
      </p:sp>
      <p:sp>
        <p:nvSpPr>
          <p:cNvPr id="590852" name="Rectangle 4"/>
          <p:cNvSpPr>
            <a:spLocks noGrp="1" noChangeArrowheads="1"/>
          </p:cNvSpPr>
          <p:nvPr>
            <p:ph type="title"/>
          </p:nvPr>
        </p:nvSpPr>
        <p:spPr/>
        <p:txBody>
          <a:bodyPr/>
          <a:lstStyle/>
          <a:p>
            <a:r>
              <a:rPr lang="en-US" altLang="en-US"/>
              <a:t>Generic Sorting:</a:t>
            </a:r>
            <a:br>
              <a:rPr lang="en-US" altLang="en-US"/>
            </a:br>
            <a:r>
              <a:rPr lang="en-US" altLang="en-US"/>
              <a:t>Helping Functions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590850"/>
                                        </p:tgtEl>
                                        <p:attrNameLst>
                                          <p:attrName>style.visibility</p:attrName>
                                        </p:attrNameLst>
                                      </p:cBhvr>
                                      <p:to>
                                        <p:strVal val="visible"/>
                                      </p:to>
                                    </p:set>
                                    <p:anim calcmode="lin" valueType="num">
                                      <p:cBhvr additive="base">
                                        <p:cTn id="7" dur="500" fill="hold"/>
                                        <p:tgtEl>
                                          <p:spTgt spid="590850"/>
                                        </p:tgtEl>
                                        <p:attrNameLst>
                                          <p:attrName>ppt_x</p:attrName>
                                        </p:attrNameLst>
                                      </p:cBhvr>
                                      <p:tavLst>
                                        <p:tav tm="0">
                                          <p:val>
                                            <p:strVal val="#ppt_x"/>
                                          </p:val>
                                        </p:tav>
                                        <p:tav tm="100000">
                                          <p:val>
                                            <p:strVal val="#ppt_x"/>
                                          </p:val>
                                        </p:tav>
                                      </p:tavLst>
                                    </p:anim>
                                    <p:anim calcmode="lin" valueType="num">
                                      <p:cBhvr additive="base">
                                        <p:cTn id="8" dur="500" fill="hold"/>
                                        <p:tgtEl>
                                          <p:spTgt spid="5908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0851"/>
                                        </p:tgtEl>
                                        <p:attrNameLst>
                                          <p:attrName>style.visibility</p:attrName>
                                        </p:attrNameLst>
                                      </p:cBhvr>
                                      <p:to>
                                        <p:strVal val="visible"/>
                                      </p:to>
                                    </p:set>
                                    <p:anim calcmode="lin" valueType="num">
                                      <p:cBhvr additive="base">
                                        <p:cTn id="11" dur="500" fill="hold"/>
                                        <p:tgtEl>
                                          <p:spTgt spid="590851"/>
                                        </p:tgtEl>
                                        <p:attrNameLst>
                                          <p:attrName>ppt_x</p:attrName>
                                        </p:attrNameLst>
                                      </p:cBhvr>
                                      <p:tavLst>
                                        <p:tav tm="0">
                                          <p:val>
                                            <p:strVal val="#ppt_x"/>
                                          </p:val>
                                        </p:tav>
                                        <p:tav tm="100000">
                                          <p:val>
                                            <p:strVal val="#ppt_x"/>
                                          </p:val>
                                        </p:tav>
                                      </p:tavLst>
                                    </p:anim>
                                    <p:anim calcmode="lin" valueType="num">
                                      <p:cBhvr additive="base">
                                        <p:cTn id="12" dur="500" fill="hold"/>
                                        <p:tgtEl>
                                          <p:spTgt spid="5908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0" grpId="0" animBg="1"/>
      <p:bldP spid="5908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25B37E50-E456-44A5-8EF4-3FE0D08F2650}" type="slidenum">
              <a:rPr lang="en-US" altLang="en-US"/>
              <a:pPr/>
              <a:t>27</a:t>
            </a:fld>
            <a:endParaRPr lang="en-CA" altLang="en-US"/>
          </a:p>
        </p:txBody>
      </p:sp>
      <p:sp>
        <p:nvSpPr>
          <p:cNvPr id="591874" name="Rectangle 2"/>
          <p:cNvSpPr>
            <a:spLocks noGrp="1" noChangeArrowheads="1"/>
          </p:cNvSpPr>
          <p:nvPr>
            <p:ph type="title"/>
          </p:nvPr>
        </p:nvSpPr>
        <p:spPr/>
        <p:txBody>
          <a:bodyPr/>
          <a:lstStyle/>
          <a:p>
            <a:r>
              <a:rPr lang="en-US" altLang="en-US"/>
              <a:t>Templates and Operators</a:t>
            </a:r>
          </a:p>
        </p:txBody>
      </p:sp>
      <p:sp>
        <p:nvSpPr>
          <p:cNvPr id="591875" name="Rectangle 3"/>
          <p:cNvSpPr>
            <a:spLocks noGrp="1" noChangeArrowheads="1"/>
          </p:cNvSpPr>
          <p:nvPr>
            <p:ph type="body" idx="1"/>
          </p:nvPr>
        </p:nvSpPr>
        <p:spPr/>
        <p:txBody>
          <a:bodyPr/>
          <a:lstStyle/>
          <a:p>
            <a:r>
              <a:rPr lang="en-US" altLang="en-US" dirty="0"/>
              <a:t>The function </a:t>
            </a:r>
            <a:r>
              <a:rPr lang="en-US" altLang="en-US" dirty="0" err="1"/>
              <a:t>index_of_smallest</a:t>
            </a:r>
            <a:r>
              <a:rPr lang="en-US" altLang="en-US" dirty="0"/>
              <a:t> compares items</a:t>
            </a:r>
            <a:br>
              <a:rPr lang="en-US" altLang="en-US" dirty="0"/>
            </a:br>
            <a:r>
              <a:rPr lang="en-US" altLang="en-US" dirty="0"/>
              <a:t>in an array using the &lt; operator</a:t>
            </a:r>
          </a:p>
          <a:p>
            <a:pPr lvl="1"/>
            <a:r>
              <a:rPr lang="en-US" altLang="en-US" dirty="0">
                <a:solidFill>
                  <a:srgbClr val="FF0000"/>
                </a:solidFill>
              </a:rPr>
              <a:t>If a template function uses an operator, such as &lt;, that operator must be defined for the types being compared</a:t>
            </a:r>
          </a:p>
          <a:p>
            <a:pPr lvl="1"/>
            <a:r>
              <a:rPr lang="en-US" altLang="en-US" dirty="0">
                <a:solidFill>
                  <a:srgbClr val="FF0000"/>
                </a:solidFill>
              </a:rPr>
              <a:t>If a class type has the &lt; operator overloaded for the class, then an array of objects of the class could be sorted with function template sort</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E0556EF0-B246-424A-9413-7A9218AFC6D4}" type="slidenum">
              <a:rPr lang="en-US" altLang="en-US"/>
              <a:pPr/>
              <a:t>28</a:t>
            </a:fld>
            <a:endParaRPr lang="en-CA" altLang="en-US"/>
          </a:p>
        </p:txBody>
      </p:sp>
      <p:sp>
        <p:nvSpPr>
          <p:cNvPr id="592898" name="Rectangle 2"/>
          <p:cNvSpPr>
            <a:spLocks noGrp="1" noChangeArrowheads="1"/>
          </p:cNvSpPr>
          <p:nvPr>
            <p:ph type="title"/>
          </p:nvPr>
        </p:nvSpPr>
        <p:spPr/>
        <p:txBody>
          <a:bodyPr/>
          <a:lstStyle/>
          <a:p>
            <a:r>
              <a:rPr lang="en-US" altLang="en-US"/>
              <a:t>Defining Templates</a:t>
            </a:r>
          </a:p>
        </p:txBody>
      </p:sp>
      <p:sp>
        <p:nvSpPr>
          <p:cNvPr id="592899" name="Rectangle 3"/>
          <p:cNvSpPr>
            <a:spLocks noGrp="1" noChangeArrowheads="1"/>
          </p:cNvSpPr>
          <p:nvPr>
            <p:ph type="body" idx="1"/>
          </p:nvPr>
        </p:nvSpPr>
        <p:spPr/>
        <p:txBody>
          <a:bodyPr/>
          <a:lstStyle/>
          <a:p>
            <a:r>
              <a:rPr lang="en-US" altLang="en-US"/>
              <a:t>When defining a template it is a good idea…</a:t>
            </a:r>
          </a:p>
          <a:p>
            <a:pPr lvl="1"/>
            <a:r>
              <a:rPr lang="en-US" altLang="en-US"/>
              <a:t>To start with an ordinary function that accomplishes the task with one type</a:t>
            </a:r>
          </a:p>
          <a:p>
            <a:pPr lvl="2"/>
            <a:r>
              <a:rPr lang="en-US" altLang="en-US"/>
              <a:t>It is often easier to deal with a concrete case rather than the general case</a:t>
            </a:r>
          </a:p>
          <a:p>
            <a:pPr lvl="1"/>
            <a:r>
              <a:rPr lang="en-US" altLang="en-US"/>
              <a:t>Then debug the ordinary function</a:t>
            </a:r>
          </a:p>
          <a:p>
            <a:pPr lvl="1"/>
            <a:r>
              <a:rPr lang="en-US" altLang="en-US"/>
              <a:t>Next convert the function to a template by replacing type names with a type parameter</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6CCCBE3E-C9B0-43CD-89F1-47E65DEE84E1}" type="slidenum">
              <a:rPr lang="en-US" altLang="en-US"/>
              <a:pPr/>
              <a:t>29</a:t>
            </a:fld>
            <a:endParaRPr lang="en-CA" altLang="en-US"/>
          </a:p>
        </p:txBody>
      </p:sp>
      <p:sp>
        <p:nvSpPr>
          <p:cNvPr id="593922" name="Rectangle 2"/>
          <p:cNvSpPr>
            <a:spLocks noGrp="1" noChangeArrowheads="1"/>
          </p:cNvSpPr>
          <p:nvPr>
            <p:ph type="title"/>
          </p:nvPr>
        </p:nvSpPr>
        <p:spPr/>
        <p:txBody>
          <a:bodyPr/>
          <a:lstStyle/>
          <a:p>
            <a:r>
              <a:rPr lang="en-US" altLang="en-US"/>
              <a:t>Inappropriate Types for Templates</a:t>
            </a:r>
          </a:p>
        </p:txBody>
      </p:sp>
      <p:sp>
        <p:nvSpPr>
          <p:cNvPr id="593923" name="Rectangle 3"/>
          <p:cNvSpPr>
            <a:spLocks noGrp="1" noChangeArrowheads="1"/>
          </p:cNvSpPr>
          <p:nvPr>
            <p:ph type="body" idx="1"/>
          </p:nvPr>
        </p:nvSpPr>
        <p:spPr/>
        <p:txBody>
          <a:bodyPr/>
          <a:lstStyle/>
          <a:p>
            <a:r>
              <a:rPr lang="en-US" altLang="en-US"/>
              <a:t>Templates can be used for any type for which </a:t>
            </a:r>
            <a:br>
              <a:rPr lang="en-US" altLang="en-US"/>
            </a:br>
            <a:r>
              <a:rPr lang="en-US" altLang="en-US"/>
              <a:t>the code in the function makes sense</a:t>
            </a:r>
          </a:p>
          <a:p>
            <a:pPr lvl="1"/>
            <a:r>
              <a:rPr lang="en-US" altLang="en-US"/>
              <a:t>swap_values swaps individual objects of a type</a:t>
            </a:r>
          </a:p>
          <a:p>
            <a:pPr lvl="1"/>
            <a:r>
              <a:rPr lang="en-US" altLang="en-US"/>
              <a:t>This code would not work, because the assignment</a:t>
            </a:r>
            <a:br>
              <a:rPr lang="en-US" altLang="en-US"/>
            </a:br>
            <a:r>
              <a:rPr lang="en-US" altLang="en-US"/>
              <a:t>operator used in swap_values does not work with arrays:</a:t>
            </a:r>
            <a:br>
              <a:rPr lang="en-US" altLang="en-US"/>
            </a:br>
            <a:r>
              <a:rPr lang="en-US" altLang="en-US"/>
              <a:t>                    int a[10], b[10];</a:t>
            </a:r>
            <a:br>
              <a:rPr lang="en-US" altLang="en-US"/>
            </a:br>
            <a:r>
              <a:rPr lang="en-US" altLang="en-US"/>
              <a:t>                    &lt;code to fill the arrays&gt;</a:t>
            </a:r>
            <a:br>
              <a:rPr lang="en-US" altLang="en-US"/>
            </a:br>
            <a:r>
              <a:rPr lang="en-US" altLang="en-US"/>
              <a:t>                    swap_values(a, b);</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886A8C57-76E8-4E71-8C5B-7D5F92313912}" type="slidenum">
              <a:rPr lang="en-US" altLang="en-US"/>
              <a:pPr/>
              <a:t>3</a:t>
            </a:fld>
            <a:endParaRPr lang="en-CA" altLang="en-US"/>
          </a:p>
        </p:txBody>
      </p:sp>
      <p:sp>
        <p:nvSpPr>
          <p:cNvPr id="512002" name="Rectangle 2"/>
          <p:cNvSpPr>
            <a:spLocks noGrp="1" noChangeArrowheads="1"/>
          </p:cNvSpPr>
          <p:nvPr>
            <p:ph type="title"/>
          </p:nvPr>
        </p:nvSpPr>
        <p:spPr/>
        <p:txBody>
          <a:bodyPr/>
          <a:lstStyle/>
          <a:p>
            <a:r>
              <a:rPr lang="en-US" altLang="en-US"/>
              <a:t>Overview</a:t>
            </a:r>
          </a:p>
        </p:txBody>
      </p:sp>
      <p:sp>
        <p:nvSpPr>
          <p:cNvPr id="512003" name="Rectangle 3"/>
          <p:cNvSpPr>
            <a:spLocks noGrp="1" noChangeArrowheads="1"/>
          </p:cNvSpPr>
          <p:nvPr>
            <p:ph type="body" idx="1"/>
          </p:nvPr>
        </p:nvSpPr>
        <p:spPr/>
        <p:txBody>
          <a:bodyPr/>
          <a:lstStyle/>
          <a:p>
            <a:pPr>
              <a:lnSpc>
                <a:spcPct val="155000"/>
              </a:lnSpc>
              <a:buFont typeface="Wingdings" pitchFamily="2" charset="2"/>
              <a:buNone/>
            </a:pPr>
            <a:r>
              <a:rPr lang="en-US" altLang="en-US" sz="3200">
                <a:solidFill>
                  <a:srgbClr val="A50021"/>
                </a:solidFill>
              </a:rPr>
              <a:t>17.1   Templates for Algorithm Abstraction </a:t>
            </a:r>
          </a:p>
          <a:p>
            <a:pPr>
              <a:lnSpc>
                <a:spcPct val="155000"/>
              </a:lnSpc>
              <a:buFont typeface="Wingdings" pitchFamily="2" charset="2"/>
              <a:buNone/>
            </a:pPr>
            <a:r>
              <a:rPr lang="en-US" altLang="en-US" sz="3200">
                <a:solidFill>
                  <a:srgbClr val="A50021"/>
                </a:solidFill>
              </a:rPr>
              <a:t>17.2   Templates for Data Abstraction</a:t>
            </a:r>
          </a:p>
          <a:p>
            <a:pPr>
              <a:lnSpc>
                <a:spcPct val="155000"/>
              </a:lnSpc>
              <a:buFont typeface="Wingdings" pitchFamily="2" charset="2"/>
              <a:buNone/>
            </a:pPr>
            <a:endParaRPr lang="en-US" altLang="en-US" sz="3200">
              <a:solidFill>
                <a:srgbClr val="A50021"/>
              </a:solidFill>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1AE9C9F4-7BF9-4D6A-AB95-6B4FC8717420}" type="slidenum">
              <a:rPr lang="en-US" altLang="en-US"/>
              <a:pPr/>
              <a:t>30</a:t>
            </a:fld>
            <a:endParaRPr lang="en-CA" altLang="en-US"/>
          </a:p>
        </p:txBody>
      </p:sp>
      <p:sp>
        <p:nvSpPr>
          <p:cNvPr id="594946" name="Rectangle 2"/>
          <p:cNvSpPr>
            <a:spLocks noGrp="1" noChangeArrowheads="1"/>
          </p:cNvSpPr>
          <p:nvPr>
            <p:ph type="title"/>
          </p:nvPr>
        </p:nvSpPr>
        <p:spPr/>
        <p:txBody>
          <a:bodyPr/>
          <a:lstStyle/>
          <a:p>
            <a:r>
              <a:rPr lang="en-US" altLang="en-US"/>
              <a:t>Section 17.1 Conclusion</a:t>
            </a:r>
          </a:p>
        </p:txBody>
      </p:sp>
      <p:sp>
        <p:nvSpPr>
          <p:cNvPr id="594947" name="Rectangle 3"/>
          <p:cNvSpPr>
            <a:spLocks noGrp="1" noChangeArrowheads="1"/>
          </p:cNvSpPr>
          <p:nvPr>
            <p:ph type="body" idx="1"/>
          </p:nvPr>
        </p:nvSpPr>
        <p:spPr/>
        <p:txBody>
          <a:bodyPr/>
          <a:lstStyle/>
          <a:p>
            <a:r>
              <a:rPr lang="en-US" altLang="en-US" dirty="0"/>
              <a:t>Can you</a:t>
            </a:r>
            <a:br>
              <a:rPr lang="en-US" altLang="en-US" dirty="0"/>
            </a:br>
            <a:endParaRPr lang="en-US" altLang="en-US" dirty="0"/>
          </a:p>
          <a:p>
            <a:pPr lvl="1"/>
            <a:r>
              <a:rPr lang="en-US" altLang="en-US" dirty="0"/>
              <a:t>Identify a template prefix?</a:t>
            </a:r>
          </a:p>
          <a:p>
            <a:pPr lvl="1"/>
            <a:r>
              <a:rPr lang="en-US" altLang="en-US" dirty="0"/>
              <a:t>Identify a parameter type in a template prefix?</a:t>
            </a:r>
          </a:p>
          <a:p>
            <a:pPr lvl="1"/>
            <a:r>
              <a:rPr lang="en-US" altLang="en-US" dirty="0"/>
              <a:t>Compare and contrast function overloading with the use of templates?</a:t>
            </a:r>
          </a:p>
          <a:p>
            <a:pPr lvl="2"/>
            <a:r>
              <a:rPr lang="en-US" altLang="en-US" dirty="0"/>
              <a:t>What additional complexities are involved when class types are involved as parameter types?</a:t>
            </a:r>
          </a:p>
          <a:p>
            <a:pPr lvl="1"/>
            <a:endParaRPr lang="en-US" altLang="en-US" dirty="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Grp="1" noChangeArrowheads="1"/>
          </p:cNvSpPr>
          <p:nvPr>
            <p:ph type="ftr" sz="quarter" idx="3"/>
          </p:nvPr>
        </p:nvSpPr>
        <p:spPr/>
        <p:txBody>
          <a:bodyPr/>
          <a:lstStyle/>
          <a:p>
            <a:r>
              <a:rPr lang="en-US" altLang="en-US"/>
              <a:t>Copyright © 2007 Pearson Education, Inc. Publishing as Pearson Addison-Wesley</a:t>
            </a:r>
          </a:p>
        </p:txBody>
      </p:sp>
      <p:sp>
        <p:nvSpPr>
          <p:cNvPr id="621570" name="Rectangle 2" descr="Pink tissue paper"/>
          <p:cNvSpPr>
            <a:spLocks noGrp="1" noChangeArrowheads="1"/>
          </p:cNvSpPr>
          <p:nvPr>
            <p:ph type="ctrTitle"/>
          </p:nvPr>
        </p:nvSpPr>
        <p:spPr/>
        <p:txBody>
          <a:bodyPr/>
          <a:lstStyle/>
          <a:p>
            <a:r>
              <a:rPr lang="en-US" altLang="en-US"/>
              <a:t>17.2</a:t>
            </a:r>
          </a:p>
        </p:txBody>
      </p:sp>
      <p:sp>
        <p:nvSpPr>
          <p:cNvPr id="621571" name="Rectangle 3" descr="Pink tissue paper"/>
          <p:cNvSpPr>
            <a:spLocks noGrp="1" noChangeArrowheads="1"/>
          </p:cNvSpPr>
          <p:nvPr>
            <p:ph type="subTitle" idx="1"/>
          </p:nvPr>
        </p:nvSpPr>
        <p:spPr/>
        <p:txBody>
          <a:bodyPr/>
          <a:lstStyle/>
          <a:p>
            <a:r>
              <a:rPr lang="en-US" altLang="en-US"/>
              <a:t>Templates for Data Abstraction</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84BA1CA8-6AD4-433E-AB29-77226A53428A}" type="slidenum">
              <a:rPr lang="en-US" altLang="en-US"/>
              <a:pPr/>
              <a:t>32</a:t>
            </a:fld>
            <a:endParaRPr lang="en-CA" altLang="en-US"/>
          </a:p>
        </p:txBody>
      </p:sp>
      <p:sp>
        <p:nvSpPr>
          <p:cNvPr id="595971" name="Rectangle 3"/>
          <p:cNvSpPr>
            <a:spLocks noGrp="1" noChangeArrowheads="1"/>
          </p:cNvSpPr>
          <p:nvPr>
            <p:ph type="title"/>
          </p:nvPr>
        </p:nvSpPr>
        <p:spPr/>
        <p:txBody>
          <a:bodyPr/>
          <a:lstStyle/>
          <a:p>
            <a:r>
              <a:rPr lang="en-US" altLang="en-US"/>
              <a:t>Templates for Data Abstraction</a:t>
            </a:r>
          </a:p>
        </p:txBody>
      </p:sp>
      <p:sp>
        <p:nvSpPr>
          <p:cNvPr id="595972" name="Rectangle 4"/>
          <p:cNvSpPr>
            <a:spLocks noGrp="1" noChangeArrowheads="1"/>
          </p:cNvSpPr>
          <p:nvPr>
            <p:ph type="body" idx="1"/>
          </p:nvPr>
        </p:nvSpPr>
        <p:spPr/>
        <p:txBody>
          <a:bodyPr/>
          <a:lstStyle/>
          <a:p>
            <a:r>
              <a:rPr lang="en-US" altLang="en-US"/>
              <a:t>Class definitions can also be made more general</a:t>
            </a:r>
            <a:br>
              <a:rPr lang="en-US" altLang="en-US"/>
            </a:br>
            <a:r>
              <a:rPr lang="en-US" altLang="en-US"/>
              <a:t>with templates</a:t>
            </a:r>
          </a:p>
          <a:p>
            <a:pPr lvl="1"/>
            <a:r>
              <a:rPr lang="en-US" altLang="en-US"/>
              <a:t>The syntax for class templates is basically the same as for function templates</a:t>
            </a:r>
          </a:p>
          <a:p>
            <a:pPr lvl="2"/>
            <a:r>
              <a:rPr lang="en-US" altLang="en-US"/>
              <a:t>template&lt;class T&gt; comes before the template definition</a:t>
            </a:r>
          </a:p>
          <a:p>
            <a:pPr lvl="2"/>
            <a:r>
              <a:rPr lang="en-US" altLang="en-US"/>
              <a:t>Type parameter T is used in the class definition just like any other type </a:t>
            </a:r>
          </a:p>
          <a:p>
            <a:pPr lvl="2"/>
            <a:r>
              <a:rPr lang="en-US" altLang="en-US"/>
              <a:t>Type parameter T can represent any type</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29EE4FF7-1897-4F1C-A211-C2EDEEE1C4A6}" type="slidenum">
              <a:rPr lang="en-US" altLang="en-US"/>
              <a:pPr/>
              <a:t>33</a:t>
            </a:fld>
            <a:endParaRPr lang="en-CA" altLang="en-US"/>
          </a:p>
        </p:txBody>
      </p:sp>
      <p:sp>
        <p:nvSpPr>
          <p:cNvPr id="596994" name="Rectangle 2"/>
          <p:cNvSpPr>
            <a:spLocks noGrp="1" noChangeArrowheads="1"/>
          </p:cNvSpPr>
          <p:nvPr>
            <p:ph type="title"/>
          </p:nvPr>
        </p:nvSpPr>
        <p:spPr/>
        <p:txBody>
          <a:bodyPr/>
          <a:lstStyle/>
          <a:p>
            <a:r>
              <a:rPr lang="en-US" altLang="en-US"/>
              <a:t>A Class Template</a:t>
            </a:r>
          </a:p>
        </p:txBody>
      </p:sp>
      <p:sp>
        <p:nvSpPr>
          <p:cNvPr id="596995" name="Rectangle 3"/>
          <p:cNvSpPr>
            <a:spLocks noGrp="1" noChangeArrowheads="1"/>
          </p:cNvSpPr>
          <p:nvPr>
            <p:ph type="body" idx="1"/>
          </p:nvPr>
        </p:nvSpPr>
        <p:spPr/>
        <p:txBody>
          <a:bodyPr/>
          <a:lstStyle/>
          <a:p>
            <a:pPr>
              <a:lnSpc>
                <a:spcPct val="90000"/>
              </a:lnSpc>
            </a:pPr>
            <a:r>
              <a:rPr lang="en-US" altLang="en-US"/>
              <a:t>The following is a class template</a:t>
            </a:r>
          </a:p>
          <a:p>
            <a:pPr lvl="1">
              <a:lnSpc>
                <a:spcPct val="90000"/>
              </a:lnSpc>
            </a:pPr>
            <a:r>
              <a:rPr lang="en-US" altLang="en-US"/>
              <a:t>An object of this class contains a pair of values of </a:t>
            </a:r>
            <a:br>
              <a:rPr lang="en-US" altLang="en-US"/>
            </a:br>
            <a:r>
              <a:rPr lang="en-US" altLang="en-US"/>
              <a:t>type T</a:t>
            </a:r>
          </a:p>
          <a:p>
            <a:pPr lvl="1">
              <a:lnSpc>
                <a:spcPct val="90000"/>
              </a:lnSpc>
            </a:pPr>
            <a:r>
              <a:rPr lang="en-US" altLang="en-US"/>
              <a:t>template &lt;class T&gt;</a:t>
            </a:r>
            <a:br>
              <a:rPr lang="en-US" altLang="en-US"/>
            </a:br>
            <a:r>
              <a:rPr lang="en-US" altLang="en-US"/>
              <a:t>class Pair</a:t>
            </a:r>
            <a:br>
              <a:rPr lang="en-US" altLang="en-US"/>
            </a:br>
            <a:r>
              <a:rPr lang="en-US" altLang="en-US"/>
              <a:t>{</a:t>
            </a:r>
            <a:br>
              <a:rPr lang="en-US" altLang="en-US"/>
            </a:br>
            <a:r>
              <a:rPr lang="en-US" altLang="en-US"/>
              <a:t>          public:  </a:t>
            </a:r>
            <a:br>
              <a:rPr lang="en-US" altLang="en-US"/>
            </a:br>
            <a:r>
              <a:rPr lang="en-US" altLang="en-US"/>
              <a:t>                      Pair( );</a:t>
            </a:r>
            <a:br>
              <a:rPr lang="en-US" altLang="en-US"/>
            </a:br>
            <a:r>
              <a:rPr lang="en-US" altLang="en-US"/>
              <a:t>                      Pair( T first_value, T second_value);</a:t>
            </a:r>
            <a:br>
              <a:rPr lang="en-US" altLang="en-US"/>
            </a:br>
            <a:r>
              <a:rPr lang="en-US" altLang="en-US"/>
              <a:t/>
            </a:r>
            <a:br>
              <a:rPr lang="en-US" altLang="en-US"/>
            </a:br>
            <a:r>
              <a:rPr lang="en-US" altLang="en-US"/>
              <a:t>                      …</a:t>
            </a:r>
            <a:br>
              <a:rPr lang="en-US" altLang="en-US"/>
            </a:br>
            <a:r>
              <a:rPr lang="en-US" altLang="en-US"/>
              <a:t>                      continued on next slide 			</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6633B811-4150-4AAF-9535-FC6FE80B7A2B}" type="slidenum">
              <a:rPr lang="en-US" altLang="en-US"/>
              <a:pPr/>
              <a:t>34</a:t>
            </a:fld>
            <a:endParaRPr lang="en-CA" altLang="en-US"/>
          </a:p>
        </p:txBody>
      </p:sp>
      <p:sp>
        <p:nvSpPr>
          <p:cNvPr id="598018" name="Rectangle 2"/>
          <p:cNvSpPr>
            <a:spLocks noGrp="1" noChangeArrowheads="1"/>
          </p:cNvSpPr>
          <p:nvPr>
            <p:ph type="title"/>
          </p:nvPr>
        </p:nvSpPr>
        <p:spPr/>
        <p:txBody>
          <a:bodyPr/>
          <a:lstStyle/>
          <a:p>
            <a:r>
              <a:rPr lang="en-US" altLang="en-US"/>
              <a:t>Template Class Pair (cont.)</a:t>
            </a:r>
          </a:p>
        </p:txBody>
      </p:sp>
      <p:sp>
        <p:nvSpPr>
          <p:cNvPr id="598019" name="Rectangle 3"/>
          <p:cNvSpPr>
            <a:spLocks noGrp="1" noChangeArrowheads="1"/>
          </p:cNvSpPr>
          <p:nvPr>
            <p:ph type="body" idx="1"/>
          </p:nvPr>
        </p:nvSpPr>
        <p:spPr/>
        <p:txBody>
          <a:bodyPr/>
          <a:lstStyle/>
          <a:p>
            <a:pPr lvl="1"/>
            <a:r>
              <a:rPr lang="en-US" altLang="en-US" sz="2600"/>
              <a:t>		void set_element(int position, T value);</a:t>
            </a:r>
            <a:br>
              <a:rPr lang="en-US" altLang="en-US" sz="2600"/>
            </a:br>
            <a:r>
              <a:rPr lang="en-US" altLang="en-US" sz="2600"/>
              <a:t>  //Precondition: position is 1 or 2</a:t>
            </a:r>
            <a:br>
              <a:rPr lang="en-US" altLang="en-US" sz="2600"/>
            </a:br>
            <a:r>
              <a:rPr lang="en-US" altLang="en-US" sz="2600"/>
              <a:t>  //Postcondition:  position indicated is set to value</a:t>
            </a:r>
            <a:br>
              <a:rPr lang="en-US" altLang="en-US" sz="2600"/>
            </a:br>
            <a:r>
              <a:rPr lang="en-US" altLang="en-US" sz="2600"/>
              <a:t>                        </a:t>
            </a:r>
            <a:br>
              <a:rPr lang="en-US" altLang="en-US" sz="2600"/>
            </a:br>
            <a:r>
              <a:rPr lang="en-US" altLang="en-US" sz="2600"/>
              <a:t>  T get_element(int position) const;</a:t>
            </a:r>
            <a:br>
              <a:rPr lang="en-US" altLang="en-US" sz="2600"/>
            </a:br>
            <a:r>
              <a:rPr lang="en-US" altLang="en-US" sz="2600"/>
              <a:t>  // Precondition:  position is 1 or 2</a:t>
            </a:r>
            <a:br>
              <a:rPr lang="en-US" altLang="en-US" sz="2600"/>
            </a:br>
            <a:r>
              <a:rPr lang="en-US" altLang="en-US" sz="2600"/>
              <a:t>  // Returns value in position indicated</a:t>
            </a:r>
            <a:br>
              <a:rPr lang="en-US" altLang="en-US" sz="2600"/>
            </a:br>
            <a:r>
              <a:rPr lang="en-US" altLang="en-US" sz="2600"/>
              <a:t/>
            </a:r>
            <a:br>
              <a:rPr lang="en-US" altLang="en-US" sz="2600"/>
            </a:br>
            <a:r>
              <a:rPr lang="en-US" altLang="en-US" sz="2600"/>
              <a:t>private:</a:t>
            </a:r>
            <a:br>
              <a:rPr lang="en-US" altLang="en-US" sz="2600"/>
            </a:br>
            <a:r>
              <a:rPr lang="en-US" altLang="en-US" sz="2600"/>
              <a:t>    T first;</a:t>
            </a:r>
            <a:br>
              <a:rPr lang="en-US" altLang="en-US" sz="2600"/>
            </a:br>
            <a:r>
              <a:rPr lang="en-US" altLang="en-US" sz="2600"/>
              <a:t>    T second;</a:t>
            </a:r>
            <a:br>
              <a:rPr lang="en-US" altLang="en-US" sz="2600"/>
            </a:br>
            <a:r>
              <a:rPr lang="en-US" altLang="en-US" sz="2600"/>
              <a:t>};</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7BE512A9-8EFF-4482-9506-32AFE4E6DC64}" type="slidenum">
              <a:rPr lang="en-US" altLang="en-US"/>
              <a:pPr/>
              <a:t>35</a:t>
            </a:fld>
            <a:endParaRPr lang="en-CA" altLang="en-US"/>
          </a:p>
        </p:txBody>
      </p:sp>
      <p:sp>
        <p:nvSpPr>
          <p:cNvPr id="599042" name="Rectangle 2"/>
          <p:cNvSpPr>
            <a:spLocks noGrp="1" noChangeArrowheads="1"/>
          </p:cNvSpPr>
          <p:nvPr>
            <p:ph type="title"/>
          </p:nvPr>
        </p:nvSpPr>
        <p:spPr/>
        <p:txBody>
          <a:bodyPr/>
          <a:lstStyle/>
          <a:p>
            <a:r>
              <a:rPr lang="en-US" altLang="en-US"/>
              <a:t>Declaring </a:t>
            </a:r>
            <a:br>
              <a:rPr lang="en-US" altLang="en-US"/>
            </a:br>
            <a:r>
              <a:rPr lang="en-US" altLang="en-US"/>
              <a:t>Template Class Objects</a:t>
            </a:r>
          </a:p>
        </p:txBody>
      </p:sp>
      <p:sp>
        <p:nvSpPr>
          <p:cNvPr id="599043" name="Rectangle 3"/>
          <p:cNvSpPr>
            <a:spLocks noGrp="1" noChangeArrowheads="1"/>
          </p:cNvSpPr>
          <p:nvPr>
            <p:ph type="body" idx="1"/>
          </p:nvPr>
        </p:nvSpPr>
        <p:spPr/>
        <p:txBody>
          <a:bodyPr/>
          <a:lstStyle/>
          <a:p>
            <a:r>
              <a:rPr lang="en-US" altLang="en-US"/>
              <a:t>Once the class template is defined, objects may </a:t>
            </a:r>
            <a:br>
              <a:rPr lang="en-US" altLang="en-US"/>
            </a:br>
            <a:r>
              <a:rPr lang="en-US" altLang="en-US"/>
              <a:t>be declared</a:t>
            </a:r>
          </a:p>
          <a:p>
            <a:pPr lvl="1"/>
            <a:r>
              <a:rPr lang="en-US" altLang="en-US"/>
              <a:t>Declarations must indicate what type is to be used for T</a:t>
            </a:r>
          </a:p>
          <a:p>
            <a:pPr lvl="1"/>
            <a:r>
              <a:rPr lang="en-US" altLang="en-US"/>
              <a:t>Example:  To declare an object so it can hold a pair</a:t>
            </a:r>
            <a:br>
              <a:rPr lang="en-US" altLang="en-US"/>
            </a:br>
            <a:r>
              <a:rPr lang="en-US" altLang="en-US"/>
              <a:t>                  of integers:</a:t>
            </a:r>
            <a:br>
              <a:rPr lang="en-US" altLang="en-US"/>
            </a:br>
            <a:r>
              <a:rPr lang="en-US" altLang="en-US"/>
              <a:t>                                    Pair&lt;int&gt; score;</a:t>
            </a:r>
            <a:br>
              <a:rPr lang="en-US" altLang="en-US"/>
            </a:br>
            <a:r>
              <a:rPr lang="en-US" altLang="en-US"/>
              <a:t>                  or for a pair of characters:</a:t>
            </a:r>
            <a:br>
              <a:rPr lang="en-US" altLang="en-US"/>
            </a:br>
            <a:r>
              <a:rPr lang="en-US" altLang="en-US"/>
              <a:t>                                    Pair&lt;char&gt; seats;</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F7F80ED6-73C6-4364-B17D-C4E444DAFB6D}" type="slidenum">
              <a:rPr lang="en-US" altLang="en-US"/>
              <a:pPr/>
              <a:t>36</a:t>
            </a:fld>
            <a:endParaRPr lang="en-CA" altLang="en-US"/>
          </a:p>
        </p:txBody>
      </p:sp>
      <p:sp>
        <p:nvSpPr>
          <p:cNvPr id="600066" name="Rectangle 2"/>
          <p:cNvSpPr>
            <a:spLocks noGrp="1" noChangeArrowheads="1"/>
          </p:cNvSpPr>
          <p:nvPr>
            <p:ph type="title"/>
          </p:nvPr>
        </p:nvSpPr>
        <p:spPr/>
        <p:txBody>
          <a:bodyPr/>
          <a:lstStyle/>
          <a:p>
            <a:r>
              <a:rPr lang="en-US" altLang="en-US"/>
              <a:t>Using the Objects</a:t>
            </a:r>
          </a:p>
        </p:txBody>
      </p:sp>
      <p:sp>
        <p:nvSpPr>
          <p:cNvPr id="600067" name="Rectangle 3"/>
          <p:cNvSpPr>
            <a:spLocks noGrp="1" noChangeArrowheads="1"/>
          </p:cNvSpPr>
          <p:nvPr>
            <p:ph type="body" idx="1"/>
          </p:nvPr>
        </p:nvSpPr>
        <p:spPr/>
        <p:txBody>
          <a:bodyPr/>
          <a:lstStyle/>
          <a:p>
            <a:r>
              <a:rPr lang="en-US" altLang="en-US"/>
              <a:t>After declaration, objects based on a template</a:t>
            </a:r>
            <a:br>
              <a:rPr lang="en-US" altLang="en-US"/>
            </a:br>
            <a:r>
              <a:rPr lang="en-US" altLang="en-US"/>
              <a:t>class are used just like any other objects</a:t>
            </a:r>
          </a:p>
          <a:p>
            <a:pPr lvl="1"/>
            <a:r>
              <a:rPr lang="en-US" altLang="en-US"/>
              <a:t>Continuing the previous example:</a:t>
            </a:r>
            <a:br>
              <a:rPr lang="en-US" altLang="en-US"/>
            </a:br>
            <a:r>
              <a:rPr lang="en-US" altLang="en-US"/>
              <a:t/>
            </a:r>
            <a:br>
              <a:rPr lang="en-US" altLang="en-US"/>
            </a:br>
            <a:r>
              <a:rPr lang="en-US" altLang="en-US"/>
              <a:t>                   score.set_element(1,3);</a:t>
            </a:r>
            <a:br>
              <a:rPr lang="en-US" altLang="en-US"/>
            </a:br>
            <a:r>
              <a:rPr lang="en-US" altLang="en-US"/>
              <a:t>                   score.set_element(2,0);</a:t>
            </a:r>
            <a:br>
              <a:rPr lang="en-US" altLang="en-US"/>
            </a:br>
            <a:r>
              <a:rPr lang="en-US" altLang="en-US"/>
              <a:t>                   seats.set_element(1, 'A');</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40560171-11DD-44E8-9896-CB191EBCD9A3}" type="slidenum">
              <a:rPr lang="en-US" altLang="en-US"/>
              <a:pPr/>
              <a:t>37</a:t>
            </a:fld>
            <a:endParaRPr lang="en-CA" altLang="en-US"/>
          </a:p>
        </p:txBody>
      </p:sp>
      <p:sp>
        <p:nvSpPr>
          <p:cNvPr id="601090" name="Rectangle 2"/>
          <p:cNvSpPr>
            <a:spLocks noGrp="1" noChangeArrowheads="1"/>
          </p:cNvSpPr>
          <p:nvPr>
            <p:ph type="title"/>
          </p:nvPr>
        </p:nvSpPr>
        <p:spPr/>
        <p:txBody>
          <a:bodyPr/>
          <a:lstStyle/>
          <a:p>
            <a:r>
              <a:rPr lang="en-US" altLang="en-US"/>
              <a:t>Defining the Member Functions</a:t>
            </a:r>
          </a:p>
        </p:txBody>
      </p:sp>
      <p:sp>
        <p:nvSpPr>
          <p:cNvPr id="601091" name="Rectangle 3"/>
          <p:cNvSpPr>
            <a:spLocks noGrp="1" noChangeArrowheads="1"/>
          </p:cNvSpPr>
          <p:nvPr>
            <p:ph type="body" idx="1"/>
          </p:nvPr>
        </p:nvSpPr>
        <p:spPr/>
        <p:txBody>
          <a:bodyPr/>
          <a:lstStyle/>
          <a:p>
            <a:r>
              <a:rPr lang="en-US" altLang="en-US"/>
              <a:t>Member functions of a template class are defined</a:t>
            </a:r>
            <a:br>
              <a:rPr lang="en-US" altLang="en-US"/>
            </a:br>
            <a:r>
              <a:rPr lang="en-US" altLang="en-US"/>
              <a:t>the same way as member functions of ordinary</a:t>
            </a:r>
            <a:br>
              <a:rPr lang="en-US" altLang="en-US"/>
            </a:br>
            <a:r>
              <a:rPr lang="en-US" altLang="en-US"/>
              <a:t>classes</a:t>
            </a:r>
          </a:p>
          <a:p>
            <a:pPr lvl="1"/>
            <a:r>
              <a:rPr lang="en-US" altLang="en-US"/>
              <a:t>The only difference is that the member function </a:t>
            </a:r>
            <a:br>
              <a:rPr lang="en-US" altLang="en-US"/>
            </a:br>
            <a:r>
              <a:rPr lang="en-US" altLang="en-US"/>
              <a:t>definitions are themselves templates</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r>
              <a:rPr lang="en-US" altLang="en-US"/>
              <a:t>Slide 17- </a:t>
            </a:r>
            <a:fld id="{2206E050-CD0C-4ACC-9997-40873156D310}" type="slidenum">
              <a:rPr lang="en-US" altLang="en-US"/>
              <a:pPr/>
              <a:t>38</a:t>
            </a:fld>
            <a:endParaRPr lang="en-CA" altLang="en-US"/>
          </a:p>
        </p:txBody>
      </p:sp>
      <p:sp>
        <p:nvSpPr>
          <p:cNvPr id="602118" name="Rectangle 6"/>
          <p:cNvSpPr>
            <a:spLocks noGrp="1" noChangeArrowheads="1"/>
          </p:cNvSpPr>
          <p:nvPr>
            <p:ph type="body" idx="1"/>
          </p:nvPr>
        </p:nvSpPr>
        <p:spPr/>
        <p:txBody>
          <a:bodyPr/>
          <a:lstStyle/>
          <a:p>
            <a:pPr>
              <a:lnSpc>
                <a:spcPct val="90000"/>
              </a:lnSpc>
            </a:pPr>
            <a:r>
              <a:rPr lang="en-US" altLang="en-US"/>
              <a:t>This is a definition of the constructor for class</a:t>
            </a:r>
            <a:br>
              <a:rPr lang="en-US" altLang="en-US"/>
            </a:br>
            <a:r>
              <a:rPr lang="en-US" altLang="en-US"/>
              <a:t>Pair that takes two arguments</a:t>
            </a:r>
            <a:br>
              <a:rPr lang="en-US" altLang="en-US"/>
            </a:br>
            <a:r>
              <a:rPr lang="en-US" altLang="en-US"/>
              <a:t/>
            </a:r>
            <a:br>
              <a:rPr lang="en-US" altLang="en-US"/>
            </a:br>
            <a:r>
              <a:rPr lang="en-US" altLang="en-US"/>
              <a:t>template&lt;class T&gt;</a:t>
            </a:r>
            <a:br>
              <a:rPr lang="en-US" altLang="en-US"/>
            </a:br>
            <a:r>
              <a:rPr lang="en-US" altLang="en-US"/>
              <a:t> Pair&lt;T&gt;::Pair(T first_value, T second_value)</a:t>
            </a:r>
            <a:br>
              <a:rPr lang="en-US" altLang="en-US"/>
            </a:br>
            <a:r>
              <a:rPr lang="en-US" altLang="en-US"/>
              <a:t>                   : first(first_value), second(second_value)</a:t>
            </a:r>
            <a:br>
              <a:rPr lang="en-US" altLang="en-US"/>
            </a:br>
            <a:r>
              <a:rPr lang="en-US" altLang="en-US"/>
              <a:t>   {</a:t>
            </a:r>
            <a:br>
              <a:rPr lang="en-US" altLang="en-US"/>
            </a:br>
            <a:r>
              <a:rPr lang="en-US" altLang="en-US"/>
              <a:t>      //No body needed due to initialization above </a:t>
            </a:r>
            <a:br>
              <a:rPr lang="en-US" altLang="en-US"/>
            </a:br>
            <a:r>
              <a:rPr lang="en-US" altLang="en-US"/>
              <a:t>   }</a:t>
            </a:r>
          </a:p>
          <a:p>
            <a:pPr lvl="1">
              <a:lnSpc>
                <a:spcPct val="90000"/>
              </a:lnSpc>
            </a:pPr>
            <a:r>
              <a:rPr lang="en-US" altLang="en-US"/>
              <a:t>The class name includes &lt;T&gt;</a:t>
            </a:r>
          </a:p>
        </p:txBody>
      </p:sp>
      <p:grpSp>
        <p:nvGrpSpPr>
          <p:cNvPr id="602119" name="Group 7"/>
          <p:cNvGrpSpPr>
            <a:grpSpLocks/>
          </p:cNvGrpSpPr>
          <p:nvPr/>
        </p:nvGrpSpPr>
        <p:grpSpPr bwMode="auto">
          <a:xfrm>
            <a:off x="361950" y="3419475"/>
            <a:ext cx="685800" cy="1990725"/>
            <a:chOff x="228" y="2136"/>
            <a:chExt cx="432" cy="1254"/>
          </a:xfrm>
        </p:grpSpPr>
        <p:sp>
          <p:nvSpPr>
            <p:cNvPr id="602114" name="Line 2"/>
            <p:cNvSpPr>
              <a:spLocks noChangeShapeType="1"/>
            </p:cNvSpPr>
            <p:nvPr/>
          </p:nvSpPr>
          <p:spPr bwMode="auto">
            <a:xfrm flipH="1" flipV="1">
              <a:off x="228" y="3378"/>
              <a:ext cx="210"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2115" name="Line 3"/>
            <p:cNvSpPr>
              <a:spLocks noChangeShapeType="1"/>
            </p:cNvSpPr>
            <p:nvPr/>
          </p:nvSpPr>
          <p:spPr bwMode="auto">
            <a:xfrm flipV="1">
              <a:off x="240" y="2316"/>
              <a:ext cx="0" cy="1074"/>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2116" name="Line 4"/>
            <p:cNvSpPr>
              <a:spLocks noChangeShapeType="1"/>
            </p:cNvSpPr>
            <p:nvPr/>
          </p:nvSpPr>
          <p:spPr bwMode="auto">
            <a:xfrm flipV="1">
              <a:off x="240" y="2136"/>
              <a:ext cx="420" cy="192"/>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02117" name="Rectangle 5"/>
          <p:cNvSpPr>
            <a:spLocks noGrp="1" noChangeArrowheads="1"/>
          </p:cNvSpPr>
          <p:nvPr>
            <p:ph type="title"/>
          </p:nvPr>
        </p:nvSpPr>
        <p:spPr/>
        <p:txBody>
          <a:bodyPr/>
          <a:lstStyle/>
          <a:p>
            <a:r>
              <a:rPr lang="en-US" altLang="en-US"/>
              <a:t>Defining a Pair Constructor</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5D180A10-2559-469B-ABA3-D784C2E6DCED}" type="slidenum">
              <a:rPr lang="en-US" altLang="en-US"/>
              <a:pPr/>
              <a:t>39</a:t>
            </a:fld>
            <a:endParaRPr lang="en-CA" altLang="en-US"/>
          </a:p>
        </p:txBody>
      </p:sp>
      <p:sp>
        <p:nvSpPr>
          <p:cNvPr id="603138" name="Rectangle 2"/>
          <p:cNvSpPr>
            <a:spLocks noGrp="1" noChangeArrowheads="1"/>
          </p:cNvSpPr>
          <p:nvPr>
            <p:ph type="title"/>
          </p:nvPr>
        </p:nvSpPr>
        <p:spPr/>
        <p:txBody>
          <a:bodyPr/>
          <a:lstStyle/>
          <a:p>
            <a:r>
              <a:rPr lang="en-US" altLang="en-US"/>
              <a:t>Defining set_element </a:t>
            </a:r>
          </a:p>
        </p:txBody>
      </p:sp>
      <p:sp>
        <p:nvSpPr>
          <p:cNvPr id="603139" name="Rectangle 3"/>
          <p:cNvSpPr>
            <a:spLocks noGrp="1" noChangeArrowheads="1"/>
          </p:cNvSpPr>
          <p:nvPr>
            <p:ph type="body" idx="1"/>
          </p:nvPr>
        </p:nvSpPr>
        <p:spPr/>
        <p:txBody>
          <a:bodyPr/>
          <a:lstStyle/>
          <a:p>
            <a:r>
              <a:rPr lang="en-US" altLang="en-US" sz="2400"/>
              <a:t>Here is a definition for set_element in the </a:t>
            </a:r>
            <a:br>
              <a:rPr lang="en-US" altLang="en-US" sz="2400"/>
            </a:br>
            <a:r>
              <a:rPr lang="en-US" altLang="en-US" sz="2400"/>
              <a:t>template class Pair</a:t>
            </a:r>
            <a:br>
              <a:rPr lang="en-US" altLang="en-US" sz="2400"/>
            </a:br>
            <a:r>
              <a:rPr lang="en-US" altLang="en-US" sz="2400"/>
              <a:t/>
            </a:r>
            <a:br>
              <a:rPr lang="en-US" altLang="en-US" sz="2400"/>
            </a:br>
            <a:r>
              <a:rPr lang="en-US" altLang="en-US" sz="2400"/>
              <a:t>void Pair&lt;T&gt;::set_element(int position, T value)</a:t>
            </a:r>
            <a:br>
              <a:rPr lang="en-US" altLang="en-US" sz="2400"/>
            </a:br>
            <a:r>
              <a:rPr lang="en-US" altLang="en-US" sz="2400"/>
              <a:t>{</a:t>
            </a:r>
            <a:br>
              <a:rPr lang="en-US" altLang="en-US" sz="2400"/>
            </a:br>
            <a:r>
              <a:rPr lang="en-US" altLang="en-US" sz="2400"/>
              <a:t>     if (position = = 1)</a:t>
            </a:r>
            <a:br>
              <a:rPr lang="en-US" altLang="en-US" sz="2400"/>
            </a:br>
            <a:r>
              <a:rPr lang="en-US" altLang="en-US" sz="2400"/>
              <a:t>        first = value;</a:t>
            </a:r>
            <a:br>
              <a:rPr lang="en-US" altLang="en-US" sz="2400"/>
            </a:br>
            <a:r>
              <a:rPr lang="en-US" altLang="en-US" sz="2400"/>
              <a:t>     else if (position = = 2)</a:t>
            </a:r>
            <a:br>
              <a:rPr lang="en-US" altLang="en-US" sz="2400"/>
            </a:br>
            <a:r>
              <a:rPr lang="en-US" altLang="en-US" sz="2400"/>
              <a:t>        second = value;</a:t>
            </a:r>
            <a:br>
              <a:rPr lang="en-US" altLang="en-US" sz="2400"/>
            </a:br>
            <a:r>
              <a:rPr lang="en-US" altLang="en-US" sz="2400"/>
              <a:t>     else</a:t>
            </a:r>
            <a:br>
              <a:rPr lang="en-US" altLang="en-US" sz="2400"/>
            </a:br>
            <a:r>
              <a:rPr lang="en-US" altLang="en-US" sz="2400"/>
              <a:t>       …</a:t>
            </a:r>
            <a:br>
              <a:rPr lang="en-US" altLang="en-US" sz="2400"/>
            </a:br>
            <a:r>
              <a:rPr lang="en-US" altLang="en-US" sz="2400"/>
              <a:t>}</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
          <p:cNvSpPr>
            <a:spLocks noChangeArrowheads="1"/>
          </p:cNvSpPr>
          <p:nvPr/>
        </p:nvSpPr>
        <p:spPr bwMode="auto">
          <a:xfrm>
            <a:off x="476250" y="3027363"/>
            <a:ext cx="4779963" cy="3206750"/>
          </a:xfrm>
          <a:prstGeom prst="roundRect">
            <a:avLst>
              <a:gd name="adj" fmla="val 46"/>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4098" name="Rectangle 2"/>
          <p:cNvSpPr>
            <a:spLocks noGrp="1" noChangeArrowheads="1"/>
          </p:cNvSpPr>
          <p:nvPr>
            <p:ph type="body"/>
          </p:nvPr>
        </p:nvSpPr>
        <p:spPr>
          <a:xfrm>
            <a:off x="685800" y="1981200"/>
            <a:ext cx="7929563" cy="4114800"/>
          </a:xfrm>
          <a:noFill/>
          <a:ln>
            <a:miter lim="800000"/>
            <a:headEnd/>
            <a:tailEnd/>
          </a:ln>
        </p:spPr>
        <p:txBody>
          <a:bodyPr anchor="t"/>
          <a:lstStyle/>
          <a:p>
            <a:pPr marL="341313" indent="-341313">
              <a:lnSpc>
                <a:spcPct val="95000"/>
              </a:lnSpc>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solidFill>
                  <a:schemeClr val="tx1"/>
                </a:solidFill>
              </a:rPr>
              <a:t>Here’s a small function that you might write to find  the maximum of two integers.</a:t>
            </a:r>
          </a:p>
        </p:txBody>
      </p:sp>
      <p:sp>
        <p:nvSpPr>
          <p:cNvPr id="3076" name="Text Box 3"/>
          <p:cNvSpPr txBox="1">
            <a:spLocks noChangeArrowheads="1"/>
          </p:cNvSpPr>
          <p:nvPr/>
        </p:nvSpPr>
        <p:spPr bwMode="auto">
          <a:xfrm>
            <a:off x="585788" y="3101975"/>
            <a:ext cx="3935412"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2400">
                <a:solidFill>
                  <a:srgbClr val="000000"/>
                </a:solidFill>
              </a:rPr>
              <a:t>int maximum(int a, int b)</a:t>
            </a:r>
          </a:p>
          <a:p>
            <a:pPr>
              <a:buClr>
                <a:srgbClr val="000000"/>
              </a:buClr>
              <a:buSzPct val="100000"/>
              <a:buFont typeface="Arial" charset="0"/>
              <a:buNone/>
            </a:pPr>
            <a:r>
              <a:rPr lang="en-GB" altLang="en-US" sz="2400">
                <a:solidFill>
                  <a:srgbClr val="000000"/>
                </a:solidFill>
              </a:rPr>
              <a:t>{</a:t>
            </a:r>
          </a:p>
          <a:p>
            <a:pPr>
              <a:buClr>
                <a:srgbClr val="000000"/>
              </a:buClr>
              <a:buSzPct val="100000"/>
              <a:buFont typeface="Arial" charset="0"/>
              <a:buNone/>
            </a:pPr>
            <a:r>
              <a:rPr lang="en-GB" altLang="en-US" sz="2400">
                <a:solidFill>
                  <a:srgbClr val="000000"/>
                </a:solidFill>
              </a:rPr>
              <a:t>     if (a &gt; b)</a:t>
            </a:r>
          </a:p>
          <a:p>
            <a:pPr>
              <a:buClr>
                <a:srgbClr val="000000"/>
              </a:buClr>
              <a:buSzPct val="100000"/>
              <a:buFont typeface="Arial" charset="0"/>
              <a:buNone/>
            </a:pPr>
            <a:r>
              <a:rPr lang="en-GB" altLang="en-US" sz="2400">
                <a:solidFill>
                  <a:srgbClr val="000000"/>
                </a:solidFill>
              </a:rPr>
              <a:t>         return a;</a:t>
            </a:r>
          </a:p>
          <a:p>
            <a:pPr>
              <a:buClr>
                <a:srgbClr val="000000"/>
              </a:buClr>
              <a:buSzPct val="100000"/>
              <a:buFont typeface="Arial" charset="0"/>
              <a:buNone/>
            </a:pPr>
            <a:r>
              <a:rPr lang="en-GB" altLang="en-US" sz="2400">
                <a:solidFill>
                  <a:srgbClr val="000000"/>
                </a:solidFill>
              </a:rPr>
              <a:t>     else</a:t>
            </a:r>
          </a:p>
          <a:p>
            <a:pPr>
              <a:buClr>
                <a:srgbClr val="000000"/>
              </a:buClr>
              <a:buSzPct val="100000"/>
              <a:buFont typeface="Arial" charset="0"/>
              <a:buNone/>
            </a:pPr>
            <a:r>
              <a:rPr lang="en-GB" altLang="en-US" sz="2400">
                <a:solidFill>
                  <a:srgbClr val="000000"/>
                </a:solidFill>
              </a:rPr>
              <a:t>         return b;</a:t>
            </a:r>
          </a:p>
          <a:p>
            <a:pPr>
              <a:buClr>
                <a:srgbClr val="000000"/>
              </a:buClr>
              <a:buSzPct val="100000"/>
              <a:buFont typeface="Arial" charset="0"/>
              <a:buNone/>
            </a:pPr>
            <a:r>
              <a:rPr lang="en-GB" altLang="en-US" sz="2400">
                <a:solidFill>
                  <a:srgbClr val="000000"/>
                </a:solidFill>
              </a:rPr>
              <a:t>}</a:t>
            </a:r>
          </a:p>
          <a:p>
            <a:pPr>
              <a:buClr>
                <a:srgbClr val="FF8000"/>
              </a:buClr>
              <a:buSzPct val="100000"/>
              <a:buFont typeface="Arial" charset="0"/>
              <a:buNone/>
            </a:pPr>
            <a:endParaRPr lang="en-GB" altLang="en-US" sz="2400" b="1">
              <a:solidFill>
                <a:srgbClr val="FF8000"/>
              </a:solidFill>
            </a:endParaRPr>
          </a:p>
          <a:p>
            <a:pPr>
              <a:buClr>
                <a:srgbClr val="FF8000"/>
              </a:buClr>
              <a:buSzPct val="100000"/>
              <a:buFont typeface="Arial" charset="0"/>
              <a:buNone/>
            </a:pPr>
            <a:endParaRPr lang="en-GB" altLang="en-US" sz="2400" b="1">
              <a:solidFill>
                <a:srgbClr val="FF8000"/>
              </a:solidFill>
            </a:endParaRPr>
          </a:p>
        </p:txBody>
      </p:sp>
      <p:sp>
        <p:nvSpPr>
          <p:cNvPr id="4100" name="Rectangle 4"/>
          <p:cNvSpPr>
            <a:spLocks noGrp="1" noChangeArrowheads="1"/>
          </p:cNvSpPr>
          <p:nvPr>
            <p:ph type="title" idx="1"/>
          </p:nvPr>
        </p:nvSpPr>
        <p:spPr>
          <a:xfrm>
            <a:off x="304800" y="342900"/>
            <a:ext cx="8594725"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nSpc>
                <a:spcPct val="95000"/>
              </a:lnSpc>
              <a:spcBef>
                <a:spcPct val="0"/>
              </a:spcBef>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smtClean="0">
                <a:solidFill>
                  <a:srgbClr val="00CECE"/>
                </a:solidFill>
                <a:effectLst/>
              </a:rPr>
              <a:t>Finding the Maximum of Two Integers</a:t>
            </a:r>
          </a:p>
        </p:txBody>
      </p:sp>
    </p:spTree>
    <p:extLst>
      <p:ext uri="{BB962C8B-B14F-4D97-AF65-F5344CB8AC3E}">
        <p14:creationId xmlns:p14="http://schemas.microsoft.com/office/powerpoint/2010/main" val="61537977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EEE92129-1F74-4B3F-822E-E6B2AE59A82D}" type="slidenum">
              <a:rPr lang="en-US" altLang="en-US"/>
              <a:pPr/>
              <a:t>40</a:t>
            </a:fld>
            <a:endParaRPr lang="en-CA" altLang="en-US"/>
          </a:p>
        </p:txBody>
      </p:sp>
      <p:sp>
        <p:nvSpPr>
          <p:cNvPr id="604162" name="Rectangle 2"/>
          <p:cNvSpPr>
            <a:spLocks noGrp="1" noChangeArrowheads="1"/>
          </p:cNvSpPr>
          <p:nvPr>
            <p:ph type="title"/>
          </p:nvPr>
        </p:nvSpPr>
        <p:spPr/>
        <p:txBody>
          <a:bodyPr/>
          <a:lstStyle/>
          <a:p>
            <a:r>
              <a:rPr lang="en-US" altLang="en-US"/>
              <a:t>Template Class Names</a:t>
            </a:r>
            <a:br>
              <a:rPr lang="en-US" altLang="en-US"/>
            </a:br>
            <a:r>
              <a:rPr lang="en-US" altLang="en-US"/>
              <a:t> as Parameters</a:t>
            </a:r>
          </a:p>
        </p:txBody>
      </p:sp>
      <p:sp>
        <p:nvSpPr>
          <p:cNvPr id="604163" name="Rectangle 3"/>
          <p:cNvSpPr>
            <a:spLocks noGrp="1" noChangeArrowheads="1"/>
          </p:cNvSpPr>
          <p:nvPr>
            <p:ph type="body" idx="1"/>
          </p:nvPr>
        </p:nvSpPr>
        <p:spPr/>
        <p:txBody>
          <a:bodyPr/>
          <a:lstStyle/>
          <a:p>
            <a:r>
              <a:rPr lang="en-US" altLang="en-US" dirty="0"/>
              <a:t>The name of a template class may be used as the type of a function parameter</a:t>
            </a:r>
          </a:p>
          <a:p>
            <a:pPr lvl="1"/>
            <a:r>
              <a:rPr lang="en-US" altLang="en-US" dirty="0">
                <a:solidFill>
                  <a:srgbClr val="FF0000"/>
                </a:solidFill>
              </a:rPr>
              <a:t>Example:    To create a parameter of type Pair&lt;</a:t>
            </a:r>
            <a:r>
              <a:rPr lang="en-US" altLang="en-US" dirty="0" err="1">
                <a:solidFill>
                  <a:srgbClr val="FF0000"/>
                </a:solidFill>
              </a:rPr>
              <a:t>int</a:t>
            </a:r>
            <a:r>
              <a:rPr lang="en-US" altLang="en-US" dirty="0">
                <a:solidFill>
                  <a:srgbClr val="FF0000"/>
                </a:solidFill>
              </a:rPr>
              <a:t>&gt;:</a:t>
            </a:r>
            <a:br>
              <a:rPr lang="en-US" altLang="en-US" dirty="0">
                <a:solidFill>
                  <a:srgbClr val="FF0000"/>
                </a:solidFill>
              </a:rPr>
            </a:br>
            <a:r>
              <a:rPr lang="en-US" altLang="en-US" dirty="0">
                <a:solidFill>
                  <a:srgbClr val="FF0000"/>
                </a:solidFill>
              </a:rPr>
              <a:t/>
            </a:r>
            <a:br>
              <a:rPr lang="en-US" altLang="en-US" dirty="0">
                <a:solidFill>
                  <a:srgbClr val="FF0000"/>
                </a:solidFill>
              </a:rPr>
            </a:br>
            <a:r>
              <a:rPr lang="en-US" altLang="en-US" dirty="0">
                <a:solidFill>
                  <a:srgbClr val="FF0000"/>
                </a:solidFill>
              </a:rPr>
              <a:t>            </a:t>
            </a:r>
            <a:r>
              <a:rPr lang="en-US" altLang="en-US" dirty="0" err="1">
                <a:solidFill>
                  <a:srgbClr val="FF0000"/>
                </a:solidFill>
              </a:rPr>
              <a:t>int</a:t>
            </a:r>
            <a:r>
              <a:rPr lang="en-US" altLang="en-US" dirty="0">
                <a:solidFill>
                  <a:srgbClr val="FF0000"/>
                </a:solidFill>
              </a:rPr>
              <a:t> </a:t>
            </a:r>
            <a:r>
              <a:rPr lang="en-US" altLang="en-US" dirty="0" err="1">
                <a:solidFill>
                  <a:srgbClr val="FF0000"/>
                </a:solidFill>
              </a:rPr>
              <a:t>add_up</a:t>
            </a:r>
            <a:r>
              <a:rPr lang="en-US" altLang="en-US" dirty="0">
                <a:solidFill>
                  <a:srgbClr val="FF0000"/>
                </a:solidFill>
              </a:rPr>
              <a:t>(</a:t>
            </a:r>
            <a:r>
              <a:rPr lang="en-US" altLang="en-US" dirty="0" err="1">
                <a:solidFill>
                  <a:srgbClr val="FF0000"/>
                </a:solidFill>
              </a:rPr>
              <a:t>const</a:t>
            </a:r>
            <a:r>
              <a:rPr lang="en-US" altLang="en-US" dirty="0">
                <a:solidFill>
                  <a:srgbClr val="FF0000"/>
                </a:solidFill>
              </a:rPr>
              <a:t> Pair&lt;</a:t>
            </a:r>
            <a:r>
              <a:rPr lang="en-US" altLang="en-US" dirty="0" err="1">
                <a:solidFill>
                  <a:srgbClr val="FF0000"/>
                </a:solidFill>
              </a:rPr>
              <a:t>int</a:t>
            </a:r>
            <a:r>
              <a:rPr lang="en-US" altLang="en-US" dirty="0">
                <a:solidFill>
                  <a:srgbClr val="FF0000"/>
                </a:solidFill>
              </a:rPr>
              <a:t>&gt;&amp; </a:t>
            </a:r>
            <a:r>
              <a:rPr lang="en-US" altLang="en-US" dirty="0" err="1">
                <a:solidFill>
                  <a:srgbClr val="FF0000"/>
                </a:solidFill>
              </a:rPr>
              <a:t>the_pair</a:t>
            </a:r>
            <a:r>
              <a:rPr lang="en-US" altLang="en-US" dirty="0">
                <a:solidFill>
                  <a:srgbClr val="FF0000"/>
                </a:solidFill>
              </a:rPr>
              <a:t>);</a:t>
            </a:r>
            <a:br>
              <a:rPr lang="en-US" altLang="en-US" dirty="0">
                <a:solidFill>
                  <a:srgbClr val="FF0000"/>
                </a:solidFill>
              </a:rPr>
            </a:br>
            <a:r>
              <a:rPr lang="en-US" altLang="en-US" dirty="0">
                <a:solidFill>
                  <a:srgbClr val="FF0000"/>
                </a:solidFill>
              </a:rPr>
              <a:t>            //Returns the sum of two integers in </a:t>
            </a:r>
            <a:r>
              <a:rPr lang="en-US" altLang="en-US" dirty="0" err="1">
                <a:solidFill>
                  <a:srgbClr val="FF0000"/>
                </a:solidFill>
              </a:rPr>
              <a:t>the_pair</a:t>
            </a:r>
            <a:endParaRPr lang="en-US" altLang="en-US" dirty="0">
              <a:solidFill>
                <a:srgbClr val="FF0000"/>
              </a:solidFill>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33276E76-48C4-4ABB-838D-E7DC7194C2C6}" type="slidenum">
              <a:rPr lang="en-US" altLang="en-US"/>
              <a:pPr/>
              <a:t>41</a:t>
            </a:fld>
            <a:endParaRPr lang="en-CA" altLang="en-US"/>
          </a:p>
        </p:txBody>
      </p:sp>
      <p:sp>
        <p:nvSpPr>
          <p:cNvPr id="605186" name="Rectangle 2"/>
          <p:cNvSpPr>
            <a:spLocks noGrp="1" noChangeArrowheads="1"/>
          </p:cNvSpPr>
          <p:nvPr>
            <p:ph type="title"/>
          </p:nvPr>
        </p:nvSpPr>
        <p:spPr/>
        <p:txBody>
          <a:bodyPr/>
          <a:lstStyle/>
          <a:p>
            <a:r>
              <a:rPr lang="en-US" altLang="en-US"/>
              <a:t>Template Functions with Template Class Parameters</a:t>
            </a:r>
          </a:p>
        </p:txBody>
      </p:sp>
      <p:sp>
        <p:nvSpPr>
          <p:cNvPr id="605187" name="Rectangle 3"/>
          <p:cNvSpPr>
            <a:spLocks noGrp="1" noChangeArrowheads="1"/>
          </p:cNvSpPr>
          <p:nvPr>
            <p:ph type="body" idx="1"/>
          </p:nvPr>
        </p:nvSpPr>
        <p:spPr/>
        <p:txBody>
          <a:bodyPr/>
          <a:lstStyle/>
          <a:p>
            <a:r>
              <a:rPr lang="en-US" altLang="en-US"/>
              <a:t>Function add_up from a previous example can</a:t>
            </a:r>
            <a:br>
              <a:rPr lang="en-US" altLang="en-US"/>
            </a:br>
            <a:r>
              <a:rPr lang="en-US" altLang="en-US"/>
              <a:t>be made more general as a template function:</a:t>
            </a:r>
            <a:br>
              <a:rPr lang="en-US" altLang="en-US"/>
            </a:br>
            <a:r>
              <a:rPr lang="en-US" altLang="en-US"/>
              <a:t/>
            </a:r>
            <a:br>
              <a:rPr lang="en-US" altLang="en-US"/>
            </a:br>
            <a:r>
              <a:rPr lang="en-US" altLang="en-US"/>
              <a:t>         template&lt;class T&gt;</a:t>
            </a:r>
            <a:br>
              <a:rPr lang="en-US" altLang="en-US"/>
            </a:br>
            <a:r>
              <a:rPr lang="en-US" altLang="en-US"/>
              <a:t>         T add_up(const Pair&lt;T&gt;&amp; the_pair)</a:t>
            </a:r>
            <a:br>
              <a:rPr lang="en-US" altLang="en-US"/>
            </a:br>
            <a:r>
              <a:rPr lang="en-US" altLang="en-US"/>
              <a:t>          //Precondition:  operator + is defined for T</a:t>
            </a:r>
            <a:br>
              <a:rPr lang="en-US" altLang="en-US"/>
            </a:br>
            <a:r>
              <a:rPr lang="en-US" altLang="en-US"/>
              <a:t>          //Returns sum of the two values in the_pair</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ltLang="en-US"/>
              <a:t>Slide 17- </a:t>
            </a:r>
            <a:fld id="{9BC4AFD2-05B7-4FA2-BED5-B6F56D726450}" type="slidenum">
              <a:rPr lang="en-US" altLang="en-US"/>
              <a:pPr/>
              <a:t>42</a:t>
            </a:fld>
            <a:endParaRPr lang="en-CA" altLang="en-US"/>
          </a:p>
        </p:txBody>
      </p:sp>
      <p:sp>
        <p:nvSpPr>
          <p:cNvPr id="606214" name="Rectangle 6"/>
          <p:cNvSpPr>
            <a:spLocks noGrp="1" noChangeArrowheads="1"/>
          </p:cNvSpPr>
          <p:nvPr>
            <p:ph type="body" idx="1"/>
          </p:nvPr>
        </p:nvSpPr>
        <p:spPr/>
        <p:txBody>
          <a:bodyPr/>
          <a:lstStyle/>
          <a:p>
            <a:r>
              <a:rPr lang="en-US" altLang="en-US"/>
              <a:t>The example in the following displays is a </a:t>
            </a:r>
            <a:br>
              <a:rPr lang="en-US" altLang="en-US"/>
            </a:br>
            <a:r>
              <a:rPr lang="en-US" altLang="en-US"/>
              <a:t>class template whose objects are lists</a:t>
            </a:r>
          </a:p>
          <a:p>
            <a:pPr lvl="1"/>
            <a:r>
              <a:rPr lang="en-US" altLang="en-US"/>
              <a:t>The lists can be lists of any type</a:t>
            </a:r>
          </a:p>
          <a:p>
            <a:r>
              <a:rPr lang="en-US" altLang="en-US"/>
              <a:t>The interface is found in </a:t>
            </a:r>
            <a:br>
              <a:rPr lang="en-US" altLang="en-US"/>
            </a:br>
            <a:r>
              <a:rPr lang="en-US" altLang="en-US"/>
              <a:t/>
            </a:r>
            <a:br>
              <a:rPr lang="en-US" altLang="en-US"/>
            </a:br>
            <a:r>
              <a:rPr lang="en-US" altLang="en-US"/>
              <a:t>The program is in</a:t>
            </a:r>
            <a:br>
              <a:rPr lang="en-US" altLang="en-US"/>
            </a:br>
            <a:r>
              <a:rPr lang="en-US" altLang="en-US"/>
              <a:t/>
            </a:r>
            <a:br>
              <a:rPr lang="en-US" altLang="en-US"/>
            </a:br>
            <a:r>
              <a:rPr lang="en-US" altLang="en-US"/>
              <a:t>The implementation is in </a:t>
            </a:r>
          </a:p>
        </p:txBody>
      </p:sp>
      <p:sp>
        <p:nvSpPr>
          <p:cNvPr id="606210" name="Text Box 2">
            <a:hlinkClick r:id="rId2" action="ppaction://hlinksldjump"/>
          </p:cNvPr>
          <p:cNvSpPr txBox="1">
            <a:spLocks noChangeArrowheads="1"/>
          </p:cNvSpPr>
          <p:nvPr/>
        </p:nvSpPr>
        <p:spPr bwMode="auto">
          <a:xfrm>
            <a:off x="4994275" y="3265488"/>
            <a:ext cx="3006725" cy="528637"/>
          </a:xfrm>
          <a:prstGeom prst="rect">
            <a:avLst/>
          </a:prstGeom>
          <a:solidFill>
            <a:srgbClr val="F8BE1A"/>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rgbClr val="CC0000"/>
              </a:buClr>
              <a:buFont typeface="Wingdings" pitchFamily="2" charset="2"/>
              <a:buNone/>
            </a:pPr>
            <a:r>
              <a:rPr lang="en-US" altLang="en-US" sz="2800">
                <a:solidFill>
                  <a:schemeClr val="tx2"/>
                </a:solidFill>
              </a:rPr>
              <a:t>Display 17.4 (1-2)</a:t>
            </a:r>
          </a:p>
        </p:txBody>
      </p:sp>
      <p:sp>
        <p:nvSpPr>
          <p:cNvPr id="606211" name="Text Box 3">
            <a:hlinkClick r:id="rId3" action="ppaction://hlinksldjump"/>
          </p:cNvPr>
          <p:cNvSpPr txBox="1">
            <a:spLocks noChangeArrowheads="1"/>
          </p:cNvSpPr>
          <p:nvPr/>
        </p:nvSpPr>
        <p:spPr bwMode="auto">
          <a:xfrm>
            <a:off x="4987925" y="4043363"/>
            <a:ext cx="3040063" cy="528637"/>
          </a:xfrm>
          <a:prstGeom prst="rect">
            <a:avLst/>
          </a:prstGeom>
          <a:solidFill>
            <a:srgbClr val="F8BE1A"/>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rgbClr val="CC0000"/>
              </a:buClr>
              <a:buFont typeface="Wingdings" pitchFamily="2" charset="2"/>
              <a:buNone/>
            </a:pPr>
            <a:r>
              <a:rPr lang="en-US" altLang="en-US" sz="2800">
                <a:solidFill>
                  <a:schemeClr val="tx2"/>
                </a:solidFill>
              </a:rPr>
              <a:t>Display 17.5         </a:t>
            </a:r>
          </a:p>
        </p:txBody>
      </p:sp>
      <p:sp>
        <p:nvSpPr>
          <p:cNvPr id="606212" name="Text Box 4">
            <a:hlinkClick r:id="rId4" action="ppaction://hlinksldjump"/>
          </p:cNvPr>
          <p:cNvSpPr txBox="1">
            <a:spLocks noChangeArrowheads="1"/>
          </p:cNvSpPr>
          <p:nvPr/>
        </p:nvSpPr>
        <p:spPr bwMode="auto">
          <a:xfrm>
            <a:off x="4994275" y="4881563"/>
            <a:ext cx="3006725" cy="528637"/>
          </a:xfrm>
          <a:prstGeom prst="rect">
            <a:avLst/>
          </a:prstGeom>
          <a:solidFill>
            <a:srgbClr val="F8BE1A"/>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rgbClr val="CC0000"/>
              </a:buClr>
              <a:buFont typeface="Wingdings" pitchFamily="2" charset="2"/>
              <a:buNone/>
            </a:pPr>
            <a:r>
              <a:rPr lang="en-US" altLang="en-US" sz="2800">
                <a:solidFill>
                  <a:schemeClr val="tx2"/>
                </a:solidFill>
              </a:rPr>
              <a:t>Display 17.6 (1-3)</a:t>
            </a:r>
          </a:p>
        </p:txBody>
      </p:sp>
      <p:sp>
        <p:nvSpPr>
          <p:cNvPr id="606213" name="Rectangle 5"/>
          <p:cNvSpPr>
            <a:spLocks noGrp="1" noChangeArrowheads="1"/>
          </p:cNvSpPr>
          <p:nvPr>
            <p:ph type="title"/>
          </p:nvPr>
        </p:nvSpPr>
        <p:spPr/>
        <p:txBody>
          <a:bodyPr/>
          <a:lstStyle/>
          <a:p>
            <a:r>
              <a:rPr lang="en-US" altLang="en-US"/>
              <a:t>Program Example:</a:t>
            </a:r>
            <a:br>
              <a:rPr lang="en-US" altLang="en-US"/>
            </a:br>
            <a:r>
              <a:rPr lang="en-US" altLang="en-US"/>
              <a:t>An Array Class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606210"/>
                                        </p:tgtEl>
                                        <p:attrNameLst>
                                          <p:attrName>style.visibility</p:attrName>
                                        </p:attrNameLst>
                                      </p:cBhvr>
                                      <p:to>
                                        <p:strVal val="visible"/>
                                      </p:to>
                                    </p:set>
                                    <p:animEffect transition="in" filter="blinds(horizontal)">
                                      <p:cBhvr>
                                        <p:cTn id="7" dur="500"/>
                                        <p:tgtEl>
                                          <p:spTgt spid="606210"/>
                                        </p:tgtEl>
                                      </p:cBhvr>
                                    </p:animEffect>
                                  </p:childTnLst>
                                </p:cTn>
                              </p:par>
                            </p:childTnLst>
                          </p:cTn>
                        </p:par>
                        <p:par>
                          <p:cTn id="8" fill="hold" nodeType="afterGroup">
                            <p:stCondLst>
                              <p:cond delay="1000"/>
                            </p:stCondLst>
                            <p:childTnLst>
                              <p:par>
                                <p:cTn id="9" presetID="3" presetClass="entr" presetSubtype="10" fill="hold" grpId="0" nodeType="afterEffect">
                                  <p:stCondLst>
                                    <p:cond delay="1000"/>
                                  </p:stCondLst>
                                  <p:childTnLst>
                                    <p:set>
                                      <p:cBhvr>
                                        <p:cTn id="10" dur="1" fill="hold">
                                          <p:stCondLst>
                                            <p:cond delay="0"/>
                                          </p:stCondLst>
                                        </p:cTn>
                                        <p:tgtEl>
                                          <p:spTgt spid="606211"/>
                                        </p:tgtEl>
                                        <p:attrNameLst>
                                          <p:attrName>style.visibility</p:attrName>
                                        </p:attrNameLst>
                                      </p:cBhvr>
                                      <p:to>
                                        <p:strVal val="visible"/>
                                      </p:to>
                                    </p:set>
                                    <p:animEffect transition="in" filter="blinds(horizontal)">
                                      <p:cBhvr>
                                        <p:cTn id="11" dur="500"/>
                                        <p:tgtEl>
                                          <p:spTgt spid="606211"/>
                                        </p:tgtEl>
                                      </p:cBhvr>
                                    </p:animEffect>
                                  </p:childTnLst>
                                </p:cTn>
                              </p:par>
                            </p:childTnLst>
                          </p:cTn>
                        </p:par>
                        <p:par>
                          <p:cTn id="12" fill="hold" nodeType="afterGroup">
                            <p:stCondLst>
                              <p:cond delay="2500"/>
                            </p:stCondLst>
                            <p:childTnLst>
                              <p:par>
                                <p:cTn id="13" presetID="3" presetClass="entr" presetSubtype="10" fill="hold" grpId="0" nodeType="afterEffect">
                                  <p:stCondLst>
                                    <p:cond delay="1000"/>
                                  </p:stCondLst>
                                  <p:childTnLst>
                                    <p:set>
                                      <p:cBhvr>
                                        <p:cTn id="14" dur="1" fill="hold">
                                          <p:stCondLst>
                                            <p:cond delay="0"/>
                                          </p:stCondLst>
                                        </p:cTn>
                                        <p:tgtEl>
                                          <p:spTgt spid="606212"/>
                                        </p:tgtEl>
                                        <p:attrNameLst>
                                          <p:attrName>style.visibility</p:attrName>
                                        </p:attrNameLst>
                                      </p:cBhvr>
                                      <p:to>
                                        <p:strVal val="visible"/>
                                      </p:to>
                                    </p:set>
                                    <p:animEffect transition="in" filter="blinds(horizontal)">
                                      <p:cBhvr>
                                        <p:cTn id="15" dur="500"/>
                                        <p:tgtEl>
                                          <p:spTgt spid="606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0" grpId="0" animBg="1"/>
      <p:bldP spid="606211" grpId="0" animBg="1"/>
      <p:bldP spid="6062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0F39E4E8-B552-4AE8-8011-5712227B1C31}" type="slidenum">
              <a:rPr lang="en-US" altLang="en-US"/>
              <a:pPr/>
              <a:t>43</a:t>
            </a:fld>
            <a:endParaRPr lang="en-CA" altLang="en-US"/>
          </a:p>
        </p:txBody>
      </p:sp>
      <p:sp>
        <p:nvSpPr>
          <p:cNvPr id="607234" name="Rectangle 2"/>
          <p:cNvSpPr>
            <a:spLocks noGrp="1" noChangeArrowheads="1"/>
          </p:cNvSpPr>
          <p:nvPr>
            <p:ph type="title"/>
          </p:nvPr>
        </p:nvSpPr>
        <p:spPr/>
        <p:txBody>
          <a:bodyPr/>
          <a:lstStyle/>
          <a:p>
            <a:r>
              <a:rPr lang="en-US" altLang="en-US"/>
              <a:t>typedef and Templates</a:t>
            </a:r>
          </a:p>
        </p:txBody>
      </p:sp>
      <p:sp>
        <p:nvSpPr>
          <p:cNvPr id="607235" name="Rectangle 3"/>
          <p:cNvSpPr>
            <a:spLocks noGrp="1" noChangeArrowheads="1"/>
          </p:cNvSpPr>
          <p:nvPr>
            <p:ph type="body" idx="1"/>
          </p:nvPr>
        </p:nvSpPr>
        <p:spPr/>
        <p:txBody>
          <a:bodyPr/>
          <a:lstStyle/>
          <a:p>
            <a:pPr>
              <a:lnSpc>
                <a:spcPct val="90000"/>
              </a:lnSpc>
            </a:pPr>
            <a:r>
              <a:rPr lang="en-US" altLang="en-US" dirty="0"/>
              <a:t>You specialize a class template by giving a type</a:t>
            </a:r>
            <a:br>
              <a:rPr lang="en-US" altLang="en-US" dirty="0"/>
            </a:br>
            <a:r>
              <a:rPr lang="en-US" altLang="en-US" dirty="0"/>
              <a:t>argument to the class name such as Pair&lt;</a:t>
            </a:r>
            <a:r>
              <a:rPr lang="en-US" altLang="en-US" dirty="0" err="1"/>
              <a:t>int</a:t>
            </a:r>
            <a:r>
              <a:rPr lang="en-US" altLang="en-US" dirty="0"/>
              <a:t>&gt;</a:t>
            </a:r>
          </a:p>
          <a:p>
            <a:pPr lvl="1">
              <a:lnSpc>
                <a:spcPct val="90000"/>
              </a:lnSpc>
            </a:pPr>
            <a:r>
              <a:rPr lang="en-US" altLang="en-US" dirty="0"/>
              <a:t>The specialized name, Pair&lt;</a:t>
            </a:r>
            <a:r>
              <a:rPr lang="en-US" altLang="en-US" dirty="0" err="1"/>
              <a:t>int</a:t>
            </a:r>
            <a:r>
              <a:rPr lang="en-US" altLang="en-US" dirty="0"/>
              <a:t>&gt;, is used just</a:t>
            </a:r>
            <a:br>
              <a:rPr lang="en-US" altLang="en-US" dirty="0"/>
            </a:br>
            <a:r>
              <a:rPr lang="en-US" altLang="en-US" dirty="0"/>
              <a:t>like any class name</a:t>
            </a:r>
          </a:p>
          <a:p>
            <a:pPr>
              <a:lnSpc>
                <a:spcPct val="90000"/>
              </a:lnSpc>
            </a:pPr>
            <a:r>
              <a:rPr lang="en-US" altLang="en-US" dirty="0"/>
              <a:t>You can define a new class type name with the</a:t>
            </a:r>
            <a:br>
              <a:rPr lang="en-US" altLang="en-US" dirty="0"/>
            </a:br>
            <a:r>
              <a:rPr lang="en-US" altLang="en-US" dirty="0"/>
              <a:t>same meaning as the specialized name:</a:t>
            </a:r>
            <a:br>
              <a:rPr lang="en-US" altLang="en-US" dirty="0"/>
            </a:br>
            <a:r>
              <a:rPr lang="en-US" altLang="en-US" dirty="0" err="1"/>
              <a:t>typedef</a:t>
            </a:r>
            <a:r>
              <a:rPr lang="en-US" altLang="en-US" dirty="0"/>
              <a:t> </a:t>
            </a:r>
            <a:r>
              <a:rPr lang="en-US" altLang="en-US" dirty="0" err="1"/>
              <a:t>Class_Name</a:t>
            </a:r>
            <a:r>
              <a:rPr lang="en-US" altLang="en-US" dirty="0"/>
              <a:t>&lt;</a:t>
            </a:r>
            <a:r>
              <a:rPr lang="en-US" altLang="en-US" dirty="0" err="1"/>
              <a:t>Type_Arg</a:t>
            </a:r>
            <a:r>
              <a:rPr lang="en-US" altLang="en-US" dirty="0"/>
              <a:t>&gt; </a:t>
            </a:r>
            <a:r>
              <a:rPr lang="en-US" altLang="en-US" dirty="0" err="1"/>
              <a:t>New_Type_Name</a:t>
            </a:r>
            <a:r>
              <a:rPr lang="en-US" altLang="en-US" dirty="0"/>
              <a:t>;</a:t>
            </a:r>
            <a:br>
              <a:rPr lang="en-US" altLang="en-US" dirty="0"/>
            </a:br>
            <a:r>
              <a:rPr lang="en-US" altLang="en-US" dirty="0"/>
              <a:t/>
            </a:r>
            <a:br>
              <a:rPr lang="en-US" altLang="en-US" dirty="0"/>
            </a:br>
            <a:r>
              <a:rPr lang="en-US" altLang="en-US" dirty="0"/>
              <a:t>For example:         </a:t>
            </a:r>
            <a:r>
              <a:rPr lang="en-US" altLang="en-US" dirty="0" err="1"/>
              <a:t>typedef</a:t>
            </a:r>
            <a:r>
              <a:rPr lang="en-US" altLang="en-US" dirty="0"/>
              <a:t> Pair&lt;</a:t>
            </a:r>
            <a:r>
              <a:rPr lang="en-US" altLang="en-US" dirty="0" err="1"/>
              <a:t>int</a:t>
            </a:r>
            <a:r>
              <a:rPr lang="en-US" altLang="en-US" dirty="0"/>
              <a:t>&gt; </a:t>
            </a:r>
            <a:r>
              <a:rPr lang="en-US" altLang="en-US" dirty="0" err="1"/>
              <a:t>PairOfInt</a:t>
            </a:r>
            <a:r>
              <a:rPr lang="en-US" altLang="en-US" dirty="0"/>
              <a:t>;</a:t>
            </a:r>
            <a:br>
              <a:rPr lang="en-US" altLang="en-US" dirty="0"/>
            </a:br>
            <a:r>
              <a:rPr lang="en-US" altLang="en-US" dirty="0"/>
              <a:t>			   </a:t>
            </a:r>
            <a:r>
              <a:rPr lang="en-US" altLang="en-US" dirty="0" err="1"/>
              <a:t>PairOfInt</a:t>
            </a:r>
            <a:r>
              <a:rPr lang="en-US" altLang="en-US" dirty="0"/>
              <a:t>  pair1, pair2;</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17- </a:t>
            </a:r>
            <a:fld id="{9577D67D-911A-4A77-B7FA-061EA101B8BD}" type="slidenum">
              <a:rPr lang="en-US" altLang="en-US"/>
              <a:pPr/>
              <a:t>44</a:t>
            </a:fld>
            <a:endParaRPr lang="en-CA" altLang="en-US"/>
          </a:p>
        </p:txBody>
      </p:sp>
      <p:sp>
        <p:nvSpPr>
          <p:cNvPr id="608258" name="Rectangle 2"/>
          <p:cNvSpPr>
            <a:spLocks noGrp="1" noChangeArrowheads="1"/>
          </p:cNvSpPr>
          <p:nvPr>
            <p:ph type="title"/>
          </p:nvPr>
        </p:nvSpPr>
        <p:spPr/>
        <p:txBody>
          <a:bodyPr/>
          <a:lstStyle/>
          <a:p>
            <a:r>
              <a:rPr lang="en-US" altLang="en-US"/>
              <a:t>Section 17.2 Conclusion</a:t>
            </a:r>
          </a:p>
        </p:txBody>
      </p:sp>
      <p:sp>
        <p:nvSpPr>
          <p:cNvPr id="608259" name="Rectangle 3"/>
          <p:cNvSpPr>
            <a:spLocks noGrp="1" noChangeArrowheads="1"/>
          </p:cNvSpPr>
          <p:nvPr>
            <p:ph type="body" idx="1"/>
          </p:nvPr>
        </p:nvSpPr>
        <p:spPr/>
        <p:txBody>
          <a:bodyPr/>
          <a:lstStyle/>
          <a:p>
            <a:r>
              <a:rPr lang="en-US" altLang="en-US"/>
              <a:t>Can you</a:t>
            </a:r>
            <a:br>
              <a:rPr lang="en-US" altLang="en-US"/>
            </a:br>
            <a:endParaRPr lang="en-US" altLang="en-US"/>
          </a:p>
          <a:p>
            <a:pPr lvl="1"/>
            <a:r>
              <a:rPr lang="en-US" altLang="en-US"/>
              <a:t>Give the definition for the member function </a:t>
            </a:r>
            <a:br>
              <a:rPr lang="en-US" altLang="en-US"/>
            </a:br>
            <a:r>
              <a:rPr lang="en-US" altLang="en-US"/>
              <a:t>get_element for the class template Pair?</a:t>
            </a:r>
            <a:br>
              <a:rPr lang="en-US" altLang="en-US"/>
            </a:br>
            <a:endParaRPr lang="en-US" altLang="en-US"/>
          </a:p>
          <a:p>
            <a:pPr lvl="1"/>
            <a:r>
              <a:rPr lang="en-US" altLang="en-US"/>
              <a:t>Give the definition for the constructor with zero</a:t>
            </a:r>
            <a:br>
              <a:rPr lang="en-US" altLang="en-US"/>
            </a:br>
            <a:r>
              <a:rPr lang="en-US" altLang="en-US"/>
              <a:t>arguments for the template class Pair?</a:t>
            </a:r>
            <a:br>
              <a:rPr lang="en-US" altLang="en-US"/>
            </a:br>
            <a:endParaRPr lang="en-US" altLang="en-US"/>
          </a:p>
          <a:p>
            <a:pPr lvl="1"/>
            <a:endParaRPr lang="en-US" altLang="en-US"/>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ltLang="en-US"/>
              <a:t>Slide 17- </a:t>
            </a:r>
            <a:fld id="{C9E0694F-C955-46B2-9421-8E936B8303EE}" type="slidenum">
              <a:rPr lang="en-US" altLang="en-US"/>
              <a:pPr/>
              <a:t>45</a:t>
            </a:fld>
            <a:endParaRPr lang="en-CA" altLang="en-US"/>
          </a:p>
        </p:txBody>
      </p:sp>
      <p:sp>
        <p:nvSpPr>
          <p:cNvPr id="609282" name="AutoShape 2"/>
          <p:cNvSpPr>
            <a:spLocks noChangeArrowheads="1"/>
          </p:cNvSpPr>
          <p:nvPr/>
        </p:nvSpPr>
        <p:spPr bwMode="auto">
          <a:xfrm>
            <a:off x="3422650" y="2768600"/>
            <a:ext cx="2298700" cy="2209800"/>
          </a:xfrm>
          <a:prstGeom prst="octagon">
            <a:avLst>
              <a:gd name="adj" fmla="val 29287"/>
            </a:avLst>
          </a:prstGeom>
          <a:solidFill>
            <a:schemeClr val="hlink"/>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283" name="AutoShape 3"/>
          <p:cNvSpPr>
            <a:spLocks noChangeArrowheads="1"/>
          </p:cNvSpPr>
          <p:nvPr/>
        </p:nvSpPr>
        <p:spPr bwMode="auto">
          <a:xfrm>
            <a:off x="4108450" y="3429000"/>
            <a:ext cx="927100" cy="889000"/>
          </a:xfrm>
          <a:prstGeom prst="smileyFace">
            <a:avLst>
              <a:gd name="adj" fmla="val 4653"/>
            </a:avLst>
          </a:prstGeom>
          <a:solidFill>
            <a:srgbClr val="F8BE1A"/>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284" name="Rectangle 4"/>
          <p:cNvSpPr>
            <a:spLocks noGrp="1" noChangeArrowheads="1"/>
          </p:cNvSpPr>
          <p:nvPr>
            <p:ph type="title"/>
          </p:nvPr>
        </p:nvSpPr>
        <p:spPr/>
        <p:txBody>
          <a:bodyPr/>
          <a:lstStyle/>
          <a:p>
            <a:r>
              <a:rPr lang="en-US" altLang="en-US"/>
              <a:t>Chapter 17 -- End</a:t>
            </a:r>
          </a:p>
        </p:txBody>
      </p:sp>
    </p:spTree>
  </p:cSld>
  <p:clrMapOvr>
    <a:masterClrMapping/>
  </p:clrMapOvr>
  <p:transition spd="med"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p:txBody>
          <a:bodyPr/>
          <a:lstStyle/>
          <a:p>
            <a:r>
              <a:rPr lang="en-US" altLang="en-US"/>
              <a:t>Slide 17- </a:t>
            </a:r>
            <a:fld id="{142A1D37-2075-4A11-B180-3310945365C3}" type="slidenum">
              <a:rPr lang="en-US" altLang="en-US"/>
              <a:pPr/>
              <a:t>46</a:t>
            </a:fld>
            <a:endParaRPr lang="en-CA" altLang="en-US"/>
          </a:p>
        </p:txBody>
      </p:sp>
      <p:sp>
        <p:nvSpPr>
          <p:cNvPr id="610310" name="Rectangle 6"/>
          <p:cNvSpPr>
            <a:spLocks noChangeArrowheads="1"/>
          </p:cNvSpPr>
          <p:nvPr/>
        </p:nvSpPr>
        <p:spPr bwMode="auto">
          <a:xfrm>
            <a:off x="0" y="0"/>
            <a:ext cx="4173538" cy="1546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0306" name="AutoShape 2">
            <a:hlinkClick r:id="rId2" action="ppaction://hlinksldjump"/>
          </p:cNvPr>
          <p:cNvSpPr>
            <a:spLocks noChangeArrowheads="1"/>
          </p:cNvSpPr>
          <p:nvPr/>
        </p:nvSpPr>
        <p:spPr bwMode="auto">
          <a:xfrm>
            <a:off x="6197600" y="831850"/>
            <a:ext cx="1270000" cy="584200"/>
          </a:xfrm>
          <a:prstGeom prst="leftArrow">
            <a:avLst>
              <a:gd name="adj1" fmla="val 63046"/>
              <a:gd name="adj2" fmla="val 43478"/>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Back</a:t>
            </a:r>
          </a:p>
        </p:txBody>
      </p:sp>
      <p:sp>
        <p:nvSpPr>
          <p:cNvPr id="610307" name="AutoShape 3">
            <a:hlinkClick r:id="rId3" action="ppaction://hlinksldjump"/>
          </p:cNvPr>
          <p:cNvSpPr>
            <a:spLocks noChangeArrowheads="1"/>
          </p:cNvSpPr>
          <p:nvPr/>
        </p:nvSpPr>
        <p:spPr bwMode="auto">
          <a:xfrm>
            <a:off x="7645400" y="812800"/>
            <a:ext cx="1066800" cy="635000"/>
          </a:xfrm>
          <a:prstGeom prst="rightArrow">
            <a:avLst>
              <a:gd name="adj1" fmla="val 57843"/>
              <a:gd name="adj2" fmla="val 43999"/>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Next</a:t>
            </a:r>
          </a:p>
        </p:txBody>
      </p:sp>
      <p:pic>
        <p:nvPicPr>
          <p:cNvPr id="610308" name="Picture 4" descr="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2875"/>
            <a:ext cx="3698875" cy="6410325"/>
          </a:xfrm>
          <a:prstGeom prst="rect">
            <a:avLst/>
          </a:prstGeom>
          <a:noFill/>
          <a:extLst>
            <a:ext uri="{909E8E84-426E-40DD-AFC4-6F175D3DCCD1}">
              <a14:hiddenFill xmlns:a14="http://schemas.microsoft.com/office/drawing/2010/main">
                <a:solidFill>
                  <a:srgbClr val="FFFFFF"/>
                </a:solidFill>
              </a14:hiddenFill>
            </a:ext>
          </a:extLst>
        </p:spPr>
      </p:pic>
      <p:sp>
        <p:nvSpPr>
          <p:cNvPr id="610309" name="Rectangle 5"/>
          <p:cNvSpPr>
            <a:spLocks noGrp="1" noChangeArrowheads="1"/>
          </p:cNvSpPr>
          <p:nvPr>
            <p:ph type="title"/>
          </p:nvPr>
        </p:nvSpPr>
        <p:spPr>
          <a:xfrm>
            <a:off x="4648200" y="228600"/>
            <a:ext cx="2743200" cy="992188"/>
          </a:xfrm>
        </p:spPr>
        <p:txBody>
          <a:bodyPr/>
          <a:lstStyle/>
          <a:p>
            <a:r>
              <a:rPr lang="en-US" altLang="en-US"/>
              <a:t>Display 17.1</a:t>
            </a:r>
            <a:br>
              <a:rPr lang="en-US" altLang="en-US"/>
            </a:br>
            <a:r>
              <a:rPr lang="en-US" altLang="en-US"/>
              <a:t> </a:t>
            </a:r>
          </a:p>
        </p:txBody>
      </p:sp>
    </p:spTree>
  </p:cSld>
  <p:clrMapOvr>
    <a:masterClrMapping/>
  </p:clrMapOvr>
  <p:transition spd="med"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p:txBody>
          <a:bodyPr/>
          <a:lstStyle/>
          <a:p>
            <a:r>
              <a:rPr lang="en-US" altLang="en-US"/>
              <a:t>Slide 17- </a:t>
            </a:r>
            <a:fld id="{74EE1124-1B1C-457E-80F7-EE329C2F3A2B}" type="slidenum">
              <a:rPr lang="en-US" altLang="en-US"/>
              <a:pPr/>
              <a:t>47</a:t>
            </a:fld>
            <a:endParaRPr lang="en-CA" altLang="en-US"/>
          </a:p>
        </p:txBody>
      </p:sp>
      <p:sp>
        <p:nvSpPr>
          <p:cNvPr id="611334" name="Rectangle 6"/>
          <p:cNvSpPr>
            <a:spLocks noChangeArrowheads="1"/>
          </p:cNvSpPr>
          <p:nvPr/>
        </p:nvSpPr>
        <p:spPr bwMode="auto">
          <a:xfrm>
            <a:off x="0" y="422275"/>
            <a:ext cx="6040438" cy="1330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330" name="AutoShape 2">
            <a:hlinkClick r:id="rId2" action="ppaction://hlinksldjump"/>
          </p:cNvPr>
          <p:cNvSpPr>
            <a:spLocks noChangeArrowheads="1"/>
          </p:cNvSpPr>
          <p:nvPr/>
        </p:nvSpPr>
        <p:spPr bwMode="auto">
          <a:xfrm>
            <a:off x="6324600" y="831850"/>
            <a:ext cx="1270000" cy="584200"/>
          </a:xfrm>
          <a:prstGeom prst="leftArrow">
            <a:avLst>
              <a:gd name="adj1" fmla="val 63046"/>
              <a:gd name="adj2" fmla="val 43478"/>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Back</a:t>
            </a:r>
          </a:p>
        </p:txBody>
      </p:sp>
      <p:sp>
        <p:nvSpPr>
          <p:cNvPr id="611331" name="AutoShape 3">
            <a:hlinkClick r:id="rId3" action="ppaction://hlinksldjump"/>
          </p:cNvPr>
          <p:cNvSpPr>
            <a:spLocks noChangeArrowheads="1"/>
          </p:cNvSpPr>
          <p:nvPr/>
        </p:nvSpPr>
        <p:spPr bwMode="auto">
          <a:xfrm>
            <a:off x="7874000" y="812800"/>
            <a:ext cx="1066800" cy="635000"/>
          </a:xfrm>
          <a:prstGeom prst="rightArrow">
            <a:avLst>
              <a:gd name="adj1" fmla="val 57843"/>
              <a:gd name="adj2" fmla="val 43999"/>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Next</a:t>
            </a:r>
          </a:p>
        </p:txBody>
      </p:sp>
      <p:sp>
        <p:nvSpPr>
          <p:cNvPr id="611333" name="Rectangle 5"/>
          <p:cNvSpPr>
            <a:spLocks noGrp="1" noChangeArrowheads="1"/>
          </p:cNvSpPr>
          <p:nvPr>
            <p:ph type="title"/>
          </p:nvPr>
        </p:nvSpPr>
        <p:spPr>
          <a:xfrm>
            <a:off x="6172200" y="228600"/>
            <a:ext cx="2895600" cy="992188"/>
          </a:xfrm>
        </p:spPr>
        <p:txBody>
          <a:bodyPr/>
          <a:lstStyle/>
          <a:p>
            <a:r>
              <a:rPr lang="en-US" altLang="en-US"/>
              <a:t>Display 17.2</a:t>
            </a:r>
            <a:br>
              <a:rPr lang="en-US" altLang="en-US"/>
            </a:br>
            <a:endParaRPr lang="en-US" altLang="en-US"/>
          </a:p>
        </p:txBody>
      </p:sp>
      <p:pic>
        <p:nvPicPr>
          <p:cNvPr id="611335" name="Picture 7" descr="D17_0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000" y="528638"/>
            <a:ext cx="5757863" cy="6016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p:txBody>
          <a:bodyPr/>
          <a:lstStyle/>
          <a:p>
            <a:r>
              <a:rPr lang="en-US" altLang="en-US"/>
              <a:t>Slide 17- </a:t>
            </a:r>
            <a:fld id="{D845D800-A894-427F-A26C-54390B66D823}" type="slidenum">
              <a:rPr lang="en-US" altLang="en-US"/>
              <a:pPr/>
              <a:t>48</a:t>
            </a:fld>
            <a:endParaRPr lang="en-CA" altLang="en-US"/>
          </a:p>
        </p:txBody>
      </p:sp>
      <p:sp>
        <p:nvSpPr>
          <p:cNvPr id="612360" name="Rectangle 8"/>
          <p:cNvSpPr>
            <a:spLocks noChangeArrowheads="1"/>
          </p:cNvSpPr>
          <p:nvPr/>
        </p:nvSpPr>
        <p:spPr bwMode="auto">
          <a:xfrm>
            <a:off x="0" y="449263"/>
            <a:ext cx="5292725" cy="15319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54" name="AutoShape 2">
            <a:hlinkClick r:id="rId2" action="ppaction://hlinksldjump"/>
          </p:cNvPr>
          <p:cNvSpPr>
            <a:spLocks noChangeArrowheads="1"/>
          </p:cNvSpPr>
          <p:nvPr/>
        </p:nvSpPr>
        <p:spPr bwMode="auto">
          <a:xfrm>
            <a:off x="5638800" y="850900"/>
            <a:ext cx="1270000" cy="584200"/>
          </a:xfrm>
          <a:prstGeom prst="leftArrow">
            <a:avLst>
              <a:gd name="adj1" fmla="val 63046"/>
              <a:gd name="adj2" fmla="val 43478"/>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Back</a:t>
            </a:r>
          </a:p>
        </p:txBody>
      </p:sp>
      <p:sp>
        <p:nvSpPr>
          <p:cNvPr id="612355" name="AutoShape 3">
            <a:hlinkClick r:id="rId3" action="ppaction://hlinksldjump"/>
          </p:cNvPr>
          <p:cNvSpPr>
            <a:spLocks noChangeArrowheads="1"/>
          </p:cNvSpPr>
          <p:nvPr/>
        </p:nvSpPr>
        <p:spPr bwMode="auto">
          <a:xfrm>
            <a:off x="7188200" y="812800"/>
            <a:ext cx="1200150" cy="635000"/>
          </a:xfrm>
          <a:prstGeom prst="rightArrow">
            <a:avLst>
              <a:gd name="adj1" fmla="val 57843"/>
              <a:gd name="adj2" fmla="val 49499"/>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Next</a:t>
            </a:r>
          </a:p>
        </p:txBody>
      </p:sp>
      <p:pic>
        <p:nvPicPr>
          <p:cNvPr id="612356" name="Picture 4" descr="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11175"/>
            <a:ext cx="5043488" cy="5921375"/>
          </a:xfrm>
          <a:prstGeom prst="rect">
            <a:avLst/>
          </a:prstGeom>
          <a:noFill/>
          <a:extLst>
            <a:ext uri="{909E8E84-426E-40DD-AFC4-6F175D3DCCD1}">
              <a14:hiddenFill xmlns:a14="http://schemas.microsoft.com/office/drawing/2010/main">
                <a:solidFill>
                  <a:srgbClr val="FFFFFF"/>
                </a:solidFill>
              </a14:hiddenFill>
            </a:ext>
          </a:extLst>
        </p:spPr>
      </p:pic>
      <p:sp>
        <p:nvSpPr>
          <p:cNvPr id="612357" name="Rectangle 5"/>
          <p:cNvSpPr>
            <a:spLocks noGrp="1" noChangeArrowheads="1"/>
          </p:cNvSpPr>
          <p:nvPr>
            <p:ph type="title"/>
          </p:nvPr>
        </p:nvSpPr>
        <p:spPr>
          <a:xfrm>
            <a:off x="5272088" y="228600"/>
            <a:ext cx="3795712" cy="992188"/>
          </a:xfrm>
        </p:spPr>
        <p:txBody>
          <a:bodyPr/>
          <a:lstStyle/>
          <a:p>
            <a:r>
              <a:rPr lang="en-US" altLang="en-US"/>
              <a:t>Display 17.3 (1/2)</a:t>
            </a:r>
            <a:br>
              <a:rPr lang="en-US" altLang="en-US"/>
            </a:br>
            <a:endParaRPr lang="en-US" altLang="en-US"/>
          </a:p>
        </p:txBody>
      </p:sp>
    </p:spTree>
  </p:cSld>
  <p:clrMapOvr>
    <a:masterClrMapping/>
  </p:clrMapOvr>
  <p:transition spd="med"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p:txBody>
          <a:bodyPr/>
          <a:lstStyle/>
          <a:p>
            <a:r>
              <a:rPr lang="en-US" altLang="en-US"/>
              <a:t>Slide 17- </a:t>
            </a:r>
            <a:fld id="{D851E509-A015-4603-AAA3-C6D51D7A819D}" type="slidenum">
              <a:rPr lang="en-US" altLang="en-US"/>
              <a:pPr/>
              <a:t>49</a:t>
            </a:fld>
            <a:endParaRPr lang="en-CA" altLang="en-US"/>
          </a:p>
        </p:txBody>
      </p:sp>
      <p:sp>
        <p:nvSpPr>
          <p:cNvPr id="613382" name="Rectangle 6"/>
          <p:cNvSpPr>
            <a:spLocks noChangeArrowheads="1"/>
          </p:cNvSpPr>
          <p:nvPr/>
        </p:nvSpPr>
        <p:spPr bwMode="auto">
          <a:xfrm>
            <a:off x="0" y="169863"/>
            <a:ext cx="4919663" cy="15065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378" name="AutoShape 2">
            <a:hlinkClick r:id="rId2" action="ppaction://hlinksldjump"/>
          </p:cNvPr>
          <p:cNvSpPr>
            <a:spLocks noChangeArrowheads="1"/>
          </p:cNvSpPr>
          <p:nvPr/>
        </p:nvSpPr>
        <p:spPr bwMode="auto">
          <a:xfrm>
            <a:off x="5613400" y="844550"/>
            <a:ext cx="1270000" cy="584200"/>
          </a:xfrm>
          <a:prstGeom prst="leftArrow">
            <a:avLst>
              <a:gd name="adj1" fmla="val 63046"/>
              <a:gd name="adj2" fmla="val 43478"/>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Back</a:t>
            </a:r>
          </a:p>
        </p:txBody>
      </p:sp>
      <p:sp>
        <p:nvSpPr>
          <p:cNvPr id="613379" name="AutoShape 3">
            <a:hlinkClick r:id="rId3" action="ppaction://hlinksldjump"/>
          </p:cNvPr>
          <p:cNvSpPr>
            <a:spLocks noChangeArrowheads="1"/>
          </p:cNvSpPr>
          <p:nvPr/>
        </p:nvSpPr>
        <p:spPr bwMode="auto">
          <a:xfrm>
            <a:off x="7188200" y="812800"/>
            <a:ext cx="1295400" cy="635000"/>
          </a:xfrm>
          <a:prstGeom prst="rightArrow">
            <a:avLst>
              <a:gd name="adj1" fmla="val 57843"/>
              <a:gd name="adj2" fmla="val 53427"/>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Next</a:t>
            </a:r>
          </a:p>
        </p:txBody>
      </p:sp>
      <p:pic>
        <p:nvPicPr>
          <p:cNvPr id="613380" name="Picture 4" descr="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25" y="261938"/>
            <a:ext cx="4629150" cy="6202362"/>
          </a:xfrm>
          <a:prstGeom prst="rect">
            <a:avLst/>
          </a:prstGeom>
          <a:noFill/>
          <a:extLst>
            <a:ext uri="{909E8E84-426E-40DD-AFC4-6F175D3DCCD1}">
              <a14:hiddenFill xmlns:a14="http://schemas.microsoft.com/office/drawing/2010/main">
                <a:solidFill>
                  <a:srgbClr val="FFFFFF"/>
                </a:solidFill>
              </a14:hiddenFill>
            </a:ext>
          </a:extLst>
        </p:spPr>
      </p:pic>
      <p:sp>
        <p:nvSpPr>
          <p:cNvPr id="613381" name="Rectangle 5"/>
          <p:cNvSpPr>
            <a:spLocks noGrp="1" noChangeArrowheads="1"/>
          </p:cNvSpPr>
          <p:nvPr>
            <p:ph type="title"/>
          </p:nvPr>
        </p:nvSpPr>
        <p:spPr>
          <a:xfrm>
            <a:off x="5235575" y="228600"/>
            <a:ext cx="3832225" cy="992188"/>
          </a:xfrm>
        </p:spPr>
        <p:txBody>
          <a:bodyPr/>
          <a:lstStyle/>
          <a:p>
            <a:r>
              <a:rPr lang="en-US" altLang="en-US"/>
              <a:t>Display 17.3 (2/2)</a:t>
            </a:r>
            <a:br>
              <a:rPr lang="en-US" altLang="en-US"/>
            </a:br>
            <a:endParaRPr lang="en-US" altLang="en-US"/>
          </a:p>
        </p:txBody>
      </p:sp>
    </p:spTree>
  </p:cSld>
  <p:clrMapOvr>
    <a:masterClrMapping/>
  </p:clrMapOvr>
  <p:transition spd="med"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body"/>
          </p:nvPr>
        </p:nvSpPr>
        <p:spPr>
          <a:xfrm>
            <a:off x="685800" y="1981200"/>
            <a:ext cx="7929563" cy="4114800"/>
          </a:xfrm>
          <a:noFill/>
          <a:ln>
            <a:miter lim="800000"/>
            <a:headEnd/>
            <a:tailEnd/>
          </a:ln>
        </p:spPr>
        <p:txBody>
          <a:bodyPr anchor="t"/>
          <a:lstStyle/>
          <a:p>
            <a:pPr marL="341313" indent="-341313">
              <a:lnSpc>
                <a:spcPct val="95000"/>
              </a:lnSpc>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solidFill>
                  <a:schemeClr val="tx1"/>
                </a:solidFill>
              </a:rPr>
              <a:t>Here’s a small function that you might write to find  the maximum of two double numbers.</a:t>
            </a:r>
          </a:p>
        </p:txBody>
      </p:sp>
      <p:sp>
        <p:nvSpPr>
          <p:cNvPr id="4099" name="AutoShape 2"/>
          <p:cNvSpPr>
            <a:spLocks noChangeArrowheads="1"/>
          </p:cNvSpPr>
          <p:nvPr/>
        </p:nvSpPr>
        <p:spPr bwMode="auto">
          <a:xfrm>
            <a:off x="476250" y="3027363"/>
            <a:ext cx="4779963" cy="3206750"/>
          </a:xfrm>
          <a:prstGeom prst="roundRect">
            <a:avLst>
              <a:gd name="adj" fmla="val 46"/>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4100" name="Text Box 3"/>
          <p:cNvSpPr txBox="1">
            <a:spLocks noChangeArrowheads="1"/>
          </p:cNvSpPr>
          <p:nvPr/>
        </p:nvSpPr>
        <p:spPr bwMode="auto">
          <a:xfrm>
            <a:off x="585788" y="3101975"/>
            <a:ext cx="4919662"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2400">
                <a:solidFill>
                  <a:srgbClr val="000000"/>
                </a:solidFill>
              </a:rPr>
              <a:t>int maximum(</a:t>
            </a:r>
            <a:r>
              <a:rPr lang="en-GB" altLang="en-US" sz="2400">
                <a:solidFill>
                  <a:srgbClr val="FF8000"/>
                </a:solidFill>
              </a:rPr>
              <a:t>double</a:t>
            </a:r>
            <a:r>
              <a:rPr lang="en-GB" altLang="en-US" sz="2400">
                <a:solidFill>
                  <a:srgbClr val="000000"/>
                </a:solidFill>
              </a:rPr>
              <a:t> a, </a:t>
            </a:r>
            <a:r>
              <a:rPr lang="en-GB" altLang="en-US" sz="2400">
                <a:solidFill>
                  <a:srgbClr val="FF8000"/>
                </a:solidFill>
              </a:rPr>
              <a:t>double</a:t>
            </a:r>
            <a:r>
              <a:rPr lang="en-GB" altLang="en-US" sz="2400">
                <a:solidFill>
                  <a:srgbClr val="000000"/>
                </a:solidFill>
              </a:rPr>
              <a:t> b)</a:t>
            </a:r>
          </a:p>
          <a:p>
            <a:pPr>
              <a:buClr>
                <a:srgbClr val="000000"/>
              </a:buClr>
              <a:buSzPct val="100000"/>
              <a:buFont typeface="Arial" charset="0"/>
              <a:buNone/>
            </a:pPr>
            <a:r>
              <a:rPr lang="en-GB" altLang="en-US" sz="2400">
                <a:solidFill>
                  <a:srgbClr val="000000"/>
                </a:solidFill>
              </a:rPr>
              <a:t>{</a:t>
            </a:r>
          </a:p>
          <a:p>
            <a:pPr>
              <a:buClr>
                <a:srgbClr val="000000"/>
              </a:buClr>
              <a:buSzPct val="100000"/>
              <a:buFont typeface="Arial" charset="0"/>
              <a:buNone/>
            </a:pPr>
            <a:r>
              <a:rPr lang="en-GB" altLang="en-US" sz="2400">
                <a:solidFill>
                  <a:srgbClr val="000000"/>
                </a:solidFill>
              </a:rPr>
              <a:t>     if (a &gt; b)</a:t>
            </a:r>
          </a:p>
          <a:p>
            <a:pPr>
              <a:buClr>
                <a:srgbClr val="000000"/>
              </a:buClr>
              <a:buSzPct val="100000"/>
              <a:buFont typeface="Arial" charset="0"/>
              <a:buNone/>
            </a:pPr>
            <a:r>
              <a:rPr lang="en-GB" altLang="en-US" sz="2400">
                <a:solidFill>
                  <a:srgbClr val="000000"/>
                </a:solidFill>
              </a:rPr>
              <a:t>         return a;</a:t>
            </a:r>
          </a:p>
          <a:p>
            <a:pPr>
              <a:buClr>
                <a:srgbClr val="000000"/>
              </a:buClr>
              <a:buSzPct val="100000"/>
              <a:buFont typeface="Arial" charset="0"/>
              <a:buNone/>
            </a:pPr>
            <a:r>
              <a:rPr lang="en-GB" altLang="en-US" sz="2400">
                <a:solidFill>
                  <a:srgbClr val="000000"/>
                </a:solidFill>
              </a:rPr>
              <a:t>     else</a:t>
            </a:r>
          </a:p>
          <a:p>
            <a:pPr>
              <a:buClr>
                <a:srgbClr val="000000"/>
              </a:buClr>
              <a:buSzPct val="100000"/>
              <a:buFont typeface="Arial" charset="0"/>
              <a:buNone/>
            </a:pPr>
            <a:r>
              <a:rPr lang="en-GB" altLang="en-US" sz="2400">
                <a:solidFill>
                  <a:srgbClr val="000000"/>
                </a:solidFill>
              </a:rPr>
              <a:t>         return b;</a:t>
            </a:r>
          </a:p>
          <a:p>
            <a:pPr>
              <a:buClr>
                <a:srgbClr val="000000"/>
              </a:buClr>
              <a:buSzPct val="100000"/>
              <a:buFont typeface="Arial" charset="0"/>
              <a:buNone/>
            </a:pPr>
            <a:r>
              <a:rPr lang="en-GB" altLang="en-US" sz="2400">
                <a:solidFill>
                  <a:srgbClr val="000000"/>
                </a:solidFill>
              </a:rPr>
              <a:t>}</a:t>
            </a:r>
          </a:p>
          <a:p>
            <a:pPr>
              <a:buClr>
                <a:srgbClr val="FF8000"/>
              </a:buClr>
              <a:buSzPct val="100000"/>
              <a:buFont typeface="Arial" charset="0"/>
              <a:buNone/>
            </a:pPr>
            <a:endParaRPr lang="en-GB" altLang="en-US" sz="2400" b="1">
              <a:solidFill>
                <a:srgbClr val="FF8000"/>
              </a:solidFill>
            </a:endParaRPr>
          </a:p>
          <a:p>
            <a:pPr>
              <a:buClr>
                <a:srgbClr val="FF8000"/>
              </a:buClr>
              <a:buSzPct val="100000"/>
              <a:buFont typeface="Arial" charset="0"/>
              <a:buNone/>
            </a:pPr>
            <a:endParaRPr lang="en-GB" altLang="en-US" sz="2400" b="1">
              <a:solidFill>
                <a:srgbClr val="FF8000"/>
              </a:solidFill>
            </a:endParaRPr>
          </a:p>
        </p:txBody>
      </p:sp>
      <p:sp>
        <p:nvSpPr>
          <p:cNvPr id="5124" name="Rectangle 4"/>
          <p:cNvSpPr>
            <a:spLocks noGrp="1" noChangeArrowheads="1"/>
          </p:cNvSpPr>
          <p:nvPr>
            <p:ph type="title" idx="1"/>
          </p:nvPr>
        </p:nvSpPr>
        <p:spPr>
          <a:xfrm>
            <a:off x="304800" y="342900"/>
            <a:ext cx="8594725"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nSpc>
                <a:spcPct val="95000"/>
              </a:lnSpc>
              <a:spcBef>
                <a:spcPct val="0"/>
              </a:spcBef>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smtClean="0">
                <a:solidFill>
                  <a:srgbClr val="00CECE"/>
                </a:solidFill>
                <a:effectLst/>
              </a:rPr>
              <a:t>Finding the Maximum of Two </a:t>
            </a:r>
            <a:r>
              <a:rPr lang="en-GB" sz="4000" smtClean="0">
                <a:solidFill>
                  <a:srgbClr val="FF8000"/>
                </a:solidFill>
                <a:effectLst/>
              </a:rPr>
              <a:t>Doubles</a:t>
            </a:r>
          </a:p>
        </p:txBody>
      </p:sp>
    </p:spTree>
    <p:extLst>
      <p:ext uri="{BB962C8B-B14F-4D97-AF65-F5344CB8AC3E}">
        <p14:creationId xmlns:p14="http://schemas.microsoft.com/office/powerpoint/2010/main" val="273600192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p:txBody>
          <a:bodyPr/>
          <a:lstStyle/>
          <a:p>
            <a:r>
              <a:rPr lang="en-US" altLang="en-US"/>
              <a:t>Slide 17- </a:t>
            </a:r>
            <a:fld id="{7269C551-0A67-424B-947A-787A45C78A4D}" type="slidenum">
              <a:rPr lang="en-US" altLang="en-US"/>
              <a:pPr/>
              <a:t>50</a:t>
            </a:fld>
            <a:endParaRPr lang="en-CA" altLang="en-US"/>
          </a:p>
        </p:txBody>
      </p:sp>
      <p:sp>
        <p:nvSpPr>
          <p:cNvPr id="614406" name="Rectangle 6"/>
          <p:cNvSpPr>
            <a:spLocks noChangeArrowheads="1"/>
          </p:cNvSpPr>
          <p:nvPr/>
        </p:nvSpPr>
        <p:spPr bwMode="auto">
          <a:xfrm>
            <a:off x="0" y="690563"/>
            <a:ext cx="6040438" cy="9858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02" name="AutoShape 2">
            <a:hlinkClick r:id="rId2" action="ppaction://hlinksldjump"/>
          </p:cNvPr>
          <p:cNvSpPr>
            <a:spLocks noChangeArrowheads="1"/>
          </p:cNvSpPr>
          <p:nvPr/>
        </p:nvSpPr>
        <p:spPr bwMode="auto">
          <a:xfrm>
            <a:off x="6350000" y="831850"/>
            <a:ext cx="1270000" cy="584200"/>
          </a:xfrm>
          <a:prstGeom prst="leftArrow">
            <a:avLst>
              <a:gd name="adj1" fmla="val 63046"/>
              <a:gd name="adj2" fmla="val 43478"/>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Back</a:t>
            </a:r>
          </a:p>
        </p:txBody>
      </p:sp>
      <p:sp>
        <p:nvSpPr>
          <p:cNvPr id="614403" name="AutoShape 3">
            <a:hlinkClick r:id="rId3" action="ppaction://hlinksldjump"/>
          </p:cNvPr>
          <p:cNvSpPr>
            <a:spLocks noChangeArrowheads="1"/>
          </p:cNvSpPr>
          <p:nvPr/>
        </p:nvSpPr>
        <p:spPr bwMode="auto">
          <a:xfrm>
            <a:off x="7772400" y="812800"/>
            <a:ext cx="1066800" cy="635000"/>
          </a:xfrm>
          <a:prstGeom prst="rightArrow">
            <a:avLst>
              <a:gd name="adj1" fmla="val 57843"/>
              <a:gd name="adj2" fmla="val 43999"/>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Next</a:t>
            </a:r>
          </a:p>
        </p:txBody>
      </p:sp>
      <p:sp>
        <p:nvSpPr>
          <p:cNvPr id="614405" name="Rectangle 5"/>
          <p:cNvSpPr>
            <a:spLocks noGrp="1" noChangeArrowheads="1"/>
          </p:cNvSpPr>
          <p:nvPr>
            <p:ph type="title"/>
          </p:nvPr>
        </p:nvSpPr>
        <p:spPr>
          <a:xfrm>
            <a:off x="5248275" y="228600"/>
            <a:ext cx="3819525" cy="992188"/>
          </a:xfrm>
        </p:spPr>
        <p:txBody>
          <a:bodyPr/>
          <a:lstStyle/>
          <a:p>
            <a:r>
              <a:rPr lang="en-US" altLang="en-US"/>
              <a:t>Display 17.4 (1/2)</a:t>
            </a:r>
            <a:br>
              <a:rPr lang="en-US" altLang="en-US"/>
            </a:br>
            <a:endParaRPr lang="en-US" altLang="en-US"/>
          </a:p>
        </p:txBody>
      </p:sp>
      <p:pic>
        <p:nvPicPr>
          <p:cNvPr id="614407" name="Picture 7" descr="D17_04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774700"/>
            <a:ext cx="5849938" cy="5768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r>
              <a:rPr lang="en-US" altLang="en-US"/>
              <a:t>Slide 17- </a:t>
            </a:r>
            <a:fld id="{7A9AB12B-CF17-48B8-AD17-2498B64C03F9}" type="slidenum">
              <a:rPr lang="en-US" altLang="en-US"/>
              <a:pPr/>
              <a:t>51</a:t>
            </a:fld>
            <a:endParaRPr lang="en-CA" altLang="en-US"/>
          </a:p>
        </p:txBody>
      </p:sp>
      <p:sp>
        <p:nvSpPr>
          <p:cNvPr id="615426" name="AutoShape 2">
            <a:hlinkClick r:id="rId2" action="ppaction://hlinksldjump"/>
          </p:cNvPr>
          <p:cNvSpPr>
            <a:spLocks noChangeArrowheads="1"/>
          </p:cNvSpPr>
          <p:nvPr/>
        </p:nvSpPr>
        <p:spPr bwMode="auto">
          <a:xfrm>
            <a:off x="5435600" y="704850"/>
            <a:ext cx="1270000" cy="584200"/>
          </a:xfrm>
          <a:prstGeom prst="leftArrow">
            <a:avLst>
              <a:gd name="adj1" fmla="val 63046"/>
              <a:gd name="adj2" fmla="val 43478"/>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Back</a:t>
            </a:r>
          </a:p>
        </p:txBody>
      </p:sp>
      <p:sp>
        <p:nvSpPr>
          <p:cNvPr id="615427" name="AutoShape 3">
            <a:hlinkClick r:id="rId3" action="ppaction://hlinksldjump"/>
          </p:cNvPr>
          <p:cNvSpPr>
            <a:spLocks noChangeArrowheads="1"/>
          </p:cNvSpPr>
          <p:nvPr/>
        </p:nvSpPr>
        <p:spPr bwMode="auto">
          <a:xfrm>
            <a:off x="7188200" y="685800"/>
            <a:ext cx="1162050" cy="615950"/>
          </a:xfrm>
          <a:prstGeom prst="rightArrow">
            <a:avLst>
              <a:gd name="adj1" fmla="val 57843"/>
              <a:gd name="adj2" fmla="val 49410"/>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Next</a:t>
            </a:r>
          </a:p>
        </p:txBody>
      </p:sp>
      <p:sp>
        <p:nvSpPr>
          <p:cNvPr id="615429" name="Rectangle 5"/>
          <p:cNvSpPr>
            <a:spLocks noGrp="1" noChangeArrowheads="1"/>
          </p:cNvSpPr>
          <p:nvPr>
            <p:ph type="title"/>
          </p:nvPr>
        </p:nvSpPr>
        <p:spPr/>
        <p:txBody>
          <a:bodyPr/>
          <a:lstStyle/>
          <a:p>
            <a:r>
              <a:rPr lang="en-US" altLang="en-US"/>
              <a:t>Display 17.4</a:t>
            </a:r>
            <a:br>
              <a:rPr lang="en-US" altLang="en-US"/>
            </a:br>
            <a:r>
              <a:rPr lang="en-US" altLang="en-US"/>
              <a:t>(2/2)</a:t>
            </a:r>
          </a:p>
        </p:txBody>
      </p:sp>
      <p:pic>
        <p:nvPicPr>
          <p:cNvPr id="615430" name="Picture 6" descr="D17_04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05000"/>
            <a:ext cx="8153400" cy="4035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r>
              <a:rPr lang="en-US" altLang="en-US"/>
              <a:t>Slide 17- </a:t>
            </a:r>
            <a:fld id="{BECBAD62-5048-47BC-B528-CDE167A1B783}" type="slidenum">
              <a:rPr lang="en-US" altLang="en-US"/>
              <a:pPr/>
              <a:t>52</a:t>
            </a:fld>
            <a:endParaRPr lang="en-CA" altLang="en-US"/>
          </a:p>
        </p:txBody>
      </p:sp>
      <p:sp>
        <p:nvSpPr>
          <p:cNvPr id="617474" name="AutoShape 2">
            <a:hlinkClick r:id="rId2" action="ppaction://hlinksldjump"/>
          </p:cNvPr>
          <p:cNvSpPr>
            <a:spLocks noChangeArrowheads="1"/>
          </p:cNvSpPr>
          <p:nvPr/>
        </p:nvSpPr>
        <p:spPr bwMode="auto">
          <a:xfrm>
            <a:off x="5435600" y="704850"/>
            <a:ext cx="1270000" cy="584200"/>
          </a:xfrm>
          <a:prstGeom prst="leftArrow">
            <a:avLst>
              <a:gd name="adj1" fmla="val 63046"/>
              <a:gd name="adj2" fmla="val 43478"/>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Back</a:t>
            </a:r>
          </a:p>
        </p:txBody>
      </p:sp>
      <p:sp>
        <p:nvSpPr>
          <p:cNvPr id="617475" name="AutoShape 3">
            <a:hlinkClick r:id="rId3" action="ppaction://hlinksldjump"/>
          </p:cNvPr>
          <p:cNvSpPr>
            <a:spLocks noChangeArrowheads="1"/>
          </p:cNvSpPr>
          <p:nvPr/>
        </p:nvSpPr>
        <p:spPr bwMode="auto">
          <a:xfrm>
            <a:off x="7188200" y="685800"/>
            <a:ext cx="1066800" cy="635000"/>
          </a:xfrm>
          <a:prstGeom prst="rightArrow">
            <a:avLst>
              <a:gd name="adj1" fmla="val 57843"/>
              <a:gd name="adj2" fmla="val 43999"/>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Next</a:t>
            </a:r>
          </a:p>
        </p:txBody>
      </p:sp>
      <p:sp>
        <p:nvSpPr>
          <p:cNvPr id="617477" name="Rectangle 5"/>
          <p:cNvSpPr>
            <a:spLocks noGrp="1" noChangeArrowheads="1"/>
          </p:cNvSpPr>
          <p:nvPr>
            <p:ph type="title"/>
          </p:nvPr>
        </p:nvSpPr>
        <p:spPr/>
        <p:txBody>
          <a:bodyPr/>
          <a:lstStyle/>
          <a:p>
            <a:r>
              <a:rPr lang="en-US" altLang="en-US"/>
              <a:t>Display 17.5</a:t>
            </a:r>
            <a:br>
              <a:rPr lang="en-US" altLang="en-US"/>
            </a:br>
            <a:r>
              <a:rPr lang="en-US" altLang="en-US"/>
              <a:t>1/2</a:t>
            </a:r>
          </a:p>
        </p:txBody>
      </p:sp>
      <p:pic>
        <p:nvPicPr>
          <p:cNvPr id="617478" name="Picture 6" descr="D17_05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524000"/>
            <a:ext cx="7034212" cy="4889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r>
              <a:rPr lang="en-US" altLang="en-US"/>
              <a:t>Slide 17- </a:t>
            </a:r>
            <a:fld id="{C491C553-3C09-4CFC-9CD8-F073EDD53489}" type="slidenum">
              <a:rPr lang="en-US" altLang="en-US"/>
              <a:pPr/>
              <a:t>53</a:t>
            </a:fld>
            <a:endParaRPr lang="en-CA" altLang="en-US"/>
          </a:p>
        </p:txBody>
      </p:sp>
      <p:sp>
        <p:nvSpPr>
          <p:cNvPr id="622594" name="AutoShape 2">
            <a:hlinkClick r:id="rId2" action="ppaction://hlinksldjump"/>
          </p:cNvPr>
          <p:cNvSpPr>
            <a:spLocks noChangeArrowheads="1"/>
          </p:cNvSpPr>
          <p:nvPr/>
        </p:nvSpPr>
        <p:spPr bwMode="auto">
          <a:xfrm>
            <a:off x="5435600" y="704850"/>
            <a:ext cx="1270000" cy="584200"/>
          </a:xfrm>
          <a:prstGeom prst="leftArrow">
            <a:avLst>
              <a:gd name="adj1" fmla="val 63046"/>
              <a:gd name="adj2" fmla="val 43478"/>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Back</a:t>
            </a:r>
          </a:p>
        </p:txBody>
      </p:sp>
      <p:sp>
        <p:nvSpPr>
          <p:cNvPr id="622595" name="AutoShape 3">
            <a:hlinkClick r:id="rId3" action="ppaction://hlinksldjump"/>
          </p:cNvPr>
          <p:cNvSpPr>
            <a:spLocks noChangeArrowheads="1"/>
          </p:cNvSpPr>
          <p:nvPr/>
        </p:nvSpPr>
        <p:spPr bwMode="auto">
          <a:xfrm>
            <a:off x="7188200" y="685800"/>
            <a:ext cx="1066800" cy="635000"/>
          </a:xfrm>
          <a:prstGeom prst="rightArrow">
            <a:avLst>
              <a:gd name="adj1" fmla="val 57843"/>
              <a:gd name="adj2" fmla="val 43999"/>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Next</a:t>
            </a:r>
          </a:p>
        </p:txBody>
      </p:sp>
      <p:sp>
        <p:nvSpPr>
          <p:cNvPr id="622596" name="Rectangle 4"/>
          <p:cNvSpPr>
            <a:spLocks noGrp="1" noChangeArrowheads="1"/>
          </p:cNvSpPr>
          <p:nvPr>
            <p:ph type="title"/>
          </p:nvPr>
        </p:nvSpPr>
        <p:spPr/>
        <p:txBody>
          <a:bodyPr/>
          <a:lstStyle/>
          <a:p>
            <a:r>
              <a:rPr lang="en-US" altLang="en-US"/>
              <a:t>Display 17.5</a:t>
            </a:r>
            <a:br>
              <a:rPr lang="en-US" altLang="en-US"/>
            </a:br>
            <a:r>
              <a:rPr lang="en-US" altLang="en-US"/>
              <a:t>2/2</a:t>
            </a:r>
          </a:p>
        </p:txBody>
      </p:sp>
      <p:pic>
        <p:nvPicPr>
          <p:cNvPr id="622597" name="Picture 5" descr="D17_05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 y="2057400"/>
            <a:ext cx="8437563" cy="332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r>
              <a:rPr lang="en-US" altLang="en-US"/>
              <a:t>Slide 17- </a:t>
            </a:r>
            <a:fld id="{B8B486C4-84DF-4A3B-83A4-B2033D18A86A}" type="slidenum">
              <a:rPr lang="en-US" altLang="en-US"/>
              <a:pPr/>
              <a:t>54</a:t>
            </a:fld>
            <a:endParaRPr lang="en-CA" altLang="en-US"/>
          </a:p>
        </p:txBody>
      </p:sp>
      <p:sp>
        <p:nvSpPr>
          <p:cNvPr id="623618" name="AutoShape 2">
            <a:hlinkClick r:id="rId2" action="ppaction://hlinksldjump"/>
          </p:cNvPr>
          <p:cNvSpPr>
            <a:spLocks noChangeArrowheads="1"/>
          </p:cNvSpPr>
          <p:nvPr/>
        </p:nvSpPr>
        <p:spPr bwMode="auto">
          <a:xfrm>
            <a:off x="5435600" y="704850"/>
            <a:ext cx="1270000" cy="584200"/>
          </a:xfrm>
          <a:prstGeom prst="leftArrow">
            <a:avLst>
              <a:gd name="adj1" fmla="val 63046"/>
              <a:gd name="adj2" fmla="val 43478"/>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Back</a:t>
            </a:r>
          </a:p>
        </p:txBody>
      </p:sp>
      <p:sp>
        <p:nvSpPr>
          <p:cNvPr id="623619" name="AutoShape 3">
            <a:hlinkClick r:id="rId3" action="ppaction://hlinksldjump"/>
          </p:cNvPr>
          <p:cNvSpPr>
            <a:spLocks noChangeArrowheads="1"/>
          </p:cNvSpPr>
          <p:nvPr/>
        </p:nvSpPr>
        <p:spPr bwMode="auto">
          <a:xfrm>
            <a:off x="7188200" y="685800"/>
            <a:ext cx="1066800" cy="635000"/>
          </a:xfrm>
          <a:prstGeom prst="rightArrow">
            <a:avLst>
              <a:gd name="adj1" fmla="val 57843"/>
              <a:gd name="adj2" fmla="val 43999"/>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Next</a:t>
            </a:r>
          </a:p>
        </p:txBody>
      </p:sp>
      <p:sp>
        <p:nvSpPr>
          <p:cNvPr id="623620" name="Rectangle 4"/>
          <p:cNvSpPr>
            <a:spLocks noGrp="1" noChangeArrowheads="1"/>
          </p:cNvSpPr>
          <p:nvPr>
            <p:ph type="title"/>
          </p:nvPr>
        </p:nvSpPr>
        <p:spPr/>
        <p:txBody>
          <a:bodyPr/>
          <a:lstStyle/>
          <a:p>
            <a:r>
              <a:rPr lang="en-US" altLang="en-US"/>
              <a:t>Display 17.6</a:t>
            </a:r>
            <a:br>
              <a:rPr lang="en-US" altLang="en-US"/>
            </a:br>
            <a:r>
              <a:rPr lang="en-US" altLang="en-US"/>
              <a:t>1/3</a:t>
            </a:r>
          </a:p>
        </p:txBody>
      </p:sp>
      <p:pic>
        <p:nvPicPr>
          <p:cNvPr id="623621" name="Picture 5" descr="D17_06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1474788"/>
            <a:ext cx="6699250" cy="5010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p:txBody>
          <a:bodyPr/>
          <a:lstStyle/>
          <a:p>
            <a:r>
              <a:rPr lang="en-US" altLang="en-US"/>
              <a:t>Slide 17- </a:t>
            </a:r>
            <a:fld id="{090F0425-26D4-4A23-8142-A526E7DCE026}" type="slidenum">
              <a:rPr lang="en-US" altLang="en-US"/>
              <a:pPr/>
              <a:t>55</a:t>
            </a:fld>
            <a:endParaRPr lang="en-CA" altLang="en-US"/>
          </a:p>
        </p:txBody>
      </p:sp>
      <p:sp>
        <p:nvSpPr>
          <p:cNvPr id="618502" name="Rectangle 6"/>
          <p:cNvSpPr>
            <a:spLocks noChangeArrowheads="1"/>
          </p:cNvSpPr>
          <p:nvPr/>
        </p:nvSpPr>
        <p:spPr bwMode="auto">
          <a:xfrm>
            <a:off x="0" y="592138"/>
            <a:ext cx="5254625" cy="1473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498" name="AutoShape 2">
            <a:hlinkClick r:id="rId2" action="ppaction://hlinksldjump"/>
          </p:cNvPr>
          <p:cNvSpPr>
            <a:spLocks noChangeArrowheads="1"/>
          </p:cNvSpPr>
          <p:nvPr/>
        </p:nvSpPr>
        <p:spPr bwMode="auto">
          <a:xfrm>
            <a:off x="5435600" y="831850"/>
            <a:ext cx="1270000" cy="584200"/>
          </a:xfrm>
          <a:prstGeom prst="leftArrow">
            <a:avLst>
              <a:gd name="adj1" fmla="val 63046"/>
              <a:gd name="adj2" fmla="val 43478"/>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Back</a:t>
            </a:r>
          </a:p>
        </p:txBody>
      </p:sp>
      <p:sp>
        <p:nvSpPr>
          <p:cNvPr id="618499" name="AutoShape 3">
            <a:hlinkClick r:id="rId3" action="ppaction://hlinksldjump"/>
          </p:cNvPr>
          <p:cNvSpPr>
            <a:spLocks noChangeArrowheads="1"/>
          </p:cNvSpPr>
          <p:nvPr/>
        </p:nvSpPr>
        <p:spPr bwMode="auto">
          <a:xfrm>
            <a:off x="7188200" y="812800"/>
            <a:ext cx="1066800" cy="635000"/>
          </a:xfrm>
          <a:prstGeom prst="rightArrow">
            <a:avLst>
              <a:gd name="adj1" fmla="val 57843"/>
              <a:gd name="adj2" fmla="val 43999"/>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Next</a:t>
            </a:r>
          </a:p>
        </p:txBody>
      </p:sp>
      <p:sp>
        <p:nvSpPr>
          <p:cNvPr id="618501" name="Rectangle 5"/>
          <p:cNvSpPr>
            <a:spLocks noGrp="1" noChangeArrowheads="1"/>
          </p:cNvSpPr>
          <p:nvPr>
            <p:ph type="title"/>
          </p:nvPr>
        </p:nvSpPr>
        <p:spPr>
          <a:xfrm>
            <a:off x="5181600" y="228600"/>
            <a:ext cx="3886200" cy="992188"/>
          </a:xfrm>
        </p:spPr>
        <p:txBody>
          <a:bodyPr/>
          <a:lstStyle/>
          <a:p>
            <a:r>
              <a:rPr lang="en-US" altLang="en-US"/>
              <a:t>Display 17.6 (2/3)</a:t>
            </a:r>
            <a:br>
              <a:rPr lang="en-US" altLang="en-US"/>
            </a:br>
            <a:endParaRPr lang="en-US" altLang="en-US"/>
          </a:p>
        </p:txBody>
      </p:sp>
      <p:pic>
        <p:nvPicPr>
          <p:cNvPr id="618503" name="Picture 7" descr="D17_06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713" y="682625"/>
            <a:ext cx="4973637" cy="5848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r>
              <a:rPr lang="en-US" altLang="en-US"/>
              <a:t>Slide 17- </a:t>
            </a:r>
            <a:fld id="{EBE89C15-570B-427C-B090-94726E36BF58}" type="slidenum">
              <a:rPr lang="en-US" altLang="en-US"/>
              <a:pPr/>
              <a:t>56</a:t>
            </a:fld>
            <a:endParaRPr lang="en-CA" altLang="en-US"/>
          </a:p>
        </p:txBody>
      </p:sp>
      <p:sp>
        <p:nvSpPr>
          <p:cNvPr id="619522" name="AutoShape 2">
            <a:hlinkClick r:id="rId2" action="ppaction://hlinksldjump"/>
          </p:cNvPr>
          <p:cNvSpPr>
            <a:spLocks noChangeArrowheads="1"/>
          </p:cNvSpPr>
          <p:nvPr/>
        </p:nvSpPr>
        <p:spPr bwMode="auto">
          <a:xfrm>
            <a:off x="5435600" y="704850"/>
            <a:ext cx="1270000" cy="584200"/>
          </a:xfrm>
          <a:prstGeom prst="leftArrow">
            <a:avLst>
              <a:gd name="adj1" fmla="val 63046"/>
              <a:gd name="adj2" fmla="val 43478"/>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Back</a:t>
            </a:r>
          </a:p>
        </p:txBody>
      </p:sp>
      <p:sp>
        <p:nvSpPr>
          <p:cNvPr id="619523" name="AutoShape 3">
            <a:hlinkClick r:id="rId3" action="ppaction://hlinksldjump"/>
          </p:cNvPr>
          <p:cNvSpPr>
            <a:spLocks noChangeArrowheads="1"/>
          </p:cNvSpPr>
          <p:nvPr/>
        </p:nvSpPr>
        <p:spPr bwMode="auto">
          <a:xfrm>
            <a:off x="7188200" y="685800"/>
            <a:ext cx="1066800" cy="635000"/>
          </a:xfrm>
          <a:prstGeom prst="rightArrow">
            <a:avLst>
              <a:gd name="adj1" fmla="val 57843"/>
              <a:gd name="adj2" fmla="val 43999"/>
            </a:avLst>
          </a:prstGeom>
          <a:solidFill>
            <a:srgbClr val="F8BE1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rgbClr val="CC0000"/>
              </a:buClr>
              <a:buFont typeface="Wingdings" pitchFamily="2" charset="2"/>
              <a:buNone/>
            </a:pPr>
            <a:r>
              <a:rPr lang="en-US" altLang="en-US" sz="2800">
                <a:solidFill>
                  <a:schemeClr val="tx2"/>
                </a:solidFill>
              </a:rPr>
              <a:t>Next</a:t>
            </a:r>
          </a:p>
        </p:txBody>
      </p:sp>
      <p:sp>
        <p:nvSpPr>
          <p:cNvPr id="619525" name="Rectangle 5"/>
          <p:cNvSpPr>
            <a:spLocks noGrp="1" noChangeArrowheads="1"/>
          </p:cNvSpPr>
          <p:nvPr>
            <p:ph type="title"/>
          </p:nvPr>
        </p:nvSpPr>
        <p:spPr/>
        <p:txBody>
          <a:bodyPr/>
          <a:lstStyle/>
          <a:p>
            <a:r>
              <a:rPr lang="en-US" altLang="en-US"/>
              <a:t>Display 17.6</a:t>
            </a:r>
            <a:br>
              <a:rPr lang="en-US" altLang="en-US"/>
            </a:br>
            <a:r>
              <a:rPr lang="en-US" altLang="en-US"/>
              <a:t>(3/3)</a:t>
            </a:r>
          </a:p>
        </p:txBody>
      </p:sp>
      <p:pic>
        <p:nvPicPr>
          <p:cNvPr id="619526" name="Picture 6" descr="D17_06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01825"/>
            <a:ext cx="8299450" cy="4056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body"/>
          </p:nvPr>
        </p:nvSpPr>
        <p:spPr>
          <a:xfrm>
            <a:off x="685800" y="1981200"/>
            <a:ext cx="7929563" cy="4114800"/>
          </a:xfrm>
          <a:noFill/>
          <a:ln>
            <a:miter lim="800000"/>
            <a:headEnd/>
            <a:tailEnd/>
          </a:ln>
        </p:spPr>
        <p:txBody>
          <a:bodyPr anchor="t"/>
          <a:lstStyle/>
          <a:p>
            <a:pPr marL="341313" indent="-341313">
              <a:lnSpc>
                <a:spcPct val="95000"/>
              </a:lnSpc>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solidFill>
                  <a:schemeClr val="tx1"/>
                </a:solidFill>
              </a:rPr>
              <a:t>Here’s a small function that you might write to find  the maximum of two </a:t>
            </a:r>
            <a:r>
              <a:rPr lang="en-GB" sz="2800" dirty="0" err="1" smtClean="0">
                <a:solidFill>
                  <a:schemeClr val="tx1"/>
                </a:solidFill>
              </a:rPr>
              <a:t>knafns</a:t>
            </a:r>
            <a:r>
              <a:rPr lang="en-GB" sz="2800" dirty="0" smtClean="0">
                <a:solidFill>
                  <a:schemeClr val="tx1"/>
                </a:solidFill>
              </a:rPr>
              <a:t>.</a:t>
            </a:r>
          </a:p>
        </p:txBody>
      </p:sp>
      <p:sp>
        <p:nvSpPr>
          <p:cNvPr id="5123" name="AutoShape 2"/>
          <p:cNvSpPr>
            <a:spLocks noChangeArrowheads="1"/>
          </p:cNvSpPr>
          <p:nvPr/>
        </p:nvSpPr>
        <p:spPr bwMode="auto">
          <a:xfrm>
            <a:off x="476250" y="3027363"/>
            <a:ext cx="4779963" cy="3206750"/>
          </a:xfrm>
          <a:prstGeom prst="roundRect">
            <a:avLst>
              <a:gd name="adj" fmla="val 46"/>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5124" name="Text Box 3"/>
          <p:cNvSpPr txBox="1">
            <a:spLocks noChangeArrowheads="1"/>
          </p:cNvSpPr>
          <p:nvPr/>
        </p:nvSpPr>
        <p:spPr bwMode="auto">
          <a:xfrm>
            <a:off x="585788" y="3101975"/>
            <a:ext cx="4919662"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2400">
                <a:solidFill>
                  <a:srgbClr val="000000"/>
                </a:solidFill>
              </a:rPr>
              <a:t>int maximum(</a:t>
            </a:r>
            <a:r>
              <a:rPr lang="en-GB" altLang="en-US" sz="2400">
                <a:solidFill>
                  <a:srgbClr val="FF8000"/>
                </a:solidFill>
              </a:rPr>
              <a:t>knafn</a:t>
            </a:r>
            <a:r>
              <a:rPr lang="en-GB" altLang="en-US" sz="2400">
                <a:solidFill>
                  <a:srgbClr val="000000"/>
                </a:solidFill>
              </a:rPr>
              <a:t> a, </a:t>
            </a:r>
            <a:r>
              <a:rPr lang="en-GB" altLang="en-US" sz="2400">
                <a:solidFill>
                  <a:srgbClr val="FF8000"/>
                </a:solidFill>
              </a:rPr>
              <a:t>knafn</a:t>
            </a:r>
            <a:r>
              <a:rPr lang="en-GB" altLang="en-US" sz="2400">
                <a:solidFill>
                  <a:srgbClr val="000000"/>
                </a:solidFill>
              </a:rPr>
              <a:t> b)</a:t>
            </a:r>
          </a:p>
          <a:p>
            <a:pPr>
              <a:buClr>
                <a:srgbClr val="000000"/>
              </a:buClr>
              <a:buSzPct val="100000"/>
              <a:buFont typeface="Arial" charset="0"/>
              <a:buNone/>
            </a:pPr>
            <a:r>
              <a:rPr lang="en-GB" altLang="en-US" sz="2400">
                <a:solidFill>
                  <a:srgbClr val="000000"/>
                </a:solidFill>
              </a:rPr>
              <a:t>{</a:t>
            </a:r>
          </a:p>
          <a:p>
            <a:pPr>
              <a:buClr>
                <a:srgbClr val="000000"/>
              </a:buClr>
              <a:buSzPct val="100000"/>
              <a:buFont typeface="Arial" charset="0"/>
              <a:buNone/>
            </a:pPr>
            <a:r>
              <a:rPr lang="en-GB" altLang="en-US" sz="2400">
                <a:solidFill>
                  <a:srgbClr val="000000"/>
                </a:solidFill>
              </a:rPr>
              <a:t>     if (a &gt; b)</a:t>
            </a:r>
          </a:p>
          <a:p>
            <a:pPr>
              <a:buClr>
                <a:srgbClr val="000000"/>
              </a:buClr>
              <a:buSzPct val="100000"/>
              <a:buFont typeface="Arial" charset="0"/>
              <a:buNone/>
            </a:pPr>
            <a:r>
              <a:rPr lang="en-GB" altLang="en-US" sz="2400">
                <a:solidFill>
                  <a:srgbClr val="000000"/>
                </a:solidFill>
              </a:rPr>
              <a:t>         return a;</a:t>
            </a:r>
          </a:p>
          <a:p>
            <a:pPr>
              <a:buClr>
                <a:srgbClr val="000000"/>
              </a:buClr>
              <a:buSzPct val="100000"/>
              <a:buFont typeface="Arial" charset="0"/>
              <a:buNone/>
            </a:pPr>
            <a:r>
              <a:rPr lang="en-GB" altLang="en-US" sz="2400">
                <a:solidFill>
                  <a:srgbClr val="000000"/>
                </a:solidFill>
              </a:rPr>
              <a:t>     else</a:t>
            </a:r>
          </a:p>
          <a:p>
            <a:pPr>
              <a:buClr>
                <a:srgbClr val="000000"/>
              </a:buClr>
              <a:buSzPct val="100000"/>
              <a:buFont typeface="Arial" charset="0"/>
              <a:buNone/>
            </a:pPr>
            <a:r>
              <a:rPr lang="en-GB" altLang="en-US" sz="2400">
                <a:solidFill>
                  <a:srgbClr val="000000"/>
                </a:solidFill>
              </a:rPr>
              <a:t>         return b;</a:t>
            </a:r>
          </a:p>
          <a:p>
            <a:pPr>
              <a:buClr>
                <a:srgbClr val="000000"/>
              </a:buClr>
              <a:buSzPct val="100000"/>
              <a:buFont typeface="Arial" charset="0"/>
              <a:buNone/>
            </a:pPr>
            <a:r>
              <a:rPr lang="en-GB" altLang="en-US" sz="2400">
                <a:solidFill>
                  <a:srgbClr val="000000"/>
                </a:solidFill>
              </a:rPr>
              <a:t>}</a:t>
            </a:r>
          </a:p>
          <a:p>
            <a:pPr>
              <a:buClr>
                <a:srgbClr val="FF8000"/>
              </a:buClr>
              <a:buSzPct val="100000"/>
              <a:buFont typeface="Arial" charset="0"/>
              <a:buNone/>
            </a:pPr>
            <a:endParaRPr lang="en-GB" altLang="en-US" sz="2400" b="1">
              <a:solidFill>
                <a:srgbClr val="FF8000"/>
              </a:solidFill>
            </a:endParaRPr>
          </a:p>
          <a:p>
            <a:pPr>
              <a:buClr>
                <a:srgbClr val="FF8000"/>
              </a:buClr>
              <a:buSzPct val="100000"/>
              <a:buFont typeface="Arial" charset="0"/>
              <a:buNone/>
            </a:pPr>
            <a:endParaRPr lang="en-GB" altLang="en-US" sz="2400" b="1">
              <a:solidFill>
                <a:srgbClr val="FF8000"/>
              </a:solidFill>
            </a:endParaRPr>
          </a:p>
        </p:txBody>
      </p:sp>
      <p:sp>
        <p:nvSpPr>
          <p:cNvPr id="6148" name="Rectangle 4"/>
          <p:cNvSpPr>
            <a:spLocks noGrp="1" noChangeArrowheads="1"/>
          </p:cNvSpPr>
          <p:nvPr>
            <p:ph type="title" idx="1"/>
          </p:nvPr>
        </p:nvSpPr>
        <p:spPr>
          <a:xfrm>
            <a:off x="304800" y="342900"/>
            <a:ext cx="8594725"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nSpc>
                <a:spcPct val="95000"/>
              </a:lnSpc>
              <a:spcBef>
                <a:spcPct val="0"/>
              </a:spcBef>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smtClean="0">
                <a:solidFill>
                  <a:srgbClr val="00CECE"/>
                </a:solidFill>
                <a:effectLst/>
              </a:rPr>
              <a:t>Finding the Maximum of Two </a:t>
            </a:r>
            <a:r>
              <a:rPr lang="en-GB" sz="4000" smtClean="0">
                <a:solidFill>
                  <a:srgbClr val="FF8000"/>
                </a:solidFill>
                <a:effectLst/>
              </a:rPr>
              <a:t>Knafns</a:t>
            </a:r>
          </a:p>
        </p:txBody>
      </p:sp>
    </p:spTree>
    <p:extLst>
      <p:ext uri="{BB962C8B-B14F-4D97-AF65-F5344CB8AC3E}">
        <p14:creationId xmlns:p14="http://schemas.microsoft.com/office/powerpoint/2010/main" val="47649550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body"/>
          </p:nvPr>
        </p:nvSpPr>
        <p:spPr>
          <a:xfrm>
            <a:off x="654050" y="1633538"/>
            <a:ext cx="8445500" cy="4114800"/>
          </a:xfrm>
          <a:noFill/>
          <a:ln>
            <a:miter lim="800000"/>
            <a:headEnd/>
            <a:tailEnd/>
          </a:ln>
        </p:spPr>
        <p:txBody>
          <a:bodyPr anchor="t"/>
          <a:lstStyle/>
          <a:p>
            <a:pPr marL="341313" indent="-341313">
              <a:lnSpc>
                <a:spcPct val="95000"/>
              </a:lnSpc>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solidFill>
                  <a:schemeClr val="tx1"/>
                </a:solidFill>
              </a:rPr>
              <a:t>Suppose your program uses 100,000,000 different data types, and you need a maximum function for each...</a:t>
            </a:r>
          </a:p>
        </p:txBody>
      </p:sp>
      <p:grpSp>
        <p:nvGrpSpPr>
          <p:cNvPr id="6147" name="Group 2"/>
          <p:cNvGrpSpPr>
            <a:grpSpLocks/>
          </p:cNvGrpSpPr>
          <p:nvPr/>
        </p:nvGrpSpPr>
        <p:grpSpPr bwMode="auto">
          <a:xfrm>
            <a:off x="4752975" y="4678363"/>
            <a:ext cx="1511300" cy="1008062"/>
            <a:chOff x="2994" y="2947"/>
            <a:chExt cx="952" cy="635"/>
          </a:xfrm>
        </p:grpSpPr>
        <p:sp>
          <p:nvSpPr>
            <p:cNvPr id="6272" name="AutoShape 3"/>
            <p:cNvSpPr>
              <a:spLocks noChangeArrowheads="1"/>
            </p:cNvSpPr>
            <p:nvPr/>
          </p:nvSpPr>
          <p:spPr bwMode="auto">
            <a:xfrm>
              <a:off x="2994" y="2947"/>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73" name="Text Box 4"/>
            <p:cNvSpPr txBox="1">
              <a:spLocks noChangeArrowheads="1"/>
            </p:cNvSpPr>
            <p:nvPr/>
          </p:nvSpPr>
          <p:spPr bwMode="auto">
            <a:xfrm>
              <a:off x="3012" y="2958"/>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Knafn</a:t>
              </a:r>
              <a:r>
                <a:rPr lang="en-GB" altLang="en-US" sz="700">
                  <a:solidFill>
                    <a:srgbClr val="000000"/>
                  </a:solidFill>
                </a:rPr>
                <a:t> a, </a:t>
              </a:r>
              <a:r>
                <a:rPr lang="en-GB" altLang="en-US" sz="700">
                  <a:solidFill>
                    <a:srgbClr val="FF8000"/>
                  </a:solidFill>
                </a:rPr>
                <a:t>Knafn</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sp>
        <p:nvSpPr>
          <p:cNvPr id="7173" name="Rectangle 5"/>
          <p:cNvSpPr>
            <a:spLocks noGrp="1" noChangeArrowheads="1"/>
          </p:cNvSpPr>
          <p:nvPr>
            <p:ph type="title" idx="1"/>
          </p:nvPr>
        </p:nvSpPr>
        <p:spPr>
          <a:xfrm>
            <a:off x="304800" y="342900"/>
            <a:ext cx="8594725"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nSpc>
                <a:spcPct val="95000"/>
              </a:lnSpc>
              <a:spcBef>
                <a:spcPct val="0"/>
              </a:spcBef>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smtClean="0">
                <a:solidFill>
                  <a:srgbClr val="00CECE"/>
                </a:solidFill>
                <a:effectLst/>
              </a:rPr>
              <a:t>One Hundred Million Functions...</a:t>
            </a:r>
          </a:p>
        </p:txBody>
      </p:sp>
      <p:grpSp>
        <p:nvGrpSpPr>
          <p:cNvPr id="6149" name="Group 6"/>
          <p:cNvGrpSpPr>
            <a:grpSpLocks/>
          </p:cNvGrpSpPr>
          <p:nvPr/>
        </p:nvGrpSpPr>
        <p:grpSpPr bwMode="auto">
          <a:xfrm>
            <a:off x="6124575" y="3551238"/>
            <a:ext cx="1511300" cy="1008062"/>
            <a:chOff x="3858" y="2237"/>
            <a:chExt cx="952" cy="635"/>
          </a:xfrm>
        </p:grpSpPr>
        <p:sp>
          <p:nvSpPr>
            <p:cNvPr id="6270" name="AutoShape 7"/>
            <p:cNvSpPr>
              <a:spLocks noChangeArrowheads="1"/>
            </p:cNvSpPr>
            <p:nvPr/>
          </p:nvSpPr>
          <p:spPr bwMode="auto">
            <a:xfrm>
              <a:off x="3858" y="2237"/>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71" name="Text Box 8"/>
            <p:cNvSpPr txBox="1">
              <a:spLocks noChangeArrowheads="1"/>
            </p:cNvSpPr>
            <p:nvPr/>
          </p:nvSpPr>
          <p:spPr bwMode="auto">
            <a:xfrm>
              <a:off x="3876" y="2248"/>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Foo</a:t>
              </a:r>
              <a:r>
                <a:rPr lang="en-GB" altLang="en-US" sz="700">
                  <a:solidFill>
                    <a:srgbClr val="000000"/>
                  </a:solidFill>
                </a:rPr>
                <a:t> a, </a:t>
              </a:r>
              <a:r>
                <a:rPr lang="en-GB" altLang="en-US" sz="700">
                  <a:solidFill>
                    <a:srgbClr val="FF8000"/>
                  </a:solidFill>
                </a:rPr>
                <a:t>Foo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50" name="Group 9"/>
          <p:cNvGrpSpPr>
            <a:grpSpLocks/>
          </p:cNvGrpSpPr>
          <p:nvPr/>
        </p:nvGrpSpPr>
        <p:grpSpPr bwMode="auto">
          <a:xfrm>
            <a:off x="4794250" y="4159250"/>
            <a:ext cx="1511300" cy="1008063"/>
            <a:chOff x="3020" y="2620"/>
            <a:chExt cx="952" cy="635"/>
          </a:xfrm>
        </p:grpSpPr>
        <p:sp>
          <p:nvSpPr>
            <p:cNvPr id="6268" name="AutoShape 10"/>
            <p:cNvSpPr>
              <a:spLocks noChangeArrowheads="1"/>
            </p:cNvSpPr>
            <p:nvPr/>
          </p:nvSpPr>
          <p:spPr bwMode="auto">
            <a:xfrm>
              <a:off x="3020" y="2620"/>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69" name="Text Box 11"/>
            <p:cNvSpPr txBox="1">
              <a:spLocks noChangeArrowheads="1"/>
            </p:cNvSpPr>
            <p:nvPr/>
          </p:nvSpPr>
          <p:spPr bwMode="auto">
            <a:xfrm>
              <a:off x="3038" y="2631"/>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Poo</a:t>
              </a:r>
              <a:r>
                <a:rPr lang="en-GB" altLang="en-US" sz="700">
                  <a:solidFill>
                    <a:srgbClr val="000000"/>
                  </a:solidFill>
                </a:rPr>
                <a:t> a, </a:t>
              </a:r>
              <a:r>
                <a:rPr lang="en-GB" altLang="en-US" sz="700">
                  <a:solidFill>
                    <a:srgbClr val="FF8000"/>
                  </a:solidFill>
                </a:rPr>
                <a:t>Poo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51" name="Group 12"/>
          <p:cNvGrpSpPr>
            <a:grpSpLocks/>
          </p:cNvGrpSpPr>
          <p:nvPr/>
        </p:nvGrpSpPr>
        <p:grpSpPr bwMode="auto">
          <a:xfrm>
            <a:off x="4783138" y="3195638"/>
            <a:ext cx="1511300" cy="1008062"/>
            <a:chOff x="3013" y="2013"/>
            <a:chExt cx="952" cy="635"/>
          </a:xfrm>
        </p:grpSpPr>
        <p:sp>
          <p:nvSpPr>
            <p:cNvPr id="6266" name="AutoShape 13"/>
            <p:cNvSpPr>
              <a:spLocks noChangeArrowheads="1"/>
            </p:cNvSpPr>
            <p:nvPr/>
          </p:nvSpPr>
          <p:spPr bwMode="auto">
            <a:xfrm>
              <a:off x="3013" y="2013"/>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67" name="Text Box 14"/>
            <p:cNvSpPr txBox="1">
              <a:spLocks noChangeArrowheads="1"/>
            </p:cNvSpPr>
            <p:nvPr/>
          </p:nvSpPr>
          <p:spPr bwMode="auto">
            <a:xfrm>
              <a:off x="3031" y="2024"/>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Noo</a:t>
              </a:r>
              <a:r>
                <a:rPr lang="en-GB" altLang="en-US" sz="700">
                  <a:solidFill>
                    <a:srgbClr val="000000"/>
                  </a:solidFill>
                </a:rPr>
                <a:t> a, </a:t>
              </a:r>
              <a:r>
                <a:rPr lang="en-GB" altLang="en-US" sz="700">
                  <a:solidFill>
                    <a:srgbClr val="FF8000"/>
                  </a:solidFill>
                </a:rPr>
                <a:t>Noo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52" name="Group 15"/>
          <p:cNvGrpSpPr>
            <a:grpSpLocks/>
          </p:cNvGrpSpPr>
          <p:nvPr/>
        </p:nvGrpSpPr>
        <p:grpSpPr bwMode="auto">
          <a:xfrm>
            <a:off x="6694488" y="3154363"/>
            <a:ext cx="1511300" cy="1008062"/>
            <a:chOff x="4217" y="1987"/>
            <a:chExt cx="952" cy="635"/>
          </a:xfrm>
        </p:grpSpPr>
        <p:sp>
          <p:nvSpPr>
            <p:cNvPr id="6264" name="AutoShape 16"/>
            <p:cNvSpPr>
              <a:spLocks noChangeArrowheads="1"/>
            </p:cNvSpPr>
            <p:nvPr/>
          </p:nvSpPr>
          <p:spPr bwMode="auto">
            <a:xfrm>
              <a:off x="4217" y="1987"/>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65" name="Text Box 17"/>
            <p:cNvSpPr txBox="1">
              <a:spLocks noChangeArrowheads="1"/>
            </p:cNvSpPr>
            <p:nvPr/>
          </p:nvSpPr>
          <p:spPr bwMode="auto">
            <a:xfrm>
              <a:off x="4235" y="1998"/>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Moo</a:t>
              </a:r>
              <a:r>
                <a:rPr lang="en-GB" altLang="en-US" sz="700">
                  <a:solidFill>
                    <a:srgbClr val="000000"/>
                  </a:solidFill>
                </a:rPr>
                <a:t> a, </a:t>
              </a:r>
              <a:r>
                <a:rPr lang="en-GB" altLang="en-US" sz="700">
                  <a:solidFill>
                    <a:srgbClr val="FF8000"/>
                  </a:solidFill>
                </a:rPr>
                <a:t>Moo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53" name="Group 18"/>
          <p:cNvGrpSpPr>
            <a:grpSpLocks/>
          </p:cNvGrpSpPr>
          <p:nvPr/>
        </p:nvGrpSpPr>
        <p:grpSpPr bwMode="auto">
          <a:xfrm>
            <a:off x="5332413" y="5521325"/>
            <a:ext cx="1511300" cy="1008063"/>
            <a:chOff x="3359" y="3478"/>
            <a:chExt cx="952" cy="635"/>
          </a:xfrm>
        </p:grpSpPr>
        <p:sp>
          <p:nvSpPr>
            <p:cNvPr id="6262" name="AutoShape 19"/>
            <p:cNvSpPr>
              <a:spLocks noChangeArrowheads="1"/>
            </p:cNvSpPr>
            <p:nvPr/>
          </p:nvSpPr>
          <p:spPr bwMode="auto">
            <a:xfrm>
              <a:off x="3359" y="3478"/>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63" name="Text Box 20"/>
            <p:cNvSpPr txBox="1">
              <a:spLocks noChangeArrowheads="1"/>
            </p:cNvSpPr>
            <p:nvPr/>
          </p:nvSpPr>
          <p:spPr bwMode="auto">
            <a:xfrm>
              <a:off x="3377" y="3489"/>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Loo</a:t>
              </a:r>
              <a:r>
                <a:rPr lang="en-GB" altLang="en-US" sz="700">
                  <a:solidFill>
                    <a:srgbClr val="000000"/>
                  </a:solidFill>
                </a:rPr>
                <a:t> a, </a:t>
              </a:r>
              <a:r>
                <a:rPr lang="en-GB" altLang="en-US" sz="700">
                  <a:solidFill>
                    <a:srgbClr val="FF8000"/>
                  </a:solidFill>
                </a:rPr>
                <a:t>Loo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54" name="Group 21"/>
          <p:cNvGrpSpPr>
            <a:grpSpLocks/>
          </p:cNvGrpSpPr>
          <p:nvPr/>
        </p:nvGrpSpPr>
        <p:grpSpPr bwMode="auto">
          <a:xfrm>
            <a:off x="5668963" y="4364038"/>
            <a:ext cx="1511300" cy="1008062"/>
            <a:chOff x="3571" y="2749"/>
            <a:chExt cx="952" cy="635"/>
          </a:xfrm>
        </p:grpSpPr>
        <p:sp>
          <p:nvSpPr>
            <p:cNvPr id="6260" name="AutoShape 22"/>
            <p:cNvSpPr>
              <a:spLocks noChangeArrowheads="1"/>
            </p:cNvSpPr>
            <p:nvPr/>
          </p:nvSpPr>
          <p:spPr bwMode="auto">
            <a:xfrm>
              <a:off x="3571" y="2749"/>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61" name="Text Box 23"/>
            <p:cNvSpPr txBox="1">
              <a:spLocks noChangeArrowheads="1"/>
            </p:cNvSpPr>
            <p:nvPr/>
          </p:nvSpPr>
          <p:spPr bwMode="auto">
            <a:xfrm>
              <a:off x="3589" y="2760"/>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Koo</a:t>
              </a:r>
              <a:r>
                <a:rPr lang="en-GB" altLang="en-US" sz="700">
                  <a:solidFill>
                    <a:srgbClr val="000000"/>
                  </a:solidFill>
                </a:rPr>
                <a:t> a, </a:t>
              </a:r>
              <a:r>
                <a:rPr lang="en-GB" altLang="en-US" sz="700">
                  <a:solidFill>
                    <a:srgbClr val="FF8000"/>
                  </a:solidFill>
                </a:rPr>
                <a:t>Koo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55" name="Group 24"/>
          <p:cNvGrpSpPr>
            <a:grpSpLocks/>
          </p:cNvGrpSpPr>
          <p:nvPr/>
        </p:nvGrpSpPr>
        <p:grpSpPr bwMode="auto">
          <a:xfrm>
            <a:off x="5821363" y="4516438"/>
            <a:ext cx="1511300" cy="1008062"/>
            <a:chOff x="3667" y="2845"/>
            <a:chExt cx="952" cy="635"/>
          </a:xfrm>
        </p:grpSpPr>
        <p:sp>
          <p:nvSpPr>
            <p:cNvPr id="6258" name="AutoShape 25"/>
            <p:cNvSpPr>
              <a:spLocks noChangeArrowheads="1"/>
            </p:cNvSpPr>
            <p:nvPr/>
          </p:nvSpPr>
          <p:spPr bwMode="auto">
            <a:xfrm>
              <a:off x="3667" y="2845"/>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59" name="Text Box 26"/>
            <p:cNvSpPr txBox="1">
              <a:spLocks noChangeArrowheads="1"/>
            </p:cNvSpPr>
            <p:nvPr/>
          </p:nvSpPr>
          <p:spPr bwMode="auto">
            <a:xfrm>
              <a:off x="3685" y="2856"/>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Joo</a:t>
              </a:r>
              <a:r>
                <a:rPr lang="en-GB" altLang="en-US" sz="700">
                  <a:solidFill>
                    <a:srgbClr val="000000"/>
                  </a:solidFill>
                </a:rPr>
                <a:t> a, </a:t>
              </a:r>
              <a:r>
                <a:rPr lang="en-GB" altLang="en-US" sz="700">
                  <a:solidFill>
                    <a:srgbClr val="FF8000"/>
                  </a:solidFill>
                </a:rPr>
                <a:t>Joo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56" name="Group 27"/>
          <p:cNvGrpSpPr>
            <a:grpSpLocks/>
          </p:cNvGrpSpPr>
          <p:nvPr/>
        </p:nvGrpSpPr>
        <p:grpSpPr bwMode="auto">
          <a:xfrm>
            <a:off x="5973763" y="4668838"/>
            <a:ext cx="1511300" cy="1008062"/>
            <a:chOff x="3763" y="2941"/>
            <a:chExt cx="952" cy="635"/>
          </a:xfrm>
        </p:grpSpPr>
        <p:sp>
          <p:nvSpPr>
            <p:cNvPr id="6256" name="AutoShape 28"/>
            <p:cNvSpPr>
              <a:spLocks noChangeArrowheads="1"/>
            </p:cNvSpPr>
            <p:nvPr/>
          </p:nvSpPr>
          <p:spPr bwMode="auto">
            <a:xfrm>
              <a:off x="3763" y="2941"/>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57" name="Text Box 29"/>
            <p:cNvSpPr txBox="1">
              <a:spLocks noChangeArrowheads="1"/>
            </p:cNvSpPr>
            <p:nvPr/>
          </p:nvSpPr>
          <p:spPr bwMode="auto">
            <a:xfrm>
              <a:off x="3781" y="2952"/>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Ioo</a:t>
              </a:r>
              <a:r>
                <a:rPr lang="en-GB" altLang="en-US" sz="700">
                  <a:solidFill>
                    <a:srgbClr val="000000"/>
                  </a:solidFill>
                </a:rPr>
                <a:t> a, </a:t>
              </a:r>
              <a:r>
                <a:rPr lang="en-GB" altLang="en-US" sz="700">
                  <a:solidFill>
                    <a:srgbClr val="FF8000"/>
                  </a:solidFill>
                </a:rPr>
                <a:t>Ioo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57" name="Group 30"/>
          <p:cNvGrpSpPr>
            <a:grpSpLocks/>
          </p:cNvGrpSpPr>
          <p:nvPr/>
        </p:nvGrpSpPr>
        <p:grpSpPr bwMode="auto">
          <a:xfrm>
            <a:off x="5667375" y="3001963"/>
            <a:ext cx="1511300" cy="1008062"/>
            <a:chOff x="3570" y="1891"/>
            <a:chExt cx="952" cy="635"/>
          </a:xfrm>
        </p:grpSpPr>
        <p:sp>
          <p:nvSpPr>
            <p:cNvPr id="6254" name="AutoShape 31"/>
            <p:cNvSpPr>
              <a:spLocks noChangeArrowheads="1"/>
            </p:cNvSpPr>
            <p:nvPr/>
          </p:nvSpPr>
          <p:spPr bwMode="auto">
            <a:xfrm>
              <a:off x="3570" y="1891"/>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55" name="Text Box 32"/>
            <p:cNvSpPr txBox="1">
              <a:spLocks noChangeArrowheads="1"/>
            </p:cNvSpPr>
            <p:nvPr/>
          </p:nvSpPr>
          <p:spPr bwMode="auto">
            <a:xfrm>
              <a:off x="3588" y="1902"/>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Hoo</a:t>
              </a:r>
              <a:r>
                <a:rPr lang="en-GB" altLang="en-US" sz="700">
                  <a:solidFill>
                    <a:srgbClr val="000000"/>
                  </a:solidFill>
                </a:rPr>
                <a:t> a, </a:t>
              </a:r>
              <a:r>
                <a:rPr lang="en-GB" altLang="en-US" sz="700">
                  <a:solidFill>
                    <a:srgbClr val="FF8000"/>
                  </a:solidFill>
                </a:rPr>
                <a:t>Hoo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58" name="Group 33"/>
          <p:cNvGrpSpPr>
            <a:grpSpLocks/>
          </p:cNvGrpSpPr>
          <p:nvPr/>
        </p:nvGrpSpPr>
        <p:grpSpPr bwMode="auto">
          <a:xfrm>
            <a:off x="7121525" y="5472113"/>
            <a:ext cx="1511300" cy="1008062"/>
            <a:chOff x="4486" y="3447"/>
            <a:chExt cx="952" cy="635"/>
          </a:xfrm>
        </p:grpSpPr>
        <p:sp>
          <p:nvSpPr>
            <p:cNvPr id="6252" name="AutoShape 34"/>
            <p:cNvSpPr>
              <a:spLocks noChangeArrowheads="1"/>
            </p:cNvSpPr>
            <p:nvPr/>
          </p:nvSpPr>
          <p:spPr bwMode="auto">
            <a:xfrm>
              <a:off x="4486" y="3447"/>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53" name="Text Box 35"/>
            <p:cNvSpPr txBox="1">
              <a:spLocks noChangeArrowheads="1"/>
            </p:cNvSpPr>
            <p:nvPr/>
          </p:nvSpPr>
          <p:spPr bwMode="auto">
            <a:xfrm>
              <a:off x="4504" y="3458"/>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Goo</a:t>
              </a:r>
              <a:r>
                <a:rPr lang="en-GB" altLang="en-US" sz="700">
                  <a:solidFill>
                    <a:srgbClr val="000000"/>
                  </a:solidFill>
                </a:rPr>
                <a:t> a, </a:t>
              </a:r>
              <a:r>
                <a:rPr lang="en-GB" altLang="en-US" sz="700">
                  <a:solidFill>
                    <a:srgbClr val="FF8000"/>
                  </a:solidFill>
                </a:rPr>
                <a:t>Goo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59" name="Group 36"/>
          <p:cNvGrpSpPr>
            <a:grpSpLocks/>
          </p:cNvGrpSpPr>
          <p:nvPr/>
        </p:nvGrpSpPr>
        <p:grpSpPr bwMode="auto">
          <a:xfrm>
            <a:off x="7456488" y="3124200"/>
            <a:ext cx="1511300" cy="1008063"/>
            <a:chOff x="4697" y="1968"/>
            <a:chExt cx="952" cy="635"/>
          </a:xfrm>
        </p:grpSpPr>
        <p:sp>
          <p:nvSpPr>
            <p:cNvPr id="6250" name="AutoShape 37"/>
            <p:cNvSpPr>
              <a:spLocks noChangeArrowheads="1"/>
            </p:cNvSpPr>
            <p:nvPr/>
          </p:nvSpPr>
          <p:spPr bwMode="auto">
            <a:xfrm>
              <a:off x="4697" y="1968"/>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51" name="Text Box 38"/>
            <p:cNvSpPr txBox="1">
              <a:spLocks noChangeArrowheads="1"/>
            </p:cNvSpPr>
            <p:nvPr/>
          </p:nvSpPr>
          <p:spPr bwMode="auto">
            <a:xfrm>
              <a:off x="4715" y="1979"/>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Doo</a:t>
              </a:r>
              <a:r>
                <a:rPr lang="en-GB" altLang="en-US" sz="700">
                  <a:solidFill>
                    <a:srgbClr val="000000"/>
                  </a:solidFill>
                </a:rPr>
                <a:t> a, </a:t>
              </a:r>
              <a:r>
                <a:rPr lang="en-GB" altLang="en-US" sz="700">
                  <a:solidFill>
                    <a:srgbClr val="FF8000"/>
                  </a:solidFill>
                </a:rPr>
                <a:t>Doo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60" name="Group 39"/>
          <p:cNvGrpSpPr>
            <a:grpSpLocks/>
          </p:cNvGrpSpPr>
          <p:nvPr/>
        </p:nvGrpSpPr>
        <p:grpSpPr bwMode="auto">
          <a:xfrm>
            <a:off x="6276975" y="5257800"/>
            <a:ext cx="1511300" cy="1008063"/>
            <a:chOff x="3954" y="3312"/>
            <a:chExt cx="952" cy="635"/>
          </a:xfrm>
        </p:grpSpPr>
        <p:sp>
          <p:nvSpPr>
            <p:cNvPr id="6248" name="AutoShape 40"/>
            <p:cNvSpPr>
              <a:spLocks noChangeArrowheads="1"/>
            </p:cNvSpPr>
            <p:nvPr/>
          </p:nvSpPr>
          <p:spPr bwMode="auto">
            <a:xfrm>
              <a:off x="3954" y="3312"/>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49" name="Text Box 41"/>
            <p:cNvSpPr txBox="1">
              <a:spLocks noChangeArrowheads="1"/>
            </p:cNvSpPr>
            <p:nvPr/>
          </p:nvSpPr>
          <p:spPr bwMode="auto">
            <a:xfrm>
              <a:off x="3972" y="3323"/>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Coo</a:t>
              </a:r>
              <a:r>
                <a:rPr lang="en-GB" altLang="en-US" sz="700">
                  <a:solidFill>
                    <a:srgbClr val="000000"/>
                  </a:solidFill>
                </a:rPr>
                <a:t> a, </a:t>
              </a:r>
              <a:r>
                <a:rPr lang="en-GB" altLang="en-US" sz="700">
                  <a:solidFill>
                    <a:srgbClr val="FF8000"/>
                  </a:solidFill>
                </a:rPr>
                <a:t>Coo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61" name="Group 42"/>
          <p:cNvGrpSpPr>
            <a:grpSpLocks/>
          </p:cNvGrpSpPr>
          <p:nvPr/>
        </p:nvGrpSpPr>
        <p:grpSpPr bwMode="auto">
          <a:xfrm>
            <a:off x="7191375" y="4211638"/>
            <a:ext cx="1511300" cy="1008062"/>
            <a:chOff x="4530" y="2653"/>
            <a:chExt cx="952" cy="635"/>
          </a:xfrm>
        </p:grpSpPr>
        <p:sp>
          <p:nvSpPr>
            <p:cNvPr id="6246" name="AutoShape 43"/>
            <p:cNvSpPr>
              <a:spLocks noChangeArrowheads="1"/>
            </p:cNvSpPr>
            <p:nvPr/>
          </p:nvSpPr>
          <p:spPr bwMode="auto">
            <a:xfrm>
              <a:off x="4530" y="2653"/>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47" name="Text Box 44"/>
            <p:cNvSpPr txBox="1">
              <a:spLocks noChangeArrowheads="1"/>
            </p:cNvSpPr>
            <p:nvPr/>
          </p:nvSpPr>
          <p:spPr bwMode="auto">
            <a:xfrm>
              <a:off x="4548" y="2664"/>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Boo</a:t>
              </a:r>
              <a:r>
                <a:rPr lang="en-GB" altLang="en-US" sz="700">
                  <a:solidFill>
                    <a:srgbClr val="000000"/>
                  </a:solidFill>
                </a:rPr>
                <a:t> a, </a:t>
              </a:r>
              <a:r>
                <a:rPr lang="en-GB" altLang="en-US" sz="700">
                  <a:solidFill>
                    <a:srgbClr val="FF8000"/>
                  </a:solidFill>
                </a:rPr>
                <a:t>Boo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62" name="Group 45"/>
          <p:cNvGrpSpPr>
            <a:grpSpLocks/>
          </p:cNvGrpSpPr>
          <p:nvPr/>
        </p:nvGrpSpPr>
        <p:grpSpPr bwMode="auto">
          <a:xfrm>
            <a:off x="2508250" y="4587875"/>
            <a:ext cx="1511300" cy="1008063"/>
            <a:chOff x="1580" y="2890"/>
            <a:chExt cx="952" cy="635"/>
          </a:xfrm>
        </p:grpSpPr>
        <p:sp>
          <p:nvSpPr>
            <p:cNvPr id="6244" name="AutoShape 46"/>
            <p:cNvSpPr>
              <a:spLocks noChangeArrowheads="1"/>
            </p:cNvSpPr>
            <p:nvPr/>
          </p:nvSpPr>
          <p:spPr bwMode="auto">
            <a:xfrm>
              <a:off x="1580" y="2890"/>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45" name="Text Box 47"/>
            <p:cNvSpPr txBox="1">
              <a:spLocks noChangeArrowheads="1"/>
            </p:cNvSpPr>
            <p:nvPr/>
          </p:nvSpPr>
          <p:spPr bwMode="auto">
            <a:xfrm>
              <a:off x="1598" y="2901"/>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Knafn</a:t>
              </a:r>
              <a:r>
                <a:rPr lang="en-GB" altLang="en-US" sz="700">
                  <a:solidFill>
                    <a:srgbClr val="000000"/>
                  </a:solidFill>
                </a:rPr>
                <a:t> a, </a:t>
              </a:r>
              <a:r>
                <a:rPr lang="en-GB" altLang="en-US" sz="700">
                  <a:solidFill>
                    <a:srgbClr val="FF8000"/>
                  </a:solidFill>
                </a:rPr>
                <a:t>Knafn</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63" name="Group 48"/>
          <p:cNvGrpSpPr>
            <a:grpSpLocks/>
          </p:cNvGrpSpPr>
          <p:nvPr/>
        </p:nvGrpSpPr>
        <p:grpSpPr bwMode="auto">
          <a:xfrm>
            <a:off x="3879850" y="3460750"/>
            <a:ext cx="1511300" cy="1008063"/>
            <a:chOff x="2444" y="2180"/>
            <a:chExt cx="952" cy="635"/>
          </a:xfrm>
        </p:grpSpPr>
        <p:sp>
          <p:nvSpPr>
            <p:cNvPr id="6242" name="AutoShape 49"/>
            <p:cNvSpPr>
              <a:spLocks noChangeArrowheads="1"/>
            </p:cNvSpPr>
            <p:nvPr/>
          </p:nvSpPr>
          <p:spPr bwMode="auto">
            <a:xfrm>
              <a:off x="2444" y="2180"/>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43" name="Text Box 50"/>
            <p:cNvSpPr txBox="1">
              <a:spLocks noChangeArrowheads="1"/>
            </p:cNvSpPr>
            <p:nvPr/>
          </p:nvSpPr>
          <p:spPr bwMode="auto">
            <a:xfrm>
              <a:off x="2462" y="2191"/>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Foo</a:t>
              </a:r>
              <a:r>
                <a:rPr lang="en-GB" altLang="en-US" sz="700">
                  <a:solidFill>
                    <a:srgbClr val="000000"/>
                  </a:solidFill>
                </a:rPr>
                <a:t> a, </a:t>
              </a:r>
              <a:r>
                <a:rPr lang="en-GB" altLang="en-US" sz="700">
                  <a:solidFill>
                    <a:srgbClr val="FF8000"/>
                  </a:solidFill>
                </a:rPr>
                <a:t>Foo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64" name="Group 51"/>
          <p:cNvGrpSpPr>
            <a:grpSpLocks/>
          </p:cNvGrpSpPr>
          <p:nvPr/>
        </p:nvGrpSpPr>
        <p:grpSpPr bwMode="auto">
          <a:xfrm>
            <a:off x="2549525" y="4068763"/>
            <a:ext cx="1511300" cy="1008062"/>
            <a:chOff x="1606" y="2563"/>
            <a:chExt cx="952" cy="635"/>
          </a:xfrm>
        </p:grpSpPr>
        <p:sp>
          <p:nvSpPr>
            <p:cNvPr id="6240" name="AutoShape 52"/>
            <p:cNvSpPr>
              <a:spLocks noChangeArrowheads="1"/>
            </p:cNvSpPr>
            <p:nvPr/>
          </p:nvSpPr>
          <p:spPr bwMode="auto">
            <a:xfrm>
              <a:off x="1606" y="2563"/>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41" name="Text Box 53"/>
            <p:cNvSpPr txBox="1">
              <a:spLocks noChangeArrowheads="1"/>
            </p:cNvSpPr>
            <p:nvPr/>
          </p:nvSpPr>
          <p:spPr bwMode="auto">
            <a:xfrm>
              <a:off x="1624" y="2574"/>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Poo</a:t>
              </a:r>
              <a:r>
                <a:rPr lang="en-GB" altLang="en-US" sz="700">
                  <a:solidFill>
                    <a:srgbClr val="000000"/>
                  </a:solidFill>
                </a:rPr>
                <a:t> a, </a:t>
              </a:r>
              <a:r>
                <a:rPr lang="en-GB" altLang="en-US" sz="700">
                  <a:solidFill>
                    <a:srgbClr val="FF8000"/>
                  </a:solidFill>
                </a:rPr>
                <a:t>Poo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65" name="Group 54"/>
          <p:cNvGrpSpPr>
            <a:grpSpLocks/>
          </p:cNvGrpSpPr>
          <p:nvPr/>
        </p:nvGrpSpPr>
        <p:grpSpPr bwMode="auto">
          <a:xfrm>
            <a:off x="2538413" y="3105150"/>
            <a:ext cx="1511300" cy="1008063"/>
            <a:chOff x="1599" y="1956"/>
            <a:chExt cx="952" cy="635"/>
          </a:xfrm>
        </p:grpSpPr>
        <p:sp>
          <p:nvSpPr>
            <p:cNvPr id="6238" name="AutoShape 55"/>
            <p:cNvSpPr>
              <a:spLocks noChangeArrowheads="1"/>
            </p:cNvSpPr>
            <p:nvPr/>
          </p:nvSpPr>
          <p:spPr bwMode="auto">
            <a:xfrm>
              <a:off x="1599" y="1956"/>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39" name="Text Box 56"/>
            <p:cNvSpPr txBox="1">
              <a:spLocks noChangeArrowheads="1"/>
            </p:cNvSpPr>
            <p:nvPr/>
          </p:nvSpPr>
          <p:spPr bwMode="auto">
            <a:xfrm>
              <a:off x="1617" y="1967"/>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Noo</a:t>
              </a:r>
              <a:r>
                <a:rPr lang="en-GB" altLang="en-US" sz="700">
                  <a:solidFill>
                    <a:srgbClr val="000000"/>
                  </a:solidFill>
                </a:rPr>
                <a:t> a, </a:t>
              </a:r>
              <a:r>
                <a:rPr lang="en-GB" altLang="en-US" sz="700">
                  <a:solidFill>
                    <a:srgbClr val="FF8000"/>
                  </a:solidFill>
                </a:rPr>
                <a:t>Noo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66" name="Group 57"/>
          <p:cNvGrpSpPr>
            <a:grpSpLocks/>
          </p:cNvGrpSpPr>
          <p:nvPr/>
        </p:nvGrpSpPr>
        <p:grpSpPr bwMode="auto">
          <a:xfrm>
            <a:off x="4449763" y="3063875"/>
            <a:ext cx="1511300" cy="1008063"/>
            <a:chOff x="2803" y="1930"/>
            <a:chExt cx="952" cy="635"/>
          </a:xfrm>
        </p:grpSpPr>
        <p:sp>
          <p:nvSpPr>
            <p:cNvPr id="6236" name="AutoShape 58"/>
            <p:cNvSpPr>
              <a:spLocks noChangeArrowheads="1"/>
            </p:cNvSpPr>
            <p:nvPr/>
          </p:nvSpPr>
          <p:spPr bwMode="auto">
            <a:xfrm>
              <a:off x="2803" y="1930"/>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37" name="Text Box 59"/>
            <p:cNvSpPr txBox="1">
              <a:spLocks noChangeArrowheads="1"/>
            </p:cNvSpPr>
            <p:nvPr/>
          </p:nvSpPr>
          <p:spPr bwMode="auto">
            <a:xfrm>
              <a:off x="2821" y="1941"/>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Moo</a:t>
              </a:r>
              <a:r>
                <a:rPr lang="en-GB" altLang="en-US" sz="700">
                  <a:solidFill>
                    <a:srgbClr val="000000"/>
                  </a:solidFill>
                </a:rPr>
                <a:t> a, </a:t>
              </a:r>
              <a:r>
                <a:rPr lang="en-GB" altLang="en-US" sz="700">
                  <a:solidFill>
                    <a:srgbClr val="FF8000"/>
                  </a:solidFill>
                </a:rPr>
                <a:t>Moo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67" name="Group 60"/>
          <p:cNvGrpSpPr>
            <a:grpSpLocks/>
          </p:cNvGrpSpPr>
          <p:nvPr/>
        </p:nvGrpSpPr>
        <p:grpSpPr bwMode="auto">
          <a:xfrm>
            <a:off x="3087688" y="5430838"/>
            <a:ext cx="1511300" cy="1008062"/>
            <a:chOff x="1945" y="3421"/>
            <a:chExt cx="952" cy="635"/>
          </a:xfrm>
        </p:grpSpPr>
        <p:sp>
          <p:nvSpPr>
            <p:cNvPr id="6234" name="AutoShape 61"/>
            <p:cNvSpPr>
              <a:spLocks noChangeArrowheads="1"/>
            </p:cNvSpPr>
            <p:nvPr/>
          </p:nvSpPr>
          <p:spPr bwMode="auto">
            <a:xfrm>
              <a:off x="1945" y="3421"/>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35" name="Text Box 62"/>
            <p:cNvSpPr txBox="1">
              <a:spLocks noChangeArrowheads="1"/>
            </p:cNvSpPr>
            <p:nvPr/>
          </p:nvSpPr>
          <p:spPr bwMode="auto">
            <a:xfrm>
              <a:off x="1963" y="3432"/>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Loo</a:t>
              </a:r>
              <a:r>
                <a:rPr lang="en-GB" altLang="en-US" sz="700">
                  <a:solidFill>
                    <a:srgbClr val="000000"/>
                  </a:solidFill>
                </a:rPr>
                <a:t> a, </a:t>
              </a:r>
              <a:r>
                <a:rPr lang="en-GB" altLang="en-US" sz="700">
                  <a:solidFill>
                    <a:srgbClr val="FF8000"/>
                  </a:solidFill>
                </a:rPr>
                <a:t>Loo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68" name="Group 63"/>
          <p:cNvGrpSpPr>
            <a:grpSpLocks/>
          </p:cNvGrpSpPr>
          <p:nvPr/>
        </p:nvGrpSpPr>
        <p:grpSpPr bwMode="auto">
          <a:xfrm>
            <a:off x="3424238" y="4273550"/>
            <a:ext cx="1511300" cy="1008063"/>
            <a:chOff x="2157" y="2692"/>
            <a:chExt cx="952" cy="635"/>
          </a:xfrm>
        </p:grpSpPr>
        <p:sp>
          <p:nvSpPr>
            <p:cNvPr id="6232" name="AutoShape 64"/>
            <p:cNvSpPr>
              <a:spLocks noChangeArrowheads="1"/>
            </p:cNvSpPr>
            <p:nvPr/>
          </p:nvSpPr>
          <p:spPr bwMode="auto">
            <a:xfrm>
              <a:off x="2157" y="2692"/>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33" name="Text Box 65"/>
            <p:cNvSpPr txBox="1">
              <a:spLocks noChangeArrowheads="1"/>
            </p:cNvSpPr>
            <p:nvPr/>
          </p:nvSpPr>
          <p:spPr bwMode="auto">
            <a:xfrm>
              <a:off x="2175" y="2703"/>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Koo</a:t>
              </a:r>
              <a:r>
                <a:rPr lang="en-GB" altLang="en-US" sz="700">
                  <a:solidFill>
                    <a:srgbClr val="000000"/>
                  </a:solidFill>
                </a:rPr>
                <a:t> a, </a:t>
              </a:r>
              <a:r>
                <a:rPr lang="en-GB" altLang="en-US" sz="700">
                  <a:solidFill>
                    <a:srgbClr val="FF8000"/>
                  </a:solidFill>
                </a:rPr>
                <a:t>Koo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69" name="Group 66"/>
          <p:cNvGrpSpPr>
            <a:grpSpLocks/>
          </p:cNvGrpSpPr>
          <p:nvPr/>
        </p:nvGrpSpPr>
        <p:grpSpPr bwMode="auto">
          <a:xfrm>
            <a:off x="3576638" y="4425950"/>
            <a:ext cx="1511300" cy="1008063"/>
            <a:chOff x="2253" y="2788"/>
            <a:chExt cx="952" cy="635"/>
          </a:xfrm>
        </p:grpSpPr>
        <p:sp>
          <p:nvSpPr>
            <p:cNvPr id="6230" name="AutoShape 67"/>
            <p:cNvSpPr>
              <a:spLocks noChangeArrowheads="1"/>
            </p:cNvSpPr>
            <p:nvPr/>
          </p:nvSpPr>
          <p:spPr bwMode="auto">
            <a:xfrm>
              <a:off x="2253" y="2788"/>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31" name="Text Box 68"/>
            <p:cNvSpPr txBox="1">
              <a:spLocks noChangeArrowheads="1"/>
            </p:cNvSpPr>
            <p:nvPr/>
          </p:nvSpPr>
          <p:spPr bwMode="auto">
            <a:xfrm>
              <a:off x="2271" y="2799"/>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Joo</a:t>
              </a:r>
              <a:r>
                <a:rPr lang="en-GB" altLang="en-US" sz="700">
                  <a:solidFill>
                    <a:srgbClr val="000000"/>
                  </a:solidFill>
                </a:rPr>
                <a:t> a, </a:t>
              </a:r>
              <a:r>
                <a:rPr lang="en-GB" altLang="en-US" sz="700">
                  <a:solidFill>
                    <a:srgbClr val="FF8000"/>
                  </a:solidFill>
                </a:rPr>
                <a:t>Joo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70" name="Group 69"/>
          <p:cNvGrpSpPr>
            <a:grpSpLocks/>
          </p:cNvGrpSpPr>
          <p:nvPr/>
        </p:nvGrpSpPr>
        <p:grpSpPr bwMode="auto">
          <a:xfrm>
            <a:off x="3729038" y="4578350"/>
            <a:ext cx="1511300" cy="1008063"/>
            <a:chOff x="2349" y="2884"/>
            <a:chExt cx="952" cy="635"/>
          </a:xfrm>
        </p:grpSpPr>
        <p:sp>
          <p:nvSpPr>
            <p:cNvPr id="6228" name="AutoShape 70"/>
            <p:cNvSpPr>
              <a:spLocks noChangeArrowheads="1"/>
            </p:cNvSpPr>
            <p:nvPr/>
          </p:nvSpPr>
          <p:spPr bwMode="auto">
            <a:xfrm>
              <a:off x="2349" y="2884"/>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29" name="Text Box 71"/>
            <p:cNvSpPr txBox="1">
              <a:spLocks noChangeArrowheads="1"/>
            </p:cNvSpPr>
            <p:nvPr/>
          </p:nvSpPr>
          <p:spPr bwMode="auto">
            <a:xfrm>
              <a:off x="2367" y="2895"/>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Ioo</a:t>
              </a:r>
              <a:r>
                <a:rPr lang="en-GB" altLang="en-US" sz="700">
                  <a:solidFill>
                    <a:srgbClr val="000000"/>
                  </a:solidFill>
                </a:rPr>
                <a:t> a, </a:t>
              </a:r>
              <a:r>
                <a:rPr lang="en-GB" altLang="en-US" sz="700">
                  <a:solidFill>
                    <a:srgbClr val="FF8000"/>
                  </a:solidFill>
                </a:rPr>
                <a:t>Ioo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71" name="Group 72"/>
          <p:cNvGrpSpPr>
            <a:grpSpLocks/>
          </p:cNvGrpSpPr>
          <p:nvPr/>
        </p:nvGrpSpPr>
        <p:grpSpPr bwMode="auto">
          <a:xfrm>
            <a:off x="3422650" y="2911475"/>
            <a:ext cx="1511300" cy="1008063"/>
            <a:chOff x="2156" y="1834"/>
            <a:chExt cx="952" cy="635"/>
          </a:xfrm>
        </p:grpSpPr>
        <p:sp>
          <p:nvSpPr>
            <p:cNvPr id="6226" name="AutoShape 73"/>
            <p:cNvSpPr>
              <a:spLocks noChangeArrowheads="1"/>
            </p:cNvSpPr>
            <p:nvPr/>
          </p:nvSpPr>
          <p:spPr bwMode="auto">
            <a:xfrm>
              <a:off x="2156" y="1834"/>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27" name="Text Box 74"/>
            <p:cNvSpPr txBox="1">
              <a:spLocks noChangeArrowheads="1"/>
            </p:cNvSpPr>
            <p:nvPr/>
          </p:nvSpPr>
          <p:spPr bwMode="auto">
            <a:xfrm>
              <a:off x="2174" y="1845"/>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Hoo</a:t>
              </a:r>
              <a:r>
                <a:rPr lang="en-GB" altLang="en-US" sz="700">
                  <a:solidFill>
                    <a:srgbClr val="000000"/>
                  </a:solidFill>
                </a:rPr>
                <a:t> a, </a:t>
              </a:r>
              <a:r>
                <a:rPr lang="en-GB" altLang="en-US" sz="700">
                  <a:solidFill>
                    <a:srgbClr val="FF8000"/>
                  </a:solidFill>
                </a:rPr>
                <a:t>Hoo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72" name="Group 75"/>
          <p:cNvGrpSpPr>
            <a:grpSpLocks/>
          </p:cNvGrpSpPr>
          <p:nvPr/>
        </p:nvGrpSpPr>
        <p:grpSpPr bwMode="auto">
          <a:xfrm>
            <a:off x="4876800" y="5381625"/>
            <a:ext cx="1511300" cy="1008063"/>
            <a:chOff x="3072" y="3390"/>
            <a:chExt cx="952" cy="635"/>
          </a:xfrm>
        </p:grpSpPr>
        <p:sp>
          <p:nvSpPr>
            <p:cNvPr id="6224" name="AutoShape 76"/>
            <p:cNvSpPr>
              <a:spLocks noChangeArrowheads="1"/>
            </p:cNvSpPr>
            <p:nvPr/>
          </p:nvSpPr>
          <p:spPr bwMode="auto">
            <a:xfrm>
              <a:off x="3072" y="3390"/>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25" name="Text Box 77"/>
            <p:cNvSpPr txBox="1">
              <a:spLocks noChangeArrowheads="1"/>
            </p:cNvSpPr>
            <p:nvPr/>
          </p:nvSpPr>
          <p:spPr bwMode="auto">
            <a:xfrm>
              <a:off x="3090" y="3401"/>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Goo</a:t>
              </a:r>
              <a:r>
                <a:rPr lang="en-GB" altLang="en-US" sz="700">
                  <a:solidFill>
                    <a:srgbClr val="000000"/>
                  </a:solidFill>
                </a:rPr>
                <a:t> a, </a:t>
              </a:r>
              <a:r>
                <a:rPr lang="en-GB" altLang="en-US" sz="700">
                  <a:solidFill>
                    <a:srgbClr val="FF8000"/>
                  </a:solidFill>
                </a:rPr>
                <a:t>Goo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73" name="Group 78"/>
          <p:cNvGrpSpPr>
            <a:grpSpLocks/>
          </p:cNvGrpSpPr>
          <p:nvPr/>
        </p:nvGrpSpPr>
        <p:grpSpPr bwMode="auto">
          <a:xfrm>
            <a:off x="5211763" y="3033713"/>
            <a:ext cx="1511300" cy="1008062"/>
            <a:chOff x="3283" y="1911"/>
            <a:chExt cx="952" cy="635"/>
          </a:xfrm>
        </p:grpSpPr>
        <p:sp>
          <p:nvSpPr>
            <p:cNvPr id="6222" name="AutoShape 79"/>
            <p:cNvSpPr>
              <a:spLocks noChangeArrowheads="1"/>
            </p:cNvSpPr>
            <p:nvPr/>
          </p:nvSpPr>
          <p:spPr bwMode="auto">
            <a:xfrm>
              <a:off x="3283" y="1911"/>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23" name="Text Box 80"/>
            <p:cNvSpPr txBox="1">
              <a:spLocks noChangeArrowheads="1"/>
            </p:cNvSpPr>
            <p:nvPr/>
          </p:nvSpPr>
          <p:spPr bwMode="auto">
            <a:xfrm>
              <a:off x="3301" y="1922"/>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Doo</a:t>
              </a:r>
              <a:r>
                <a:rPr lang="en-GB" altLang="en-US" sz="700">
                  <a:solidFill>
                    <a:srgbClr val="000000"/>
                  </a:solidFill>
                </a:rPr>
                <a:t> a, </a:t>
              </a:r>
              <a:r>
                <a:rPr lang="en-GB" altLang="en-US" sz="700">
                  <a:solidFill>
                    <a:srgbClr val="FF8000"/>
                  </a:solidFill>
                </a:rPr>
                <a:t>Doo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74" name="Group 81"/>
          <p:cNvGrpSpPr>
            <a:grpSpLocks/>
          </p:cNvGrpSpPr>
          <p:nvPr/>
        </p:nvGrpSpPr>
        <p:grpSpPr bwMode="auto">
          <a:xfrm>
            <a:off x="4032250" y="5167313"/>
            <a:ext cx="1511300" cy="1008062"/>
            <a:chOff x="2540" y="3255"/>
            <a:chExt cx="952" cy="635"/>
          </a:xfrm>
        </p:grpSpPr>
        <p:sp>
          <p:nvSpPr>
            <p:cNvPr id="6220" name="AutoShape 82"/>
            <p:cNvSpPr>
              <a:spLocks noChangeArrowheads="1"/>
            </p:cNvSpPr>
            <p:nvPr/>
          </p:nvSpPr>
          <p:spPr bwMode="auto">
            <a:xfrm>
              <a:off x="2540" y="3255"/>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21" name="Text Box 83"/>
            <p:cNvSpPr txBox="1">
              <a:spLocks noChangeArrowheads="1"/>
            </p:cNvSpPr>
            <p:nvPr/>
          </p:nvSpPr>
          <p:spPr bwMode="auto">
            <a:xfrm>
              <a:off x="2558" y="3266"/>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Coo</a:t>
              </a:r>
              <a:r>
                <a:rPr lang="en-GB" altLang="en-US" sz="700">
                  <a:solidFill>
                    <a:srgbClr val="000000"/>
                  </a:solidFill>
                </a:rPr>
                <a:t> a, </a:t>
              </a:r>
              <a:r>
                <a:rPr lang="en-GB" altLang="en-US" sz="700">
                  <a:solidFill>
                    <a:srgbClr val="FF8000"/>
                  </a:solidFill>
                </a:rPr>
                <a:t>Coo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75" name="Group 84"/>
          <p:cNvGrpSpPr>
            <a:grpSpLocks/>
          </p:cNvGrpSpPr>
          <p:nvPr/>
        </p:nvGrpSpPr>
        <p:grpSpPr bwMode="auto">
          <a:xfrm>
            <a:off x="4946650" y="4121150"/>
            <a:ext cx="1511300" cy="1008063"/>
            <a:chOff x="3116" y="2596"/>
            <a:chExt cx="952" cy="635"/>
          </a:xfrm>
        </p:grpSpPr>
        <p:sp>
          <p:nvSpPr>
            <p:cNvPr id="6218" name="AutoShape 85"/>
            <p:cNvSpPr>
              <a:spLocks noChangeArrowheads="1"/>
            </p:cNvSpPr>
            <p:nvPr/>
          </p:nvSpPr>
          <p:spPr bwMode="auto">
            <a:xfrm>
              <a:off x="3116" y="2596"/>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19" name="Text Box 86"/>
            <p:cNvSpPr txBox="1">
              <a:spLocks noChangeArrowheads="1"/>
            </p:cNvSpPr>
            <p:nvPr/>
          </p:nvSpPr>
          <p:spPr bwMode="auto">
            <a:xfrm>
              <a:off x="3134" y="2607"/>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Boo</a:t>
              </a:r>
              <a:r>
                <a:rPr lang="en-GB" altLang="en-US" sz="700">
                  <a:solidFill>
                    <a:srgbClr val="000000"/>
                  </a:solidFill>
                </a:rPr>
                <a:t> a, </a:t>
              </a:r>
              <a:r>
                <a:rPr lang="en-GB" altLang="en-US" sz="700">
                  <a:solidFill>
                    <a:srgbClr val="FF8000"/>
                  </a:solidFill>
                </a:rPr>
                <a:t>Boo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76" name="Group 87"/>
          <p:cNvGrpSpPr>
            <a:grpSpLocks/>
          </p:cNvGrpSpPr>
          <p:nvPr/>
        </p:nvGrpSpPr>
        <p:grpSpPr bwMode="auto">
          <a:xfrm>
            <a:off x="282575" y="4810125"/>
            <a:ext cx="1511300" cy="1008063"/>
            <a:chOff x="178" y="3030"/>
            <a:chExt cx="952" cy="635"/>
          </a:xfrm>
        </p:grpSpPr>
        <p:sp>
          <p:nvSpPr>
            <p:cNvPr id="6216" name="AutoShape 88"/>
            <p:cNvSpPr>
              <a:spLocks noChangeArrowheads="1"/>
            </p:cNvSpPr>
            <p:nvPr/>
          </p:nvSpPr>
          <p:spPr bwMode="auto">
            <a:xfrm>
              <a:off x="178" y="3030"/>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17" name="Text Box 89"/>
            <p:cNvSpPr txBox="1">
              <a:spLocks noChangeArrowheads="1"/>
            </p:cNvSpPr>
            <p:nvPr/>
          </p:nvSpPr>
          <p:spPr bwMode="auto">
            <a:xfrm>
              <a:off x="196" y="3041"/>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Knafn</a:t>
              </a:r>
              <a:r>
                <a:rPr lang="en-GB" altLang="en-US" sz="700">
                  <a:solidFill>
                    <a:srgbClr val="000000"/>
                  </a:solidFill>
                </a:rPr>
                <a:t> a, </a:t>
              </a:r>
              <a:r>
                <a:rPr lang="en-GB" altLang="en-US" sz="700">
                  <a:solidFill>
                    <a:srgbClr val="FF8000"/>
                  </a:solidFill>
                </a:rPr>
                <a:t>Knafn</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77" name="Group 90"/>
          <p:cNvGrpSpPr>
            <a:grpSpLocks/>
          </p:cNvGrpSpPr>
          <p:nvPr/>
        </p:nvGrpSpPr>
        <p:grpSpPr bwMode="auto">
          <a:xfrm>
            <a:off x="1654175" y="3683000"/>
            <a:ext cx="1511300" cy="1008063"/>
            <a:chOff x="1042" y="2320"/>
            <a:chExt cx="952" cy="635"/>
          </a:xfrm>
        </p:grpSpPr>
        <p:sp>
          <p:nvSpPr>
            <p:cNvPr id="6214" name="AutoShape 91"/>
            <p:cNvSpPr>
              <a:spLocks noChangeArrowheads="1"/>
            </p:cNvSpPr>
            <p:nvPr/>
          </p:nvSpPr>
          <p:spPr bwMode="auto">
            <a:xfrm>
              <a:off x="1042" y="2320"/>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15" name="Text Box 92"/>
            <p:cNvSpPr txBox="1">
              <a:spLocks noChangeArrowheads="1"/>
            </p:cNvSpPr>
            <p:nvPr/>
          </p:nvSpPr>
          <p:spPr bwMode="auto">
            <a:xfrm>
              <a:off x="1060" y="2331"/>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Foo</a:t>
              </a:r>
              <a:r>
                <a:rPr lang="en-GB" altLang="en-US" sz="700">
                  <a:solidFill>
                    <a:srgbClr val="000000"/>
                  </a:solidFill>
                </a:rPr>
                <a:t> a, </a:t>
              </a:r>
              <a:r>
                <a:rPr lang="en-GB" altLang="en-US" sz="700">
                  <a:solidFill>
                    <a:srgbClr val="FF8000"/>
                  </a:solidFill>
                </a:rPr>
                <a:t>Foo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78" name="Group 93"/>
          <p:cNvGrpSpPr>
            <a:grpSpLocks/>
          </p:cNvGrpSpPr>
          <p:nvPr/>
        </p:nvGrpSpPr>
        <p:grpSpPr bwMode="auto">
          <a:xfrm>
            <a:off x="323850" y="4291013"/>
            <a:ext cx="1511300" cy="1008062"/>
            <a:chOff x="204" y="2703"/>
            <a:chExt cx="952" cy="635"/>
          </a:xfrm>
        </p:grpSpPr>
        <p:sp>
          <p:nvSpPr>
            <p:cNvPr id="6212" name="AutoShape 94"/>
            <p:cNvSpPr>
              <a:spLocks noChangeArrowheads="1"/>
            </p:cNvSpPr>
            <p:nvPr/>
          </p:nvSpPr>
          <p:spPr bwMode="auto">
            <a:xfrm>
              <a:off x="204" y="2703"/>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13" name="Text Box 95"/>
            <p:cNvSpPr txBox="1">
              <a:spLocks noChangeArrowheads="1"/>
            </p:cNvSpPr>
            <p:nvPr/>
          </p:nvSpPr>
          <p:spPr bwMode="auto">
            <a:xfrm>
              <a:off x="222" y="2714"/>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Poo</a:t>
              </a:r>
              <a:r>
                <a:rPr lang="en-GB" altLang="en-US" sz="700">
                  <a:solidFill>
                    <a:srgbClr val="000000"/>
                  </a:solidFill>
                </a:rPr>
                <a:t> a, </a:t>
              </a:r>
              <a:r>
                <a:rPr lang="en-GB" altLang="en-US" sz="700">
                  <a:solidFill>
                    <a:srgbClr val="FF8000"/>
                  </a:solidFill>
                </a:rPr>
                <a:t>Poo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79" name="Group 96"/>
          <p:cNvGrpSpPr>
            <a:grpSpLocks/>
          </p:cNvGrpSpPr>
          <p:nvPr/>
        </p:nvGrpSpPr>
        <p:grpSpPr bwMode="auto">
          <a:xfrm>
            <a:off x="312738" y="3327400"/>
            <a:ext cx="1511300" cy="1008063"/>
            <a:chOff x="197" y="2096"/>
            <a:chExt cx="952" cy="635"/>
          </a:xfrm>
        </p:grpSpPr>
        <p:sp>
          <p:nvSpPr>
            <p:cNvPr id="6210" name="AutoShape 97"/>
            <p:cNvSpPr>
              <a:spLocks noChangeArrowheads="1"/>
            </p:cNvSpPr>
            <p:nvPr/>
          </p:nvSpPr>
          <p:spPr bwMode="auto">
            <a:xfrm>
              <a:off x="197" y="2096"/>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11" name="Text Box 98"/>
            <p:cNvSpPr txBox="1">
              <a:spLocks noChangeArrowheads="1"/>
            </p:cNvSpPr>
            <p:nvPr/>
          </p:nvSpPr>
          <p:spPr bwMode="auto">
            <a:xfrm>
              <a:off x="215" y="2107"/>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Noo</a:t>
              </a:r>
              <a:r>
                <a:rPr lang="en-GB" altLang="en-US" sz="700">
                  <a:solidFill>
                    <a:srgbClr val="000000"/>
                  </a:solidFill>
                </a:rPr>
                <a:t> a, </a:t>
              </a:r>
              <a:r>
                <a:rPr lang="en-GB" altLang="en-US" sz="700">
                  <a:solidFill>
                    <a:srgbClr val="FF8000"/>
                  </a:solidFill>
                </a:rPr>
                <a:t>Noo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80" name="Group 99"/>
          <p:cNvGrpSpPr>
            <a:grpSpLocks/>
          </p:cNvGrpSpPr>
          <p:nvPr/>
        </p:nvGrpSpPr>
        <p:grpSpPr bwMode="auto">
          <a:xfrm>
            <a:off x="2224088" y="3286125"/>
            <a:ext cx="1511300" cy="1008063"/>
            <a:chOff x="1401" y="2070"/>
            <a:chExt cx="952" cy="635"/>
          </a:xfrm>
        </p:grpSpPr>
        <p:sp>
          <p:nvSpPr>
            <p:cNvPr id="6208" name="AutoShape 100"/>
            <p:cNvSpPr>
              <a:spLocks noChangeArrowheads="1"/>
            </p:cNvSpPr>
            <p:nvPr/>
          </p:nvSpPr>
          <p:spPr bwMode="auto">
            <a:xfrm>
              <a:off x="1401" y="2070"/>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09" name="Text Box 101"/>
            <p:cNvSpPr txBox="1">
              <a:spLocks noChangeArrowheads="1"/>
            </p:cNvSpPr>
            <p:nvPr/>
          </p:nvSpPr>
          <p:spPr bwMode="auto">
            <a:xfrm>
              <a:off x="1419" y="2081"/>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Moo</a:t>
              </a:r>
              <a:r>
                <a:rPr lang="en-GB" altLang="en-US" sz="700">
                  <a:solidFill>
                    <a:srgbClr val="000000"/>
                  </a:solidFill>
                </a:rPr>
                <a:t> a, </a:t>
              </a:r>
              <a:r>
                <a:rPr lang="en-GB" altLang="en-US" sz="700">
                  <a:solidFill>
                    <a:srgbClr val="FF8000"/>
                  </a:solidFill>
                </a:rPr>
                <a:t>Moo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81" name="Group 102"/>
          <p:cNvGrpSpPr>
            <a:grpSpLocks/>
          </p:cNvGrpSpPr>
          <p:nvPr/>
        </p:nvGrpSpPr>
        <p:grpSpPr bwMode="auto">
          <a:xfrm>
            <a:off x="862013" y="5653088"/>
            <a:ext cx="1511300" cy="1008062"/>
            <a:chOff x="543" y="3561"/>
            <a:chExt cx="952" cy="635"/>
          </a:xfrm>
        </p:grpSpPr>
        <p:sp>
          <p:nvSpPr>
            <p:cNvPr id="6206" name="AutoShape 103"/>
            <p:cNvSpPr>
              <a:spLocks noChangeArrowheads="1"/>
            </p:cNvSpPr>
            <p:nvPr/>
          </p:nvSpPr>
          <p:spPr bwMode="auto">
            <a:xfrm>
              <a:off x="543" y="3561"/>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07" name="Text Box 104"/>
            <p:cNvSpPr txBox="1">
              <a:spLocks noChangeArrowheads="1"/>
            </p:cNvSpPr>
            <p:nvPr/>
          </p:nvSpPr>
          <p:spPr bwMode="auto">
            <a:xfrm>
              <a:off x="561" y="3572"/>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Loo</a:t>
              </a:r>
              <a:r>
                <a:rPr lang="en-GB" altLang="en-US" sz="700">
                  <a:solidFill>
                    <a:srgbClr val="000000"/>
                  </a:solidFill>
                </a:rPr>
                <a:t> a, </a:t>
              </a:r>
              <a:r>
                <a:rPr lang="en-GB" altLang="en-US" sz="700">
                  <a:solidFill>
                    <a:srgbClr val="FF8000"/>
                  </a:solidFill>
                </a:rPr>
                <a:t>Loo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82" name="Group 105"/>
          <p:cNvGrpSpPr>
            <a:grpSpLocks/>
          </p:cNvGrpSpPr>
          <p:nvPr/>
        </p:nvGrpSpPr>
        <p:grpSpPr bwMode="auto">
          <a:xfrm>
            <a:off x="1198563" y="4495800"/>
            <a:ext cx="1511300" cy="1008063"/>
            <a:chOff x="755" y="2832"/>
            <a:chExt cx="952" cy="635"/>
          </a:xfrm>
        </p:grpSpPr>
        <p:sp>
          <p:nvSpPr>
            <p:cNvPr id="6204" name="AutoShape 106"/>
            <p:cNvSpPr>
              <a:spLocks noChangeArrowheads="1"/>
            </p:cNvSpPr>
            <p:nvPr/>
          </p:nvSpPr>
          <p:spPr bwMode="auto">
            <a:xfrm>
              <a:off x="755" y="2832"/>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05" name="Text Box 107"/>
            <p:cNvSpPr txBox="1">
              <a:spLocks noChangeArrowheads="1"/>
            </p:cNvSpPr>
            <p:nvPr/>
          </p:nvSpPr>
          <p:spPr bwMode="auto">
            <a:xfrm>
              <a:off x="773" y="2843"/>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Koo</a:t>
              </a:r>
              <a:r>
                <a:rPr lang="en-GB" altLang="en-US" sz="700">
                  <a:solidFill>
                    <a:srgbClr val="000000"/>
                  </a:solidFill>
                </a:rPr>
                <a:t> a, </a:t>
              </a:r>
              <a:r>
                <a:rPr lang="en-GB" altLang="en-US" sz="700">
                  <a:solidFill>
                    <a:srgbClr val="FF8000"/>
                  </a:solidFill>
                </a:rPr>
                <a:t>Koo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83" name="Group 108"/>
          <p:cNvGrpSpPr>
            <a:grpSpLocks/>
          </p:cNvGrpSpPr>
          <p:nvPr/>
        </p:nvGrpSpPr>
        <p:grpSpPr bwMode="auto">
          <a:xfrm>
            <a:off x="1350963" y="4648200"/>
            <a:ext cx="1511300" cy="1008063"/>
            <a:chOff x="851" y="2928"/>
            <a:chExt cx="952" cy="635"/>
          </a:xfrm>
        </p:grpSpPr>
        <p:sp>
          <p:nvSpPr>
            <p:cNvPr id="6202" name="AutoShape 109"/>
            <p:cNvSpPr>
              <a:spLocks noChangeArrowheads="1"/>
            </p:cNvSpPr>
            <p:nvPr/>
          </p:nvSpPr>
          <p:spPr bwMode="auto">
            <a:xfrm>
              <a:off x="851" y="2928"/>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03" name="Text Box 110"/>
            <p:cNvSpPr txBox="1">
              <a:spLocks noChangeArrowheads="1"/>
            </p:cNvSpPr>
            <p:nvPr/>
          </p:nvSpPr>
          <p:spPr bwMode="auto">
            <a:xfrm>
              <a:off x="869" y="2939"/>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Joo</a:t>
              </a:r>
              <a:r>
                <a:rPr lang="en-GB" altLang="en-US" sz="700">
                  <a:solidFill>
                    <a:srgbClr val="000000"/>
                  </a:solidFill>
                </a:rPr>
                <a:t> a, </a:t>
              </a:r>
              <a:r>
                <a:rPr lang="en-GB" altLang="en-US" sz="700">
                  <a:solidFill>
                    <a:srgbClr val="FF8000"/>
                  </a:solidFill>
                </a:rPr>
                <a:t>Joo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84" name="Group 111"/>
          <p:cNvGrpSpPr>
            <a:grpSpLocks/>
          </p:cNvGrpSpPr>
          <p:nvPr/>
        </p:nvGrpSpPr>
        <p:grpSpPr bwMode="auto">
          <a:xfrm>
            <a:off x="1503363" y="4800600"/>
            <a:ext cx="1511300" cy="1008063"/>
            <a:chOff x="947" y="3024"/>
            <a:chExt cx="952" cy="635"/>
          </a:xfrm>
        </p:grpSpPr>
        <p:sp>
          <p:nvSpPr>
            <p:cNvPr id="6200" name="AutoShape 112"/>
            <p:cNvSpPr>
              <a:spLocks noChangeArrowheads="1"/>
            </p:cNvSpPr>
            <p:nvPr/>
          </p:nvSpPr>
          <p:spPr bwMode="auto">
            <a:xfrm>
              <a:off x="947" y="3024"/>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201" name="Text Box 113"/>
            <p:cNvSpPr txBox="1">
              <a:spLocks noChangeArrowheads="1"/>
            </p:cNvSpPr>
            <p:nvPr/>
          </p:nvSpPr>
          <p:spPr bwMode="auto">
            <a:xfrm>
              <a:off x="965" y="3035"/>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Ioo</a:t>
              </a:r>
              <a:r>
                <a:rPr lang="en-GB" altLang="en-US" sz="700">
                  <a:solidFill>
                    <a:srgbClr val="000000"/>
                  </a:solidFill>
                </a:rPr>
                <a:t> a, </a:t>
              </a:r>
              <a:r>
                <a:rPr lang="en-GB" altLang="en-US" sz="700">
                  <a:solidFill>
                    <a:srgbClr val="FF8000"/>
                  </a:solidFill>
                </a:rPr>
                <a:t>Ioo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85" name="Group 114"/>
          <p:cNvGrpSpPr>
            <a:grpSpLocks/>
          </p:cNvGrpSpPr>
          <p:nvPr/>
        </p:nvGrpSpPr>
        <p:grpSpPr bwMode="auto">
          <a:xfrm>
            <a:off x="1196975" y="3133725"/>
            <a:ext cx="1511300" cy="1008063"/>
            <a:chOff x="754" y="1974"/>
            <a:chExt cx="952" cy="635"/>
          </a:xfrm>
        </p:grpSpPr>
        <p:sp>
          <p:nvSpPr>
            <p:cNvPr id="6198" name="AutoShape 115"/>
            <p:cNvSpPr>
              <a:spLocks noChangeArrowheads="1"/>
            </p:cNvSpPr>
            <p:nvPr/>
          </p:nvSpPr>
          <p:spPr bwMode="auto">
            <a:xfrm>
              <a:off x="754" y="1974"/>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199" name="Text Box 116"/>
            <p:cNvSpPr txBox="1">
              <a:spLocks noChangeArrowheads="1"/>
            </p:cNvSpPr>
            <p:nvPr/>
          </p:nvSpPr>
          <p:spPr bwMode="auto">
            <a:xfrm>
              <a:off x="772" y="1985"/>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Hoo</a:t>
              </a:r>
              <a:r>
                <a:rPr lang="en-GB" altLang="en-US" sz="700">
                  <a:solidFill>
                    <a:srgbClr val="000000"/>
                  </a:solidFill>
                </a:rPr>
                <a:t> a, </a:t>
              </a:r>
              <a:r>
                <a:rPr lang="en-GB" altLang="en-US" sz="700">
                  <a:solidFill>
                    <a:srgbClr val="FF8000"/>
                  </a:solidFill>
                </a:rPr>
                <a:t>Hoo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86" name="Group 117"/>
          <p:cNvGrpSpPr>
            <a:grpSpLocks/>
          </p:cNvGrpSpPr>
          <p:nvPr/>
        </p:nvGrpSpPr>
        <p:grpSpPr bwMode="auto">
          <a:xfrm>
            <a:off x="2651125" y="5603875"/>
            <a:ext cx="1511300" cy="1008063"/>
            <a:chOff x="1670" y="3530"/>
            <a:chExt cx="952" cy="635"/>
          </a:xfrm>
        </p:grpSpPr>
        <p:sp>
          <p:nvSpPr>
            <p:cNvPr id="6196" name="AutoShape 118"/>
            <p:cNvSpPr>
              <a:spLocks noChangeArrowheads="1"/>
            </p:cNvSpPr>
            <p:nvPr/>
          </p:nvSpPr>
          <p:spPr bwMode="auto">
            <a:xfrm>
              <a:off x="1670" y="3530"/>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197" name="Text Box 119"/>
            <p:cNvSpPr txBox="1">
              <a:spLocks noChangeArrowheads="1"/>
            </p:cNvSpPr>
            <p:nvPr/>
          </p:nvSpPr>
          <p:spPr bwMode="auto">
            <a:xfrm>
              <a:off x="1688" y="3541"/>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Goo</a:t>
              </a:r>
              <a:r>
                <a:rPr lang="en-GB" altLang="en-US" sz="700">
                  <a:solidFill>
                    <a:srgbClr val="000000"/>
                  </a:solidFill>
                </a:rPr>
                <a:t> a, </a:t>
              </a:r>
              <a:r>
                <a:rPr lang="en-GB" altLang="en-US" sz="700">
                  <a:solidFill>
                    <a:srgbClr val="FF8000"/>
                  </a:solidFill>
                </a:rPr>
                <a:t>Goo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87" name="Group 120"/>
          <p:cNvGrpSpPr>
            <a:grpSpLocks/>
          </p:cNvGrpSpPr>
          <p:nvPr/>
        </p:nvGrpSpPr>
        <p:grpSpPr bwMode="auto">
          <a:xfrm>
            <a:off x="2986088" y="3255963"/>
            <a:ext cx="1511300" cy="1008062"/>
            <a:chOff x="1881" y="2051"/>
            <a:chExt cx="952" cy="635"/>
          </a:xfrm>
        </p:grpSpPr>
        <p:sp>
          <p:nvSpPr>
            <p:cNvPr id="6194" name="AutoShape 121"/>
            <p:cNvSpPr>
              <a:spLocks noChangeArrowheads="1"/>
            </p:cNvSpPr>
            <p:nvPr/>
          </p:nvSpPr>
          <p:spPr bwMode="auto">
            <a:xfrm>
              <a:off x="1881" y="2051"/>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195" name="Text Box 122"/>
            <p:cNvSpPr txBox="1">
              <a:spLocks noChangeArrowheads="1"/>
            </p:cNvSpPr>
            <p:nvPr/>
          </p:nvSpPr>
          <p:spPr bwMode="auto">
            <a:xfrm>
              <a:off x="1899" y="2062"/>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Doo</a:t>
              </a:r>
              <a:r>
                <a:rPr lang="en-GB" altLang="en-US" sz="700">
                  <a:solidFill>
                    <a:srgbClr val="000000"/>
                  </a:solidFill>
                </a:rPr>
                <a:t> a, </a:t>
              </a:r>
              <a:r>
                <a:rPr lang="en-GB" altLang="en-US" sz="700">
                  <a:solidFill>
                    <a:srgbClr val="FF8000"/>
                  </a:solidFill>
                </a:rPr>
                <a:t>Doo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88" name="Group 123"/>
          <p:cNvGrpSpPr>
            <a:grpSpLocks/>
          </p:cNvGrpSpPr>
          <p:nvPr/>
        </p:nvGrpSpPr>
        <p:grpSpPr bwMode="auto">
          <a:xfrm>
            <a:off x="1806575" y="5389563"/>
            <a:ext cx="1511300" cy="1008062"/>
            <a:chOff x="1138" y="3395"/>
            <a:chExt cx="952" cy="635"/>
          </a:xfrm>
        </p:grpSpPr>
        <p:sp>
          <p:nvSpPr>
            <p:cNvPr id="6192" name="AutoShape 124"/>
            <p:cNvSpPr>
              <a:spLocks noChangeArrowheads="1"/>
            </p:cNvSpPr>
            <p:nvPr/>
          </p:nvSpPr>
          <p:spPr bwMode="auto">
            <a:xfrm>
              <a:off x="1138" y="3395"/>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193" name="Text Box 125"/>
            <p:cNvSpPr txBox="1">
              <a:spLocks noChangeArrowheads="1"/>
            </p:cNvSpPr>
            <p:nvPr/>
          </p:nvSpPr>
          <p:spPr bwMode="auto">
            <a:xfrm>
              <a:off x="1156" y="3406"/>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Coo</a:t>
              </a:r>
              <a:r>
                <a:rPr lang="en-GB" altLang="en-US" sz="700">
                  <a:solidFill>
                    <a:srgbClr val="000000"/>
                  </a:solidFill>
                </a:rPr>
                <a:t> a, </a:t>
              </a:r>
              <a:r>
                <a:rPr lang="en-GB" altLang="en-US" sz="700">
                  <a:solidFill>
                    <a:srgbClr val="FF8000"/>
                  </a:solidFill>
                </a:rPr>
                <a:t>Coo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grpSp>
        <p:nvGrpSpPr>
          <p:cNvPr id="6189" name="Group 126"/>
          <p:cNvGrpSpPr>
            <a:grpSpLocks/>
          </p:cNvGrpSpPr>
          <p:nvPr/>
        </p:nvGrpSpPr>
        <p:grpSpPr bwMode="auto">
          <a:xfrm>
            <a:off x="2720975" y="4343400"/>
            <a:ext cx="1511300" cy="1008063"/>
            <a:chOff x="1714" y="2736"/>
            <a:chExt cx="952" cy="635"/>
          </a:xfrm>
        </p:grpSpPr>
        <p:sp>
          <p:nvSpPr>
            <p:cNvPr id="6190" name="AutoShape 127"/>
            <p:cNvSpPr>
              <a:spLocks noChangeArrowheads="1"/>
            </p:cNvSpPr>
            <p:nvPr/>
          </p:nvSpPr>
          <p:spPr bwMode="auto">
            <a:xfrm>
              <a:off x="1714" y="2736"/>
              <a:ext cx="897" cy="597"/>
            </a:xfrm>
            <a:prstGeom prst="roundRect">
              <a:avLst>
                <a:gd name="adj" fmla="val 167"/>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6191" name="Text Box 128"/>
            <p:cNvSpPr txBox="1">
              <a:spLocks noChangeArrowheads="1"/>
            </p:cNvSpPr>
            <p:nvPr/>
          </p:nvSpPr>
          <p:spPr bwMode="auto">
            <a:xfrm>
              <a:off x="1732" y="2747"/>
              <a:ext cx="93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000" tIns="14400" rIns="27000" bIns="14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700">
                  <a:solidFill>
                    <a:srgbClr val="000000"/>
                  </a:solidFill>
                </a:rPr>
                <a:t>int maximum(</a:t>
              </a:r>
              <a:r>
                <a:rPr lang="en-GB" altLang="en-US" sz="700">
                  <a:solidFill>
                    <a:srgbClr val="FF8000"/>
                  </a:solidFill>
                </a:rPr>
                <a:t>Boo</a:t>
              </a:r>
              <a:r>
                <a:rPr lang="en-GB" altLang="en-US" sz="700">
                  <a:solidFill>
                    <a:srgbClr val="000000"/>
                  </a:solidFill>
                </a:rPr>
                <a:t> a, </a:t>
              </a:r>
              <a:r>
                <a:rPr lang="en-GB" altLang="en-US" sz="700">
                  <a:solidFill>
                    <a:srgbClr val="FF8000"/>
                  </a:solidFill>
                </a:rPr>
                <a:t>Boo</a:t>
              </a:r>
              <a:r>
                <a:rPr lang="en-GB" altLang="en-US" sz="700">
                  <a:solidFill>
                    <a:srgbClr val="000000"/>
                  </a:solidFill>
                </a:rPr>
                <a:t> b)</a:t>
              </a:r>
            </a:p>
            <a:p>
              <a:pPr>
                <a:buClr>
                  <a:srgbClr val="000000"/>
                </a:buClr>
                <a:buSzPct val="100000"/>
                <a:buFont typeface="Arial" charset="0"/>
                <a:buNone/>
              </a:pPr>
              <a:r>
                <a:rPr lang="en-GB" altLang="en-US" sz="700">
                  <a:solidFill>
                    <a:srgbClr val="000000"/>
                  </a:solidFill>
                </a:rPr>
                <a:t>{</a:t>
              </a:r>
            </a:p>
            <a:p>
              <a:pPr>
                <a:buClr>
                  <a:srgbClr val="000000"/>
                </a:buClr>
                <a:buSzPct val="100000"/>
                <a:buFont typeface="Arial" charset="0"/>
                <a:buNone/>
              </a:pPr>
              <a:r>
                <a:rPr lang="en-GB" altLang="en-US" sz="700">
                  <a:solidFill>
                    <a:srgbClr val="000000"/>
                  </a:solidFill>
                </a:rPr>
                <a:t>     if (a &gt; b)</a:t>
              </a:r>
            </a:p>
            <a:p>
              <a:pPr>
                <a:buClr>
                  <a:srgbClr val="000000"/>
                </a:buClr>
                <a:buSzPct val="100000"/>
                <a:buFont typeface="Arial" charset="0"/>
                <a:buNone/>
              </a:pPr>
              <a:r>
                <a:rPr lang="en-GB" altLang="en-US" sz="700">
                  <a:solidFill>
                    <a:srgbClr val="000000"/>
                  </a:solidFill>
                </a:rPr>
                <a:t>         return a;</a:t>
              </a:r>
            </a:p>
            <a:p>
              <a:pPr>
                <a:buClr>
                  <a:srgbClr val="000000"/>
                </a:buClr>
                <a:buSzPct val="100000"/>
                <a:buFont typeface="Arial" charset="0"/>
                <a:buNone/>
              </a:pPr>
              <a:r>
                <a:rPr lang="en-GB" altLang="en-US" sz="700">
                  <a:solidFill>
                    <a:srgbClr val="000000"/>
                  </a:solidFill>
                </a:rPr>
                <a:t>     else</a:t>
              </a:r>
            </a:p>
            <a:p>
              <a:pPr>
                <a:buClr>
                  <a:srgbClr val="000000"/>
                </a:buClr>
                <a:buSzPct val="100000"/>
                <a:buFont typeface="Arial" charset="0"/>
                <a:buNone/>
              </a:pPr>
              <a:r>
                <a:rPr lang="en-GB" altLang="en-US" sz="700">
                  <a:solidFill>
                    <a:srgbClr val="000000"/>
                  </a:solidFill>
                </a:rPr>
                <a:t>         return b;</a:t>
              </a:r>
            </a:p>
            <a:p>
              <a:pPr>
                <a:buClr>
                  <a:srgbClr val="000000"/>
                </a:buClr>
                <a:buSzPct val="100000"/>
                <a:buFont typeface="Arial" charset="0"/>
                <a:buNone/>
              </a:pPr>
              <a:r>
                <a:rPr lang="en-GB" altLang="en-US" sz="700">
                  <a:solidFill>
                    <a:srgbClr val="000000"/>
                  </a:solidFill>
                </a:rPr>
                <a:t>}</a:t>
              </a:r>
            </a:p>
            <a:p>
              <a:pPr>
                <a:buClr>
                  <a:srgbClr val="FF8000"/>
                </a:buClr>
                <a:buSzPct val="100000"/>
                <a:buFont typeface="Arial" charset="0"/>
                <a:buNone/>
              </a:pPr>
              <a:endParaRPr lang="en-GB" altLang="en-US" sz="700" b="1">
                <a:solidFill>
                  <a:srgbClr val="FF8000"/>
                </a:solidFill>
              </a:endParaRPr>
            </a:p>
            <a:p>
              <a:pPr>
                <a:buClr>
                  <a:srgbClr val="FF8000"/>
                </a:buClr>
                <a:buSzPct val="100000"/>
                <a:buFont typeface="Arial" charset="0"/>
                <a:buNone/>
              </a:pPr>
              <a:endParaRPr lang="en-GB" altLang="en-US" sz="700" b="1">
                <a:solidFill>
                  <a:srgbClr val="FF8000"/>
                </a:solidFill>
              </a:endParaRPr>
            </a:p>
          </p:txBody>
        </p:sp>
      </p:grpSp>
    </p:spTree>
    <p:extLst>
      <p:ext uri="{BB962C8B-B14F-4D97-AF65-F5344CB8AC3E}">
        <p14:creationId xmlns:p14="http://schemas.microsoft.com/office/powerpoint/2010/main" val="387091368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1"/>
          <p:cNvSpPr>
            <a:spLocks noChangeArrowheads="1"/>
          </p:cNvSpPr>
          <p:nvPr/>
        </p:nvSpPr>
        <p:spPr bwMode="auto">
          <a:xfrm>
            <a:off x="476250" y="3027363"/>
            <a:ext cx="4779963" cy="3206750"/>
          </a:xfrm>
          <a:prstGeom prst="roundRect">
            <a:avLst>
              <a:gd name="adj" fmla="val 46"/>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8194" name="Rectangle 2"/>
          <p:cNvSpPr>
            <a:spLocks noGrp="1" noChangeArrowheads="1"/>
          </p:cNvSpPr>
          <p:nvPr>
            <p:ph type="body"/>
          </p:nvPr>
        </p:nvSpPr>
        <p:spPr>
          <a:xfrm>
            <a:off x="685800" y="1981200"/>
            <a:ext cx="7929563" cy="4114800"/>
          </a:xfrm>
          <a:noFill/>
          <a:ln>
            <a:miter lim="800000"/>
            <a:headEnd/>
            <a:tailEnd/>
          </a:ln>
        </p:spPr>
        <p:txBody>
          <a:bodyPr anchor="t"/>
          <a:lstStyle/>
          <a:p>
            <a:pPr marL="341313" indent="-341313">
              <a:lnSpc>
                <a:spcPct val="95000"/>
              </a:lnSpc>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solidFill>
                  <a:schemeClr val="tx1"/>
                </a:solidFill>
              </a:rPr>
              <a:t>This template function can be used with many data types.</a:t>
            </a:r>
          </a:p>
        </p:txBody>
      </p:sp>
      <p:sp>
        <p:nvSpPr>
          <p:cNvPr id="7172" name="Text Box 3"/>
          <p:cNvSpPr txBox="1">
            <a:spLocks noChangeArrowheads="1"/>
          </p:cNvSpPr>
          <p:nvPr/>
        </p:nvSpPr>
        <p:spPr bwMode="auto">
          <a:xfrm>
            <a:off x="585788" y="3101975"/>
            <a:ext cx="48895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2400">
                <a:solidFill>
                  <a:srgbClr val="000000"/>
                </a:solidFill>
              </a:rPr>
              <a:t>template &lt;class Item&gt;</a:t>
            </a:r>
          </a:p>
          <a:p>
            <a:pPr>
              <a:buClr>
                <a:srgbClr val="000000"/>
              </a:buClr>
              <a:buSzPct val="100000"/>
              <a:buFont typeface="Arial" charset="0"/>
              <a:buNone/>
            </a:pPr>
            <a:r>
              <a:rPr lang="en-GB" altLang="en-US" sz="2400">
                <a:solidFill>
                  <a:srgbClr val="000000"/>
                </a:solidFill>
              </a:rPr>
              <a:t>Item maximum(Item a, Item b)</a:t>
            </a:r>
          </a:p>
          <a:p>
            <a:pPr>
              <a:buClr>
                <a:srgbClr val="000000"/>
              </a:buClr>
              <a:buSzPct val="100000"/>
              <a:buFont typeface="Arial" charset="0"/>
              <a:buNone/>
            </a:pPr>
            <a:r>
              <a:rPr lang="en-GB" altLang="en-US" sz="2400">
                <a:solidFill>
                  <a:srgbClr val="000000"/>
                </a:solidFill>
              </a:rPr>
              <a:t>{</a:t>
            </a:r>
          </a:p>
          <a:p>
            <a:pPr>
              <a:buClr>
                <a:srgbClr val="000000"/>
              </a:buClr>
              <a:buSzPct val="100000"/>
              <a:buFont typeface="Arial" charset="0"/>
              <a:buNone/>
            </a:pPr>
            <a:r>
              <a:rPr lang="en-GB" altLang="en-US" sz="2400">
                <a:solidFill>
                  <a:srgbClr val="000000"/>
                </a:solidFill>
              </a:rPr>
              <a:t>     if (a &gt; b)</a:t>
            </a:r>
          </a:p>
          <a:p>
            <a:pPr>
              <a:buClr>
                <a:srgbClr val="000000"/>
              </a:buClr>
              <a:buSzPct val="100000"/>
              <a:buFont typeface="Arial" charset="0"/>
              <a:buNone/>
            </a:pPr>
            <a:r>
              <a:rPr lang="en-GB" altLang="en-US" sz="2400">
                <a:solidFill>
                  <a:srgbClr val="000000"/>
                </a:solidFill>
              </a:rPr>
              <a:t>         return a;</a:t>
            </a:r>
          </a:p>
          <a:p>
            <a:pPr>
              <a:buClr>
                <a:srgbClr val="000000"/>
              </a:buClr>
              <a:buSzPct val="100000"/>
              <a:buFont typeface="Arial" charset="0"/>
              <a:buNone/>
            </a:pPr>
            <a:r>
              <a:rPr lang="en-GB" altLang="en-US" sz="2400">
                <a:solidFill>
                  <a:srgbClr val="000000"/>
                </a:solidFill>
              </a:rPr>
              <a:t>     else</a:t>
            </a:r>
          </a:p>
          <a:p>
            <a:pPr>
              <a:buClr>
                <a:srgbClr val="000000"/>
              </a:buClr>
              <a:buSzPct val="100000"/>
              <a:buFont typeface="Arial" charset="0"/>
              <a:buNone/>
            </a:pPr>
            <a:r>
              <a:rPr lang="en-GB" altLang="en-US" sz="2400">
                <a:solidFill>
                  <a:srgbClr val="000000"/>
                </a:solidFill>
              </a:rPr>
              <a:t>         return b;</a:t>
            </a:r>
          </a:p>
          <a:p>
            <a:pPr>
              <a:buClr>
                <a:srgbClr val="000000"/>
              </a:buClr>
              <a:buSzPct val="100000"/>
              <a:buFont typeface="Arial" charset="0"/>
              <a:buNone/>
            </a:pPr>
            <a:r>
              <a:rPr lang="en-GB" altLang="en-US" sz="2400">
                <a:solidFill>
                  <a:srgbClr val="000000"/>
                </a:solidFill>
              </a:rPr>
              <a:t>}</a:t>
            </a:r>
          </a:p>
          <a:p>
            <a:pPr>
              <a:buClr>
                <a:srgbClr val="FF8000"/>
              </a:buClr>
              <a:buSzPct val="100000"/>
              <a:buFont typeface="Arial" charset="0"/>
              <a:buNone/>
            </a:pPr>
            <a:endParaRPr lang="en-GB" altLang="en-US" sz="2400" b="1">
              <a:solidFill>
                <a:srgbClr val="FF8000"/>
              </a:solidFill>
            </a:endParaRPr>
          </a:p>
          <a:p>
            <a:pPr>
              <a:buClr>
                <a:srgbClr val="FF8000"/>
              </a:buClr>
              <a:buSzPct val="100000"/>
              <a:buFont typeface="Arial" charset="0"/>
              <a:buNone/>
            </a:pPr>
            <a:endParaRPr lang="en-GB" altLang="en-US" sz="2400" b="1">
              <a:solidFill>
                <a:srgbClr val="FF8000"/>
              </a:solidFill>
            </a:endParaRPr>
          </a:p>
        </p:txBody>
      </p:sp>
      <p:sp>
        <p:nvSpPr>
          <p:cNvPr id="8196" name="Rectangle 4"/>
          <p:cNvSpPr>
            <a:spLocks noGrp="1" noChangeArrowheads="1"/>
          </p:cNvSpPr>
          <p:nvPr>
            <p:ph type="title" idx="1"/>
          </p:nvPr>
        </p:nvSpPr>
        <p:spPr>
          <a:xfrm>
            <a:off x="304800" y="342900"/>
            <a:ext cx="8594725"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nSpc>
                <a:spcPct val="95000"/>
              </a:lnSpc>
              <a:spcBef>
                <a:spcPct val="0"/>
              </a:spcBef>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smtClean="0">
                <a:solidFill>
                  <a:srgbClr val="00CECE"/>
                </a:solidFill>
                <a:effectLst/>
              </a:rPr>
              <a:t>A Template Function for Maximum</a:t>
            </a:r>
          </a:p>
        </p:txBody>
      </p:sp>
    </p:spTree>
    <p:extLst>
      <p:ext uri="{BB962C8B-B14F-4D97-AF65-F5344CB8AC3E}">
        <p14:creationId xmlns:p14="http://schemas.microsoft.com/office/powerpoint/2010/main" val="12720780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1"/>
          <p:cNvSpPr>
            <a:spLocks noChangeArrowheads="1"/>
          </p:cNvSpPr>
          <p:nvPr/>
        </p:nvSpPr>
        <p:spPr bwMode="auto">
          <a:xfrm>
            <a:off x="476250" y="3027363"/>
            <a:ext cx="4779963" cy="3206750"/>
          </a:xfrm>
          <a:prstGeom prst="roundRect">
            <a:avLst>
              <a:gd name="adj" fmla="val 46"/>
            </a:avLst>
          </a:prstGeom>
          <a:solidFill>
            <a:srgbClr val="DADADA"/>
          </a:solidFill>
          <a:ln w="12600">
            <a:solidFill>
              <a:srgbClr val="000000"/>
            </a:solidFill>
            <a:round/>
            <a:headEnd/>
            <a:tailEnd/>
          </a:ln>
        </p:spPr>
        <p:txBody>
          <a:bodyPr wrap="none" anchor="ctr"/>
          <a:lstStyle>
            <a:lvl1pPr>
              <a:defRPr>
                <a:solidFill>
                  <a:schemeClr val="bg1"/>
                </a:solidFill>
                <a:latin typeface="Times New Roman" pitchFamily="16" charset="0"/>
                <a:cs typeface="Arial Unicode MS" charset="0"/>
              </a:defRPr>
            </a:lvl1pPr>
            <a:lvl2pPr marL="742950" indent="-285750">
              <a:defRPr>
                <a:solidFill>
                  <a:schemeClr val="bg1"/>
                </a:solidFill>
                <a:latin typeface="Times New Roman" pitchFamily="16" charset="0"/>
                <a:cs typeface="Arial Unicode MS" charset="0"/>
              </a:defRPr>
            </a:lvl2pPr>
            <a:lvl3pPr marL="1143000" indent="-228600">
              <a:defRPr>
                <a:solidFill>
                  <a:schemeClr val="bg1"/>
                </a:solidFill>
                <a:latin typeface="Times New Roman" pitchFamily="16" charset="0"/>
                <a:cs typeface="Arial Unicode MS" charset="0"/>
              </a:defRPr>
            </a:lvl3pPr>
            <a:lvl4pPr marL="1600200" indent="-228600">
              <a:defRPr>
                <a:solidFill>
                  <a:schemeClr val="bg1"/>
                </a:solidFill>
                <a:latin typeface="Times New Roman" pitchFamily="16" charset="0"/>
                <a:cs typeface="Arial Unicode MS" charset="0"/>
              </a:defRPr>
            </a:lvl4pPr>
            <a:lvl5pPr marL="2057400" indent="-228600">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defRPr>
                <a:solidFill>
                  <a:schemeClr val="bg1"/>
                </a:solidFill>
                <a:latin typeface="Times New Roman" pitchFamily="16" charset="0"/>
                <a:cs typeface="Arial Unicode MS" charset="0"/>
              </a:defRPr>
            </a:lvl9pPr>
          </a:lstStyle>
          <a:p>
            <a:endParaRPr lang="en-US" altLang="en-US"/>
          </a:p>
        </p:txBody>
      </p:sp>
      <p:sp>
        <p:nvSpPr>
          <p:cNvPr id="9218" name="Rectangle 2"/>
          <p:cNvSpPr>
            <a:spLocks noGrp="1" noChangeArrowheads="1"/>
          </p:cNvSpPr>
          <p:nvPr>
            <p:ph type="body"/>
          </p:nvPr>
        </p:nvSpPr>
        <p:spPr>
          <a:xfrm>
            <a:off x="695459" y="1752600"/>
            <a:ext cx="7929563" cy="4114800"/>
          </a:xfrm>
          <a:noFill/>
          <a:ln>
            <a:miter lim="800000"/>
            <a:headEnd/>
            <a:tailEnd/>
          </a:ln>
        </p:spPr>
        <p:txBody>
          <a:bodyPr anchor="t"/>
          <a:lstStyle/>
          <a:p>
            <a:pPr marL="341313" indent="-341313">
              <a:lnSpc>
                <a:spcPct val="95000"/>
              </a:lnSpc>
              <a:spcBef>
                <a:spcPts val="700"/>
              </a:spcBef>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solidFill>
                  <a:schemeClr val="tx1"/>
                </a:solidFill>
              </a:rPr>
              <a:t>When you write a template function, you choose a data type for the function to depend upon...</a:t>
            </a:r>
          </a:p>
        </p:txBody>
      </p:sp>
      <p:sp>
        <p:nvSpPr>
          <p:cNvPr id="8196" name="Text Box 3"/>
          <p:cNvSpPr txBox="1">
            <a:spLocks noChangeArrowheads="1"/>
          </p:cNvSpPr>
          <p:nvPr/>
        </p:nvSpPr>
        <p:spPr bwMode="auto">
          <a:xfrm>
            <a:off x="585788" y="3101975"/>
            <a:ext cx="48895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cs typeface="Arial Unicode MS" charset="0"/>
              </a:defRPr>
            </a:lvl9pPr>
          </a:lstStyle>
          <a:p>
            <a:pPr>
              <a:lnSpc>
                <a:spcPct val="93000"/>
              </a:lnSpc>
              <a:buClr>
                <a:srgbClr val="000000"/>
              </a:buClr>
              <a:buSzPct val="100000"/>
              <a:buFont typeface="Arial" charset="0"/>
              <a:buNone/>
            </a:pPr>
            <a:r>
              <a:rPr lang="en-GB" altLang="en-US" sz="2400">
                <a:solidFill>
                  <a:srgbClr val="000000"/>
                </a:solidFill>
              </a:rPr>
              <a:t>template &lt;class Item&gt;</a:t>
            </a:r>
          </a:p>
          <a:p>
            <a:pPr>
              <a:buClr>
                <a:srgbClr val="FF8000"/>
              </a:buClr>
              <a:buSzPct val="100000"/>
              <a:buFont typeface="Arial" charset="0"/>
              <a:buNone/>
            </a:pPr>
            <a:r>
              <a:rPr lang="en-GB" altLang="en-US" sz="2400">
                <a:solidFill>
                  <a:srgbClr val="FF8000"/>
                </a:solidFill>
              </a:rPr>
              <a:t>Item</a:t>
            </a:r>
            <a:r>
              <a:rPr lang="en-GB" altLang="en-US" sz="2400">
                <a:solidFill>
                  <a:srgbClr val="000000"/>
                </a:solidFill>
              </a:rPr>
              <a:t> maximum(</a:t>
            </a:r>
            <a:r>
              <a:rPr lang="en-GB" altLang="en-US" sz="2400">
                <a:solidFill>
                  <a:srgbClr val="FF8000"/>
                </a:solidFill>
              </a:rPr>
              <a:t>Item</a:t>
            </a:r>
            <a:r>
              <a:rPr lang="en-GB" altLang="en-US" sz="2400">
                <a:solidFill>
                  <a:srgbClr val="000000"/>
                </a:solidFill>
              </a:rPr>
              <a:t> a, </a:t>
            </a:r>
            <a:r>
              <a:rPr lang="en-GB" altLang="en-US" sz="2400">
                <a:solidFill>
                  <a:srgbClr val="FF8000"/>
                </a:solidFill>
              </a:rPr>
              <a:t>Item</a:t>
            </a:r>
            <a:r>
              <a:rPr lang="en-GB" altLang="en-US" sz="2400">
                <a:solidFill>
                  <a:srgbClr val="000000"/>
                </a:solidFill>
              </a:rPr>
              <a:t> b)</a:t>
            </a:r>
          </a:p>
          <a:p>
            <a:pPr>
              <a:buClr>
                <a:srgbClr val="000000"/>
              </a:buClr>
              <a:buSzPct val="100000"/>
              <a:buFont typeface="Arial" charset="0"/>
              <a:buNone/>
            </a:pPr>
            <a:r>
              <a:rPr lang="en-GB" altLang="en-US" sz="2400">
                <a:solidFill>
                  <a:srgbClr val="000000"/>
                </a:solidFill>
              </a:rPr>
              <a:t>{</a:t>
            </a:r>
          </a:p>
          <a:p>
            <a:pPr>
              <a:buClr>
                <a:srgbClr val="000000"/>
              </a:buClr>
              <a:buSzPct val="100000"/>
              <a:buFont typeface="Arial" charset="0"/>
              <a:buNone/>
            </a:pPr>
            <a:r>
              <a:rPr lang="en-GB" altLang="en-US" sz="2400">
                <a:solidFill>
                  <a:srgbClr val="000000"/>
                </a:solidFill>
              </a:rPr>
              <a:t>     if (a &gt; b)</a:t>
            </a:r>
          </a:p>
          <a:p>
            <a:pPr>
              <a:buClr>
                <a:srgbClr val="000000"/>
              </a:buClr>
              <a:buSzPct val="100000"/>
              <a:buFont typeface="Arial" charset="0"/>
              <a:buNone/>
            </a:pPr>
            <a:r>
              <a:rPr lang="en-GB" altLang="en-US" sz="2400">
                <a:solidFill>
                  <a:srgbClr val="000000"/>
                </a:solidFill>
              </a:rPr>
              <a:t>         return a;</a:t>
            </a:r>
          </a:p>
          <a:p>
            <a:pPr>
              <a:buClr>
                <a:srgbClr val="000000"/>
              </a:buClr>
              <a:buSzPct val="100000"/>
              <a:buFont typeface="Arial" charset="0"/>
              <a:buNone/>
            </a:pPr>
            <a:r>
              <a:rPr lang="en-GB" altLang="en-US" sz="2400">
                <a:solidFill>
                  <a:srgbClr val="000000"/>
                </a:solidFill>
              </a:rPr>
              <a:t>     else</a:t>
            </a:r>
          </a:p>
          <a:p>
            <a:pPr>
              <a:buClr>
                <a:srgbClr val="000000"/>
              </a:buClr>
              <a:buSzPct val="100000"/>
              <a:buFont typeface="Arial" charset="0"/>
              <a:buNone/>
            </a:pPr>
            <a:r>
              <a:rPr lang="en-GB" altLang="en-US" sz="2400">
                <a:solidFill>
                  <a:srgbClr val="000000"/>
                </a:solidFill>
              </a:rPr>
              <a:t>         return b;</a:t>
            </a:r>
          </a:p>
          <a:p>
            <a:pPr>
              <a:buClr>
                <a:srgbClr val="000000"/>
              </a:buClr>
              <a:buSzPct val="100000"/>
              <a:buFont typeface="Arial" charset="0"/>
              <a:buNone/>
            </a:pPr>
            <a:r>
              <a:rPr lang="en-GB" altLang="en-US" sz="2400">
                <a:solidFill>
                  <a:srgbClr val="000000"/>
                </a:solidFill>
              </a:rPr>
              <a:t>}</a:t>
            </a:r>
          </a:p>
          <a:p>
            <a:pPr>
              <a:buClr>
                <a:srgbClr val="FF8000"/>
              </a:buClr>
              <a:buSzPct val="100000"/>
              <a:buFont typeface="Arial" charset="0"/>
              <a:buNone/>
            </a:pPr>
            <a:endParaRPr lang="en-GB" altLang="en-US" sz="2400" b="1">
              <a:solidFill>
                <a:srgbClr val="FF8000"/>
              </a:solidFill>
            </a:endParaRPr>
          </a:p>
          <a:p>
            <a:pPr>
              <a:buClr>
                <a:srgbClr val="FF8000"/>
              </a:buClr>
              <a:buSzPct val="100000"/>
              <a:buFont typeface="Arial" charset="0"/>
              <a:buNone/>
            </a:pPr>
            <a:endParaRPr lang="en-GB" altLang="en-US" sz="2400" b="1">
              <a:solidFill>
                <a:srgbClr val="FF8000"/>
              </a:solidFill>
            </a:endParaRPr>
          </a:p>
        </p:txBody>
      </p:sp>
      <p:sp>
        <p:nvSpPr>
          <p:cNvPr id="9220" name="Rectangle 4"/>
          <p:cNvSpPr>
            <a:spLocks noGrp="1" noChangeArrowheads="1"/>
          </p:cNvSpPr>
          <p:nvPr>
            <p:ph type="title" idx="1"/>
          </p:nvPr>
        </p:nvSpPr>
        <p:spPr>
          <a:xfrm>
            <a:off x="304800" y="342900"/>
            <a:ext cx="8594725" cy="114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nSpc>
                <a:spcPct val="95000"/>
              </a:lnSpc>
              <a:spcBef>
                <a:spcPct val="0"/>
              </a:spcBef>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smtClean="0">
                <a:solidFill>
                  <a:srgbClr val="00CECE"/>
                </a:solidFill>
                <a:effectLst/>
              </a:rPr>
              <a:t>A Template Function for Maximum</a:t>
            </a:r>
          </a:p>
        </p:txBody>
      </p:sp>
    </p:spTree>
    <p:extLst>
      <p:ext uri="{BB962C8B-B14F-4D97-AF65-F5344CB8AC3E}">
        <p14:creationId xmlns:p14="http://schemas.microsoft.com/office/powerpoint/2010/main" val="1747787996"/>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1821</TotalTime>
  <Words>3130</Words>
  <Application>Microsoft Office PowerPoint</Application>
  <PresentationFormat>Letter Paper (8.5x11 in)</PresentationFormat>
  <Paragraphs>628</Paragraphs>
  <Slides>56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 Unicode MS</vt:lpstr>
      <vt:lpstr>Arial</vt:lpstr>
      <vt:lpstr>Monotype Sorts</vt:lpstr>
      <vt:lpstr>Tahoma</vt:lpstr>
      <vt:lpstr>Times New Roman</vt:lpstr>
      <vt:lpstr>Wingdings</vt:lpstr>
      <vt:lpstr>Blends</vt:lpstr>
      <vt:lpstr>PowerPoint Presentation</vt:lpstr>
      <vt:lpstr>Session 24</vt:lpstr>
      <vt:lpstr>Overview</vt:lpstr>
      <vt:lpstr>Finding the Maximum of Two Integers</vt:lpstr>
      <vt:lpstr>Finding the Maximum of Two Doubles</vt:lpstr>
      <vt:lpstr>Finding the Maximum of Two Knafns</vt:lpstr>
      <vt:lpstr>One Hundred Million Functions...</vt:lpstr>
      <vt:lpstr>A Template Function for Maximum</vt:lpstr>
      <vt:lpstr>A Template Function for Maximum</vt:lpstr>
      <vt:lpstr>A Template Function for Maximum</vt:lpstr>
      <vt:lpstr>Using a Template Function</vt:lpstr>
      <vt:lpstr>Finding the Maximum Item in an Array</vt:lpstr>
      <vt:lpstr>Finding the Maximum Item in an Array</vt:lpstr>
      <vt:lpstr>17.1</vt:lpstr>
      <vt:lpstr>Templates for Algorithm Abstraction</vt:lpstr>
      <vt:lpstr>swap_values for char</vt:lpstr>
      <vt:lpstr>A General swap_values</vt:lpstr>
      <vt:lpstr>Templates for Functions</vt:lpstr>
      <vt:lpstr>Template Details</vt:lpstr>
      <vt:lpstr>Calling a Template Function</vt:lpstr>
      <vt:lpstr>Templates and Declarations</vt:lpstr>
      <vt:lpstr>The Type Parameter T</vt:lpstr>
      <vt:lpstr>Templates with  Multiple Parameters</vt:lpstr>
      <vt:lpstr>Algorithm Abstraction</vt:lpstr>
      <vt:lpstr>Program Example: A Generic Sorting Function</vt:lpstr>
      <vt:lpstr>Generic Sorting: Helping Functions</vt:lpstr>
      <vt:lpstr>Templates and Operators</vt:lpstr>
      <vt:lpstr>Defining Templates</vt:lpstr>
      <vt:lpstr>Inappropriate Types for Templates</vt:lpstr>
      <vt:lpstr>Section 17.1 Conclusion</vt:lpstr>
      <vt:lpstr>17.2</vt:lpstr>
      <vt:lpstr>Templates for Data Abstraction</vt:lpstr>
      <vt:lpstr>A Class Template</vt:lpstr>
      <vt:lpstr>Template Class Pair (cont.)</vt:lpstr>
      <vt:lpstr>Declaring  Template Class Objects</vt:lpstr>
      <vt:lpstr>Using the Objects</vt:lpstr>
      <vt:lpstr>Defining the Member Functions</vt:lpstr>
      <vt:lpstr>Defining a Pair Constructor</vt:lpstr>
      <vt:lpstr>Defining set_element </vt:lpstr>
      <vt:lpstr>Template Class Names  as Parameters</vt:lpstr>
      <vt:lpstr>Template Functions with Template Class Parameters</vt:lpstr>
      <vt:lpstr>Program Example: An Array Class</vt:lpstr>
      <vt:lpstr>typedef and Templates</vt:lpstr>
      <vt:lpstr>Section 17.2 Conclusion</vt:lpstr>
      <vt:lpstr>Chapter 17 -- End</vt:lpstr>
      <vt:lpstr>Display 17.1  </vt:lpstr>
      <vt:lpstr>Display 17.2 </vt:lpstr>
      <vt:lpstr>Display 17.3 (1/2) </vt:lpstr>
      <vt:lpstr>Display 17.3 (2/2) </vt:lpstr>
      <vt:lpstr>Display 17.4 (1/2) </vt:lpstr>
      <vt:lpstr>Display 17.4 (2/2)</vt:lpstr>
      <vt:lpstr>Display 17.5 1/2</vt:lpstr>
      <vt:lpstr>Display 17.5 2/2</vt:lpstr>
      <vt:lpstr>Display 17.6 1/3</vt:lpstr>
      <vt:lpstr>Display 17.6 (2/3) </vt:lpstr>
      <vt:lpstr>Display 17.6 (3/3)</vt:lpstr>
    </vt:vector>
  </TitlesOfParts>
  <Company>Addison Wesley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Addison Wesley</dc:creator>
  <cp:lastModifiedBy>Faizi Ali</cp:lastModifiedBy>
  <cp:revision>93</cp:revision>
  <cp:lastPrinted>2001-11-04T00:51:13Z</cp:lastPrinted>
  <dcterms:created xsi:type="dcterms:W3CDTF">2005-02-25T19:46:41Z</dcterms:created>
  <dcterms:modified xsi:type="dcterms:W3CDTF">2014-12-18T14:05:28Z</dcterms:modified>
</cp:coreProperties>
</file>