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339" r:id="rId3"/>
    <p:sldId id="275" r:id="rId4"/>
    <p:sldId id="280" r:id="rId5"/>
    <p:sldId id="281" r:id="rId6"/>
    <p:sldId id="282" r:id="rId7"/>
    <p:sldId id="277" r:id="rId8"/>
    <p:sldId id="295" r:id="rId9"/>
    <p:sldId id="296" r:id="rId10"/>
    <p:sldId id="297" r:id="rId11"/>
    <p:sldId id="298" r:id="rId12"/>
    <p:sldId id="310" r:id="rId13"/>
    <p:sldId id="33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340" r:id="rId25"/>
    <p:sldId id="336" r:id="rId26"/>
    <p:sldId id="335" r:id="rId27"/>
    <p:sldId id="311" r:id="rId28"/>
    <p:sldId id="337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38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4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66"/>
    <a:srgbClr val="FFCC66"/>
    <a:srgbClr val="FF00FF"/>
    <a:srgbClr val="FFCCFF"/>
    <a:srgbClr val="008000"/>
    <a:srgbClr val="FF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0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56E97ED-6B5E-4B51-A4B8-E9FC2CC87E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to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D45A4-DC17-4EA7-A454-CC2731C63D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to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A166B-3FDB-4CDC-8266-47C1F3FDA4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to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B3E40-109B-4444-991B-3BD7F248D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to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84D357B-9E5C-4D13-97DF-F7ECB605CF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to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42FC4-ACFF-42F3-BE5C-B71F9BA453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28A0F-DDB1-49CD-B2FE-C432DCD6BD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to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DA8F9-60EE-49BC-BD40-4BF32593B8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to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48D04-1790-4A73-9D0F-69AAE07D4C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to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483E6-4A9C-4A23-BE09-C82D72ADBF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to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C27C5-B0B6-4675-8E80-78B2F886D0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to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E344A-9296-4FF3-9D9C-BDB8FD6DD2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to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116A9-1733-4964-B439-93CA0924AB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Introduction to Programming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D09A51-D27C-412C-B647-2199DE10FF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Programming (cont’d) 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3 </a:t>
            </a:r>
            <a:endParaRPr lang="en-US" dirty="0"/>
          </a:p>
          <a:p>
            <a:r>
              <a:rPr lang="en-US" dirty="0" smtClean="0"/>
              <a:t>Introduction to </a:t>
            </a:r>
            <a:r>
              <a:rPr lang="en-US" dirty="0"/>
              <a:t>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Character Data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cin</a:t>
            </a:r>
            <a:r>
              <a:rPr lang="en-US" sz="2400" dirty="0"/>
              <a:t> skips blanks and line breaks looking for data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following reads two characters but skips</a:t>
            </a:r>
            <a:br>
              <a:rPr lang="en-US" sz="2400" dirty="0"/>
            </a:br>
            <a:r>
              <a:rPr lang="en-US" sz="2400" dirty="0"/>
              <a:t>any space that might be between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smtClean="0"/>
              <a:t>char </a:t>
            </a:r>
            <a:r>
              <a:rPr lang="en-US" sz="2400" dirty="0"/>
              <a:t>symbol1, symbol2;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 smtClean="0"/>
              <a:t>cin</a:t>
            </a:r>
            <a:r>
              <a:rPr lang="en-US" sz="2400" dirty="0" smtClean="0"/>
              <a:t>  </a:t>
            </a:r>
            <a:r>
              <a:rPr lang="en-US" sz="2400" dirty="0"/>
              <a:t>&gt;&gt;  symbol1  &gt;&gt;  symbol2;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User normally separate data items by spaces</a:t>
            </a:r>
            <a:br>
              <a:rPr lang="en-US" sz="2400" dirty="0"/>
            </a:br>
            <a:r>
              <a:rPr lang="en-US" sz="2400" dirty="0"/>
              <a:t>              			J    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Results are the same if the data is not separated</a:t>
            </a:r>
            <a:br>
              <a:rPr lang="en-US" sz="2400" dirty="0"/>
            </a:br>
            <a:r>
              <a:rPr lang="en-US" sz="2400" dirty="0"/>
              <a:t> by spaces</a:t>
            </a:r>
            <a:br>
              <a:rPr lang="en-US" sz="2400" dirty="0"/>
            </a:br>
            <a:r>
              <a:rPr lang="en-US" sz="2400" dirty="0"/>
              <a:t> 				JD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bool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bool is a new addition to C++</a:t>
            </a:r>
          </a:p>
          <a:p>
            <a:pPr lvl="1"/>
            <a:r>
              <a:rPr lang="en-US"/>
              <a:t>Short for boolean</a:t>
            </a:r>
          </a:p>
          <a:p>
            <a:pPr lvl="1"/>
            <a:r>
              <a:rPr lang="en-US"/>
              <a:t>Boolean values are either true or false</a:t>
            </a:r>
            <a:br>
              <a:rPr lang="en-US"/>
            </a:br>
            <a:endParaRPr lang="en-US"/>
          </a:p>
          <a:p>
            <a:r>
              <a:rPr lang="en-US"/>
              <a:t>To declare a variable of type bool: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bool old_enough;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Shorthand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Some expressions occur so often that C++ </a:t>
            </a:r>
            <a:br>
              <a:rPr lang="en-US" sz="2400" dirty="0"/>
            </a:br>
            <a:r>
              <a:rPr lang="en-US" sz="2400" dirty="0"/>
              <a:t>contains to shorthand operators for them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All arithmetic operators can be used this way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+=   count = count + 2;    becomes</a:t>
            </a:r>
            <a:br>
              <a:rPr lang="en-US" sz="2400" dirty="0"/>
            </a:br>
            <a:r>
              <a:rPr lang="en-US" sz="2400" dirty="0"/>
              <a:t>        count += 2;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*=   bonus = bonus * 2;  becomes</a:t>
            </a:r>
            <a:br>
              <a:rPr lang="en-US" sz="2400" dirty="0"/>
            </a:br>
            <a:r>
              <a:rPr lang="en-US" sz="2400" dirty="0"/>
              <a:t>       bonus *= 2;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/=    time = time / </a:t>
            </a:r>
            <a:r>
              <a:rPr lang="en-US" sz="2400" dirty="0" err="1"/>
              <a:t>rush_factor</a:t>
            </a:r>
            <a:r>
              <a:rPr lang="en-US" sz="2400" dirty="0"/>
              <a:t>;  becomes</a:t>
            </a:r>
            <a:br>
              <a:rPr lang="en-US" sz="2400" dirty="0"/>
            </a:br>
            <a:r>
              <a:rPr lang="en-US" sz="2400" dirty="0"/>
              <a:t>        time /= </a:t>
            </a:r>
            <a:r>
              <a:rPr lang="en-US" sz="2400" dirty="0" err="1"/>
              <a:t>rush_factor</a:t>
            </a:r>
            <a:r>
              <a:rPr lang="en-US" sz="2400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%=  remainder = remainder % (cnt1+ cnt2); becomes</a:t>
            </a:r>
            <a:br>
              <a:rPr lang="en-US" sz="2400" dirty="0"/>
            </a:br>
            <a:r>
              <a:rPr lang="en-US" sz="2400" dirty="0"/>
              <a:t>        remainder %= (cnt1 + cnt2);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ChangeArrowheads="1"/>
          </p:cNvSpPr>
          <p:nvPr/>
        </p:nvSpPr>
        <p:spPr bwMode="auto">
          <a:xfrm>
            <a:off x="152400" y="33528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sz="60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data stream is a sequence of data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Typically in the form of characters or numbers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An input stream is data for the program to use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Typically originates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at the keyboard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at a file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An output stream is the program’s output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Destination is typically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the monitor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 file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using cout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cout</a:t>
            </a:r>
            <a:r>
              <a:rPr lang="en-US" sz="2400" dirty="0"/>
              <a:t> is an output stream sending data to the monitor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insertion operator "&lt;&lt;" inserts data into </a:t>
            </a:r>
            <a:r>
              <a:rPr lang="en-US" sz="2400" dirty="0" err="1"/>
              <a:t>cout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/>
              <a:t>number_of_bars</a:t>
            </a:r>
            <a:r>
              <a:rPr lang="en-US" sz="2400" dirty="0"/>
              <a:t> &lt;&lt; " candy bars\n";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line sends two items to the monitor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value of </a:t>
            </a:r>
            <a:r>
              <a:rPr lang="en-US" sz="2000" dirty="0" err="1"/>
              <a:t>number_of_bars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The quoted string of characters " candy bars\n"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Notice the space before the ‘c’ in candy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The ‘\n’ causes a new line to be started following the ‘s’ in bars</a:t>
            </a:r>
            <a:br>
              <a:rPr lang="en-US" sz="1800" dirty="0"/>
            </a:b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A new insertion operator is used for each item of output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Using cout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This produces the same result as the previous sample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               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number_of_bars</a:t>
            </a:r>
            <a:r>
              <a:rPr lang="en-US" sz="2000" dirty="0"/>
              <a:t> ;</a:t>
            </a:r>
            <a:br>
              <a:rPr lang="en-US" sz="2000" dirty="0"/>
            </a:br>
            <a:r>
              <a:rPr lang="en-US" sz="2000" dirty="0"/>
              <a:t>                               </a:t>
            </a:r>
            <a:r>
              <a:rPr lang="en-US" sz="2000" dirty="0" err="1"/>
              <a:t>cout</a:t>
            </a:r>
            <a:r>
              <a:rPr lang="en-US" sz="2000" dirty="0"/>
              <a:t> &lt;&lt; " candy bars\n";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Here arithmetic is performed in the </a:t>
            </a:r>
            <a:r>
              <a:rPr lang="en-US" sz="2000" dirty="0" err="1"/>
              <a:t>cout</a:t>
            </a:r>
            <a:r>
              <a:rPr lang="en-US" sz="2000" dirty="0"/>
              <a:t> statement</a:t>
            </a:r>
            <a:br>
              <a:rPr lang="en-US" sz="2000" dirty="0"/>
            </a:br>
            <a:r>
              <a:rPr lang="en-US" sz="2000" dirty="0"/>
              <a:t>                               </a:t>
            </a:r>
            <a:r>
              <a:rPr lang="en-US" sz="2000" dirty="0" err="1"/>
              <a:t>cout</a:t>
            </a:r>
            <a:r>
              <a:rPr lang="en-US" sz="2000" dirty="0"/>
              <a:t> &lt;&lt; "Total cost is $" &lt;&lt; (price + tax);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Quoted strings are enclosed in double quotes ("Walter")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Don’t use two single quotes  (')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blank space can also be inserted with </a:t>
            </a:r>
            <a:br>
              <a:rPr lang="en-US" sz="2000" dirty="0"/>
            </a:br>
            <a:r>
              <a:rPr lang="en-US" sz="2000" dirty="0"/>
              <a:t>       </a:t>
            </a:r>
            <a:br>
              <a:rPr lang="en-US" sz="2000" dirty="0"/>
            </a:br>
            <a:r>
              <a:rPr lang="en-US" sz="2000" dirty="0"/>
              <a:t>                                </a:t>
            </a:r>
            <a:r>
              <a:rPr lang="en-US" sz="2000" dirty="0" err="1"/>
              <a:t>cout</a:t>
            </a:r>
            <a:r>
              <a:rPr lang="en-US" sz="2000" dirty="0"/>
              <a:t> &lt;&lt; " " 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if there  are no strings in which a space is desired as </a:t>
            </a:r>
            <a:br>
              <a:rPr lang="en-US" sz="2000" dirty="0"/>
            </a:br>
            <a:r>
              <a:rPr lang="en-US" sz="2000" dirty="0"/>
              <a:t>in  " candy bars\n"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Include Directives 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Include Directives add library files to our programs</a:t>
            </a:r>
            <a:br>
              <a:rPr lang="en-US" sz="2000"/>
            </a:br>
            <a:endParaRPr lang="en-US" sz="2000"/>
          </a:p>
          <a:p>
            <a:pPr lvl="1"/>
            <a:r>
              <a:rPr lang="en-US" sz="2000"/>
              <a:t>To make the definitions of the cin and cout available to </a:t>
            </a:r>
            <a:br>
              <a:rPr lang="en-US" sz="2000"/>
            </a:br>
            <a:r>
              <a:rPr lang="en-US" sz="2000"/>
              <a:t>the program:</a:t>
            </a:r>
            <a:br>
              <a:rPr lang="en-US" sz="2000"/>
            </a:br>
            <a:r>
              <a:rPr lang="en-US" sz="2000"/>
              <a:t>                </a:t>
            </a:r>
            <a:br>
              <a:rPr lang="en-US" sz="2000"/>
            </a:br>
            <a:r>
              <a:rPr lang="en-US" sz="2000"/>
              <a:t>                             #include &lt;iostream&gt;</a:t>
            </a:r>
            <a:br>
              <a:rPr lang="en-US" sz="2000"/>
            </a:br>
            <a:r>
              <a:rPr lang="en-US" sz="2000"/>
              <a:t>                             </a:t>
            </a:r>
            <a:br>
              <a:rPr lang="en-US" sz="2000"/>
            </a:br>
            <a:r>
              <a:rPr lang="en-US" sz="2000"/>
              <a:t>  </a:t>
            </a:r>
          </a:p>
          <a:p>
            <a:r>
              <a:rPr lang="en-US" sz="2000"/>
              <a:t>Using Directives include a collection of defined names</a:t>
            </a:r>
            <a:br>
              <a:rPr lang="en-US" sz="2000"/>
            </a:br>
            <a:endParaRPr lang="en-US" sz="2000"/>
          </a:p>
          <a:p>
            <a:pPr lvl="1"/>
            <a:r>
              <a:rPr lang="en-US" sz="2000"/>
              <a:t>To make the names cin and cout available to our program: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                        using namespace std;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Sequences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Escape sequences tell the compiler to treat characters</a:t>
            </a:r>
            <a:br>
              <a:rPr lang="en-US" sz="2400"/>
            </a:br>
            <a:r>
              <a:rPr lang="en-US" sz="2400"/>
              <a:t> in a special way</a:t>
            </a:r>
          </a:p>
          <a:p>
            <a:pPr>
              <a:lnSpc>
                <a:spcPct val="90000"/>
              </a:lnSpc>
            </a:pPr>
            <a:r>
              <a:rPr lang="en-US" sz="2400"/>
              <a:t>'\' is the escape character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create a newline in output use </a:t>
            </a:r>
            <a:br>
              <a:rPr lang="en-US" sz="2400"/>
            </a:br>
            <a:r>
              <a:rPr lang="en-US" sz="2400"/>
              <a:t>              \n  –    cout &lt;&lt; "\n";</a:t>
            </a:r>
            <a:br>
              <a:rPr lang="en-US" sz="2400"/>
            </a:br>
            <a:r>
              <a:rPr lang="en-US" sz="2400"/>
              <a:t>        or the newer alternative</a:t>
            </a:r>
            <a:br>
              <a:rPr lang="en-US" sz="2400"/>
            </a:br>
            <a:r>
              <a:rPr lang="en-US" sz="2400"/>
              <a:t>                         cout &lt;&lt; endl;</a:t>
            </a:r>
            <a:br>
              <a:rPr lang="en-US" sz="2400"/>
            </a:b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Other escape sequences:</a:t>
            </a:r>
            <a:br>
              <a:rPr lang="en-US" sz="2400"/>
            </a:br>
            <a:r>
              <a:rPr lang="en-US" sz="2400"/>
              <a:t>             \t  	--  a tab</a:t>
            </a:r>
            <a:br>
              <a:rPr lang="en-US" sz="2400"/>
            </a:br>
            <a:r>
              <a:rPr lang="en-US" sz="2400"/>
              <a:t>             \\  	--  a backslash character</a:t>
            </a:r>
            <a:br>
              <a:rPr lang="en-US" sz="2400"/>
            </a:br>
            <a:r>
              <a:rPr lang="en-US" sz="2400"/>
              <a:t>             \"  	--  a quote character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Real Numbers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Real numbers (type double) produce a variety of outputs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	double price = 78.5;</a:t>
            </a:r>
            <a:br>
              <a:rPr lang="en-US" sz="2400"/>
            </a:br>
            <a:r>
              <a:rPr lang="en-US" sz="2400"/>
              <a:t>	cout &lt;&lt; "The price is $" &lt;&lt; price &lt;&lt; endl;  </a:t>
            </a:r>
            <a:br>
              <a:rPr lang="en-US" sz="2400"/>
            </a:b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The output could be any of these:</a:t>
            </a:r>
            <a:br>
              <a:rPr lang="en-US" sz="2400"/>
            </a:br>
            <a:r>
              <a:rPr lang="en-US" sz="2400"/>
              <a:t>                   	The price is $78.5</a:t>
            </a:r>
            <a:br>
              <a:rPr lang="en-US" sz="2400"/>
            </a:br>
            <a:r>
              <a:rPr lang="en-US" sz="2400"/>
              <a:t> 			The price is $78.500000</a:t>
            </a:r>
            <a:br>
              <a:rPr lang="en-US" sz="2400"/>
            </a:br>
            <a:r>
              <a:rPr lang="en-US" sz="2400"/>
              <a:t>			The price is $7.850000e01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most unlikely output is:</a:t>
            </a:r>
            <a:br>
              <a:rPr lang="en-US" sz="2400"/>
            </a:br>
            <a:r>
              <a:rPr lang="en-US" sz="2400"/>
              <a:t> 			The price is $78.50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</a:t>
            </a:r>
            <a:r>
              <a:rPr lang="en-US" dirty="0" smtClean="0"/>
              <a:t>arithmetic expressions and operator precedence and operator associativity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able to perform input and output in a program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to appreciate sequential nature of programs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Showing Decimal Places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err="1"/>
              <a:t>cout</a:t>
            </a:r>
            <a:r>
              <a:rPr lang="en-US" sz="2000" dirty="0"/>
              <a:t> includes tools to specify the output of type double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To specify fixed point notation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setf</a:t>
            </a:r>
            <a:r>
              <a:rPr lang="en-US" sz="2000" dirty="0"/>
              <a:t>(</a:t>
            </a:r>
            <a:r>
              <a:rPr lang="en-US" sz="2000" dirty="0" err="1"/>
              <a:t>ios</a:t>
            </a:r>
            <a:r>
              <a:rPr lang="en-US" sz="2000" dirty="0"/>
              <a:t>::fixed)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specify that the decimal point will always be shown 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setf</a:t>
            </a:r>
            <a:r>
              <a:rPr lang="en-US" sz="2000" dirty="0"/>
              <a:t>(</a:t>
            </a:r>
            <a:r>
              <a:rPr lang="en-US" sz="2000" dirty="0" err="1"/>
              <a:t>ios</a:t>
            </a:r>
            <a:r>
              <a:rPr lang="en-US" sz="2000" dirty="0"/>
              <a:t>::</a:t>
            </a:r>
            <a:r>
              <a:rPr lang="en-US" sz="2000" dirty="0" err="1"/>
              <a:t>showpoint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specify that two decimal places will always be shown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precision(2)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Example:	</a:t>
            </a:r>
            <a:r>
              <a:rPr lang="en-US" sz="2000" dirty="0" err="1"/>
              <a:t>cout.setf</a:t>
            </a:r>
            <a:r>
              <a:rPr lang="en-US" sz="2000" dirty="0"/>
              <a:t>(</a:t>
            </a:r>
            <a:r>
              <a:rPr lang="en-US" sz="2000" dirty="0" err="1"/>
              <a:t>ios</a:t>
            </a:r>
            <a:r>
              <a:rPr lang="en-US" sz="2000" dirty="0"/>
              <a:t>::fixed);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cout.setf</a:t>
            </a:r>
            <a:r>
              <a:rPr lang="en-US" sz="2000" dirty="0"/>
              <a:t>(</a:t>
            </a:r>
            <a:r>
              <a:rPr lang="en-US" sz="2000" dirty="0" err="1"/>
              <a:t>ios</a:t>
            </a:r>
            <a:r>
              <a:rPr lang="en-US" sz="2000" dirty="0"/>
              <a:t>::</a:t>
            </a:r>
            <a:r>
              <a:rPr lang="en-US" sz="2000" dirty="0" err="1"/>
              <a:t>showpoint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cout.precision</a:t>
            </a:r>
            <a:r>
              <a:rPr lang="en-US" sz="2000" dirty="0"/>
              <a:t>(2);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	&lt;&lt; "The price is " </a:t>
            </a:r>
            <a:br>
              <a:rPr lang="en-US" sz="2000" dirty="0"/>
            </a:br>
            <a:r>
              <a:rPr lang="en-US" sz="2000" dirty="0"/>
              <a:t>			&lt;&lt; price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Using cin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cin is an input stream bringing data from the keyboard</a:t>
            </a:r>
          </a:p>
          <a:p>
            <a:pPr>
              <a:lnSpc>
                <a:spcPct val="90000"/>
              </a:lnSpc>
            </a:pPr>
            <a:r>
              <a:rPr lang="en-US" sz="2000"/>
              <a:t>The extraction operator (&gt;&gt;) removes data to be used</a:t>
            </a:r>
          </a:p>
          <a:p>
            <a:pPr>
              <a:lnSpc>
                <a:spcPct val="90000"/>
              </a:lnSpc>
            </a:pPr>
            <a:r>
              <a:rPr lang="en-US" sz="2000"/>
              <a:t>Example:</a:t>
            </a:r>
            <a:br>
              <a:rPr lang="en-US" sz="2000"/>
            </a:br>
            <a:r>
              <a:rPr lang="en-US" sz="2000"/>
              <a:t>	cout &lt;&lt; "Enter the number of bars in a package\n";</a:t>
            </a:r>
            <a:br>
              <a:rPr lang="en-US" sz="2000"/>
            </a:br>
            <a:r>
              <a:rPr lang="en-US" sz="2000"/>
              <a:t>     	cout &lt;&lt; " and the weight in ounces of one bar.\n";</a:t>
            </a:r>
            <a:br>
              <a:rPr lang="en-US" sz="2000"/>
            </a:br>
            <a:r>
              <a:rPr lang="en-US" sz="2000"/>
              <a:t>     	cin &gt;&gt; number_of_bars;</a:t>
            </a:r>
            <a:br>
              <a:rPr lang="en-US" sz="2000"/>
            </a:br>
            <a:r>
              <a:rPr lang="en-US" sz="2000"/>
              <a:t>  	cin &gt;&gt; one_weight;</a:t>
            </a:r>
          </a:p>
          <a:p>
            <a:pPr>
              <a:lnSpc>
                <a:spcPct val="90000"/>
              </a:lnSpc>
            </a:pPr>
            <a:r>
              <a:rPr lang="en-US" sz="2000"/>
              <a:t>This code prompts the user to enter data then</a:t>
            </a:r>
            <a:br>
              <a:rPr lang="en-US" sz="2000"/>
            </a:br>
            <a:r>
              <a:rPr lang="en-US" sz="2000"/>
              <a:t>reads two data items from cin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first value read is stored in number_of_bars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second value read is stored in one_weight	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 is separated by spaces when entered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From cin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Multiple data items are separated by spaces</a:t>
            </a:r>
          </a:p>
          <a:p>
            <a:r>
              <a:rPr lang="en-US" sz="2400"/>
              <a:t>Data is not read until the enter key is pressed</a:t>
            </a:r>
          </a:p>
          <a:p>
            <a:pPr lvl="1"/>
            <a:r>
              <a:rPr lang="en-US" sz="2400"/>
              <a:t>Allows user to make corrections</a:t>
            </a:r>
            <a:br>
              <a:rPr lang="en-US" sz="2400"/>
            </a:br>
            <a:endParaRPr lang="en-US" sz="2400"/>
          </a:p>
          <a:p>
            <a:r>
              <a:rPr lang="en-US" sz="2400"/>
              <a:t>Example:  </a:t>
            </a:r>
            <a:br>
              <a:rPr lang="en-US" sz="2400"/>
            </a:br>
            <a:r>
              <a:rPr lang="en-US" sz="2400"/>
              <a:t>		cin &gt;&gt; v1 &gt;&gt; v2 &gt;&gt; v3;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Requires three space separated values </a:t>
            </a:r>
          </a:p>
          <a:p>
            <a:pPr lvl="1"/>
            <a:r>
              <a:rPr lang="en-US" sz="2400"/>
              <a:t>User might type </a:t>
            </a:r>
            <a:br>
              <a:rPr lang="en-US" sz="2400"/>
            </a:br>
            <a:r>
              <a:rPr lang="en-US" sz="2400"/>
              <a:t>              34  45  12   &lt;enter key&gt;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Input and Output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Prompt the user for input that is desired</a:t>
            </a:r>
          </a:p>
          <a:p>
            <a:pPr lvl="1">
              <a:lnSpc>
                <a:spcPct val="90000"/>
              </a:lnSpc>
            </a:pPr>
            <a:r>
              <a:rPr lang="en-US"/>
              <a:t>cout statements provide instructions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	cout &lt;&lt; "Enter your age: ";</a:t>
            </a:r>
            <a:br>
              <a:rPr lang="en-US"/>
            </a:br>
            <a:r>
              <a:rPr lang="en-US"/>
              <a:t>		cin &gt;&gt; age;</a:t>
            </a:r>
          </a:p>
          <a:p>
            <a:pPr lvl="2">
              <a:lnSpc>
                <a:spcPct val="90000"/>
              </a:lnSpc>
            </a:pPr>
            <a:r>
              <a:rPr lang="en-US"/>
              <a:t>Notice the absence of a new line before using cin</a:t>
            </a:r>
          </a:p>
          <a:p>
            <a:pPr>
              <a:lnSpc>
                <a:spcPct val="90000"/>
              </a:lnSpc>
            </a:pPr>
            <a:r>
              <a:rPr lang="en-US"/>
              <a:t>Echo the input by displaying what was read</a:t>
            </a:r>
          </a:p>
          <a:p>
            <a:pPr lvl="1">
              <a:lnSpc>
                <a:spcPct val="90000"/>
              </a:lnSpc>
            </a:pPr>
            <a:r>
              <a:rPr lang="en-US"/>
              <a:t>Gives the user a chance to verify data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cout &lt;&lt; age &lt;&lt; " was entered." &lt;&lt; endl;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167312"/>
            <a:ext cx="77724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University of </a:t>
            </a:r>
            <a:r>
              <a:rPr lang="en-US" sz="2400" b="1" dirty="0" smtClean="0"/>
              <a:t>al-</a:t>
            </a:r>
            <a:r>
              <a:rPr lang="en-US" sz="2400" b="1" dirty="0" err="1" smtClean="0"/>
              <a:t>Qarawiyyin</a:t>
            </a:r>
            <a:r>
              <a:rPr lang="en-US" sz="2400" b="1" dirty="0" smtClean="0"/>
              <a:t> (est. 859 AD) Fez, Morocco</a:t>
            </a:r>
          </a:p>
          <a:p>
            <a:pPr marL="0" indent="0">
              <a:buNone/>
            </a:pPr>
            <a:r>
              <a:rPr lang="en-US" sz="2400" b="1" dirty="0" smtClean="0"/>
              <a:t>Established by Fatima Al-</a:t>
            </a:r>
            <a:r>
              <a:rPr lang="en-US" sz="2400" b="1" dirty="0" err="1" smtClean="0"/>
              <a:t>Fahiri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World’s Oldest Continuously Functioning University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upload.wikimedia.org/wikipedia/commons/thumb/9/98/Var_132.jpg/800px-Var_1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812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Programs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743200"/>
            <a:ext cx="66008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Your Program is Like a Network of Roads in a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2199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Flow of Control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Flow of control</a:t>
            </a:r>
          </a:p>
          <a:p>
            <a:pPr lvl="1"/>
            <a:r>
              <a:rPr lang="en-US"/>
              <a:t>The order in which statements are executed</a:t>
            </a:r>
            <a:br>
              <a:rPr lang="en-US"/>
            </a:br>
            <a:endParaRPr lang="en-US"/>
          </a:p>
          <a:p>
            <a:r>
              <a:rPr lang="en-US"/>
              <a:t>Branch</a:t>
            </a:r>
          </a:p>
          <a:p>
            <a:pPr lvl="1"/>
            <a:r>
              <a:rPr lang="en-US"/>
              <a:t>Lets program choose between two alternatives</a:t>
            </a:r>
          </a:p>
          <a:p>
            <a:pPr lv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6648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Example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calculate hourly wages there are two choices</a:t>
            </a:r>
          </a:p>
          <a:p>
            <a:pPr lvl="1">
              <a:lnSpc>
                <a:spcPct val="90000"/>
              </a:lnSpc>
            </a:pPr>
            <a:r>
              <a:rPr lang="en-US"/>
              <a:t>Regular time ( up to 40 hours)</a:t>
            </a:r>
          </a:p>
          <a:p>
            <a:pPr lvl="2">
              <a:lnSpc>
                <a:spcPct val="90000"/>
              </a:lnSpc>
            </a:pPr>
            <a:r>
              <a:rPr lang="en-US"/>
              <a:t>gross_pay  =  rate * hours;</a:t>
            </a:r>
            <a:br>
              <a:rPr lang="en-US"/>
            </a:b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Overtime ( over 40 hours)</a:t>
            </a:r>
          </a:p>
          <a:p>
            <a:pPr lvl="2">
              <a:lnSpc>
                <a:spcPct val="90000"/>
              </a:lnSpc>
            </a:pPr>
            <a:r>
              <a:rPr lang="en-US"/>
              <a:t>gross_pay  =  rate * 40 + 1.5 * rate * (hours - 40);</a:t>
            </a:r>
            <a:br>
              <a:rPr lang="en-US"/>
            </a:b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The program must choose which of these </a:t>
            </a:r>
            <a:br>
              <a:rPr lang="en-US"/>
            </a:br>
            <a:r>
              <a:rPr lang="en-US"/>
              <a:t>expressions to use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Values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  <a:p>
            <a:pPr lvl="1"/>
            <a:r>
              <a:rPr lang="en-US" dirty="0"/>
              <a:t>Common mathematical operators are available in </a:t>
            </a:r>
            <a:r>
              <a:rPr lang="en-US" dirty="0" smtClean="0"/>
              <a:t>C++ </a:t>
            </a:r>
            <a:r>
              <a:rPr lang="en-US" dirty="0"/>
              <a:t>for manipulating values e.g. addition(+), subtraction(-), multiplication(*), division(/), and modulus (%).</a:t>
            </a:r>
          </a:p>
          <a:p>
            <a:r>
              <a:rPr lang="en-US" dirty="0" smtClean="0"/>
              <a:t>C++ </a:t>
            </a:r>
            <a:r>
              <a:rPr lang="en-US" dirty="0"/>
              <a:t>has many other operators also which we will study in due course. 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Branch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Decide if (hours &gt;40) is true</a:t>
            </a:r>
          </a:p>
          <a:p>
            <a:pPr lvl="1"/>
            <a:r>
              <a:rPr lang="en-US"/>
              <a:t>If it is true, then use </a:t>
            </a:r>
            <a:br>
              <a:rPr lang="en-US"/>
            </a:br>
            <a:r>
              <a:rPr lang="en-US"/>
              <a:t>    gross_pay  =  rate * 40 + 1.5 * rate * (hours - 40);</a:t>
            </a:r>
            <a:br>
              <a:rPr lang="en-US"/>
            </a:br>
            <a:endParaRPr lang="en-US"/>
          </a:p>
          <a:p>
            <a:pPr lvl="1"/>
            <a:r>
              <a:rPr lang="en-US"/>
              <a:t>If it is not true, then use</a:t>
            </a:r>
            <a:br>
              <a:rPr lang="en-US"/>
            </a:br>
            <a:r>
              <a:rPr lang="en-US"/>
              <a:t>     gross_pay = rate * hours;</a:t>
            </a:r>
            <a:br>
              <a:rPr lang="en-US"/>
            </a:b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the Branch</a:t>
            </a:r>
          </a:p>
        </p:txBody>
      </p:sp>
      <p:sp>
        <p:nvSpPr>
          <p:cNvPr id="561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if-else statement is used in C++ to perform a </a:t>
            </a:r>
            <a:br>
              <a:rPr lang="en-US" dirty="0"/>
            </a:br>
            <a:r>
              <a:rPr lang="en-US" dirty="0"/>
              <a:t>branch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(hours &gt; 40)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gross_pay</a:t>
            </a:r>
            <a:r>
              <a:rPr lang="en-US" dirty="0"/>
              <a:t>  =  rate * 40 + 1.5 * rate * (hours - 40);</a:t>
            </a:r>
          </a:p>
          <a:p>
            <a:pPr lvl="1"/>
            <a:r>
              <a:rPr lang="en-US" dirty="0"/>
              <a:t>   else</a:t>
            </a:r>
          </a:p>
          <a:p>
            <a:pPr lvl="1"/>
            <a:r>
              <a:rPr lang="en-US" dirty="0"/>
              <a:t>       </a:t>
            </a:r>
            <a:r>
              <a:rPr lang="en-US" dirty="0" err="1"/>
              <a:t>gross_pay</a:t>
            </a:r>
            <a:r>
              <a:rPr lang="en-US" dirty="0"/>
              <a:t> = rate * hours;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Expressions</a:t>
            </a: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Boolean expressions are expressions that are </a:t>
            </a:r>
            <a:br>
              <a:rPr lang="en-US" sz="2400" dirty="0"/>
            </a:br>
            <a:r>
              <a:rPr lang="en-US" sz="2400" dirty="0"/>
              <a:t>either true or false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comparison operators such as '&gt;' (greater than) </a:t>
            </a:r>
            <a:br>
              <a:rPr lang="en-US" sz="2400" dirty="0"/>
            </a:br>
            <a:r>
              <a:rPr lang="en-US" sz="2400" dirty="0"/>
              <a:t>are used to compare variables and/or numbers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(hours &gt; 40)   Including the parentheses, is the </a:t>
            </a:r>
            <a:br>
              <a:rPr lang="en-US" sz="2400" dirty="0"/>
            </a:br>
            <a:r>
              <a:rPr lang="en-US" sz="2400" dirty="0" err="1"/>
              <a:t>boolean</a:t>
            </a:r>
            <a:r>
              <a:rPr lang="en-US" sz="2400" dirty="0"/>
              <a:t> expression from the wages example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few of the comparison operators that use two</a:t>
            </a:r>
            <a:br>
              <a:rPr lang="en-US" sz="2400" dirty="0"/>
            </a:br>
            <a:r>
              <a:rPr lang="en-US" sz="2400" dirty="0"/>
              <a:t> symbols (No spaces allowed between the symbols!)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&gt;=    greater than or equal to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!=     not equal or inequality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= =   equal or equivalent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if-else Flow Control (1)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if (boolean expression)</a:t>
            </a:r>
            <a:br>
              <a:rPr lang="en-US"/>
            </a:br>
            <a:r>
              <a:rPr lang="en-US"/>
              <a:t>     true statement</a:t>
            </a:r>
            <a:br>
              <a:rPr lang="en-US"/>
            </a:br>
            <a:r>
              <a:rPr lang="en-US"/>
              <a:t>else</a:t>
            </a:r>
            <a:br>
              <a:rPr lang="en-US"/>
            </a:br>
            <a:r>
              <a:rPr lang="en-US"/>
              <a:t>     false statement</a:t>
            </a:r>
          </a:p>
          <a:p>
            <a:pPr>
              <a:lnSpc>
                <a:spcPct val="90000"/>
              </a:lnSpc>
            </a:pPr>
            <a:r>
              <a:rPr lang="en-US"/>
              <a:t>When the boolean expression is true</a:t>
            </a:r>
          </a:p>
          <a:p>
            <a:pPr lvl="1">
              <a:lnSpc>
                <a:spcPct val="90000"/>
              </a:lnSpc>
            </a:pPr>
            <a:r>
              <a:rPr lang="en-US"/>
              <a:t>Only the true statement is executed</a:t>
            </a:r>
          </a:p>
          <a:p>
            <a:pPr>
              <a:lnSpc>
                <a:spcPct val="90000"/>
              </a:lnSpc>
            </a:pPr>
            <a:r>
              <a:rPr lang="en-US"/>
              <a:t>When the boolean expression is false</a:t>
            </a:r>
          </a:p>
          <a:p>
            <a:pPr lvl="1">
              <a:lnSpc>
                <a:spcPct val="90000"/>
              </a:lnSpc>
            </a:pPr>
            <a:r>
              <a:rPr lang="en-US"/>
              <a:t>Only the false statement is executed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if-else  Flow Control (2)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if (boolean expression)</a:t>
            </a:r>
            <a:br>
              <a:rPr lang="en-US" sz="2400"/>
            </a:br>
            <a:r>
              <a:rPr lang="en-US" sz="2400"/>
              <a:t>     {</a:t>
            </a:r>
            <a:br>
              <a:rPr lang="en-US" sz="2400"/>
            </a:br>
            <a:r>
              <a:rPr lang="en-US" sz="2400"/>
              <a:t>              true statements</a:t>
            </a:r>
            <a:br>
              <a:rPr lang="en-US" sz="2400"/>
            </a:br>
            <a:r>
              <a:rPr lang="en-US" sz="2400"/>
              <a:t>      }</a:t>
            </a:r>
            <a:br>
              <a:rPr lang="en-US" sz="2400"/>
            </a:br>
            <a:r>
              <a:rPr lang="en-US" sz="2400"/>
              <a:t>else</a:t>
            </a:r>
            <a:br>
              <a:rPr lang="en-US" sz="2400"/>
            </a:br>
            <a:r>
              <a:rPr lang="en-US" sz="2400"/>
              <a:t>    {</a:t>
            </a:r>
          </a:p>
          <a:p>
            <a:pPr>
              <a:lnSpc>
                <a:spcPct val="90000"/>
              </a:lnSpc>
            </a:pPr>
            <a:r>
              <a:rPr lang="en-US" sz="2400"/>
              <a:t>                 false statements</a:t>
            </a:r>
            <a:br>
              <a:rPr lang="en-US" sz="2400"/>
            </a:br>
            <a:r>
              <a:rPr lang="en-US" sz="2400"/>
              <a:t>     }</a:t>
            </a:r>
          </a:p>
          <a:p>
            <a:pPr>
              <a:lnSpc>
                <a:spcPct val="90000"/>
              </a:lnSpc>
            </a:pPr>
            <a:r>
              <a:rPr lang="en-US" sz="2400"/>
              <a:t>When the boolean expression is true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the true statements enclosed in { } are executed</a:t>
            </a:r>
          </a:p>
          <a:p>
            <a:pPr>
              <a:lnSpc>
                <a:spcPct val="90000"/>
              </a:lnSpc>
            </a:pPr>
            <a:r>
              <a:rPr lang="en-US" sz="2400"/>
              <a:t>When the boolean expression is false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the false statements enclosed in { } are executed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Boolean expressions can be combined into</a:t>
            </a:r>
            <a:br>
              <a:rPr lang="en-US" sz="2400"/>
            </a:br>
            <a:r>
              <a:rPr lang="en-US" sz="2400"/>
              <a:t>more complex expressions with</a:t>
            </a:r>
          </a:p>
          <a:p>
            <a:pPr lvl="1"/>
            <a:r>
              <a:rPr lang="en-US" sz="2400"/>
              <a:t>&amp;&amp;   -- The AND operator</a:t>
            </a:r>
          </a:p>
          <a:p>
            <a:pPr lvl="2"/>
            <a:r>
              <a:rPr lang="en-US" sz="2000"/>
              <a:t>True if both expressions are true</a:t>
            </a:r>
          </a:p>
          <a:p>
            <a:r>
              <a:rPr lang="en-US" sz="2400"/>
              <a:t>Syntax:   (Comparison_1) &amp;&amp; (Comparison_2)</a:t>
            </a:r>
          </a:p>
          <a:p>
            <a:r>
              <a:rPr lang="en-US" sz="2400"/>
              <a:t>Example:   if ( (2 &lt; x) &amp;&amp; (x &lt; 7) )</a:t>
            </a:r>
          </a:p>
          <a:p>
            <a:pPr lvl="1"/>
            <a:r>
              <a:rPr lang="en-US" sz="2400"/>
              <a:t>True only if  x is between 2 and 7</a:t>
            </a:r>
          </a:p>
          <a:p>
            <a:pPr lvl="1"/>
            <a:r>
              <a:rPr lang="en-US" sz="2400"/>
              <a:t>Inside parentheses are optional but enhance meaning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| |  --  The OR operator  (no space!)</a:t>
            </a:r>
          </a:p>
          <a:p>
            <a:pPr lvl="1"/>
            <a:r>
              <a:rPr lang="en-US" sz="2400"/>
              <a:t>True if either or both expressions are true</a:t>
            </a:r>
            <a:br>
              <a:rPr lang="en-US" sz="2400"/>
            </a:br>
            <a:endParaRPr lang="en-US" sz="2400"/>
          </a:p>
          <a:p>
            <a:r>
              <a:rPr lang="en-US" sz="2400"/>
              <a:t>Syntax:    (Comparison_1) | | (Comparison_2)</a:t>
            </a:r>
            <a:br>
              <a:rPr lang="en-US" sz="2400"/>
            </a:br>
            <a:endParaRPr lang="en-US" sz="2400"/>
          </a:p>
          <a:p>
            <a:r>
              <a:rPr lang="en-US" sz="2400"/>
              <a:t>Example:  if ( ( x = = 1)  | | ( x = = y) )</a:t>
            </a:r>
          </a:p>
          <a:p>
            <a:pPr lvl="1"/>
            <a:r>
              <a:rPr lang="en-US" sz="2400"/>
              <a:t>True if x contains 1</a:t>
            </a:r>
          </a:p>
          <a:p>
            <a:pPr lvl="1"/>
            <a:r>
              <a:rPr lang="en-US" sz="2400"/>
              <a:t>True if x contains the same value as y</a:t>
            </a:r>
          </a:p>
          <a:p>
            <a:pPr lvl="1"/>
            <a:r>
              <a:rPr lang="en-US" sz="2400"/>
              <a:t>True if both comparisons are true</a:t>
            </a:r>
          </a:p>
          <a:p>
            <a:pPr lvl="1"/>
            <a:endParaRPr lang="en-US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!  -- negates any boolean expression</a:t>
            </a:r>
          </a:p>
          <a:p>
            <a:pPr lvl="1"/>
            <a:r>
              <a:rPr lang="en-US"/>
              <a:t>!( x &lt; y)</a:t>
            </a:r>
          </a:p>
          <a:p>
            <a:pPr lvl="2"/>
            <a:r>
              <a:rPr lang="en-US"/>
              <a:t>True if x is NOT less than y</a:t>
            </a:r>
            <a:br>
              <a:rPr lang="en-US"/>
            </a:br>
            <a:endParaRPr lang="en-US"/>
          </a:p>
          <a:p>
            <a:pPr lvl="1"/>
            <a:r>
              <a:rPr lang="en-US"/>
              <a:t>!(x = = y)</a:t>
            </a:r>
          </a:p>
          <a:p>
            <a:pPr lvl="2"/>
            <a:r>
              <a:rPr lang="en-US"/>
              <a:t>True if x is NOT equal to y</a:t>
            </a:r>
            <a:br>
              <a:rPr lang="en-US"/>
            </a:br>
            <a:endParaRPr lang="en-US"/>
          </a:p>
          <a:p>
            <a:r>
              <a:rPr lang="en-US"/>
              <a:t>! Operator can make expressions difficult to </a:t>
            </a:r>
            <a:br>
              <a:rPr lang="en-US"/>
            </a:br>
            <a:r>
              <a:rPr lang="en-US"/>
              <a:t>understand…use only when appropriate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Inequalities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 careful translating inequalities to C++</a:t>
            </a:r>
          </a:p>
          <a:p>
            <a:r>
              <a:rPr lang="en-US"/>
              <a:t>if  x &lt; y &lt; z   translates as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		if ( ( x &lt; y )  &amp;&amp; ( y &lt; z ) 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	NOT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            if ( x &lt; y &lt; z 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Pitfall: Using  =  or  ==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' = ' is the assignment operator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to assign values to variables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      x = 3;</a:t>
            </a:r>
          </a:p>
          <a:p>
            <a:pPr>
              <a:lnSpc>
                <a:spcPct val="90000"/>
              </a:lnSpc>
            </a:pPr>
            <a:r>
              <a:rPr lang="en-US" sz="2400"/>
              <a:t>'= = ' is the equality operator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to compare values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      if ( x == 3)</a:t>
            </a:r>
          </a:p>
          <a:p>
            <a:pPr>
              <a:lnSpc>
                <a:spcPct val="90000"/>
              </a:lnSpc>
            </a:pPr>
            <a:r>
              <a:rPr lang="en-US" sz="2400"/>
              <a:t>The compiler will accept this error:</a:t>
            </a:r>
            <a:br>
              <a:rPr lang="en-US" sz="2400"/>
            </a:br>
            <a:r>
              <a:rPr lang="en-US" sz="2400"/>
              <a:t>   		          if (x = 3)</a:t>
            </a:r>
            <a:br>
              <a:rPr lang="en-US" sz="2400"/>
            </a:br>
            <a:r>
              <a:rPr lang="en-US" sz="2400"/>
              <a:t>but stores 3 in x instead of comparing x and 3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Since the result is 3 (non-zero), the expression is true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Arithmetic Expression Evaluation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evaluate an arithmetic expression two concepts needs to be understood</a:t>
            </a:r>
          </a:p>
          <a:p>
            <a:pPr lvl="1"/>
            <a:r>
              <a:rPr lang="en-US"/>
              <a:t>Operator Precedence</a:t>
            </a:r>
          </a:p>
          <a:p>
            <a:pPr lvl="2"/>
            <a:r>
              <a:rPr lang="en-US"/>
              <a:t>Operator precedence controls the order in which operations are performed </a:t>
            </a:r>
          </a:p>
          <a:p>
            <a:pPr lvl="1"/>
            <a:r>
              <a:rPr lang="en-US"/>
              <a:t>Operator Associativity</a:t>
            </a:r>
          </a:p>
          <a:p>
            <a:pPr lvl="2"/>
            <a:r>
              <a:rPr lang="en-US"/>
              <a:t>The associativity of an operator specifies the order in which operations of the same precedence are performed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Compound Statements</a:t>
            </a:r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compound statement is more  than one </a:t>
            </a:r>
            <a:br>
              <a:rPr lang="en-US" sz="2400" dirty="0"/>
            </a:br>
            <a:r>
              <a:rPr lang="en-US" sz="2400" dirty="0"/>
              <a:t>statement enclosed in  { }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Branches of if-else statements often need to </a:t>
            </a:r>
            <a:br>
              <a:rPr lang="en-US" sz="2400" dirty="0"/>
            </a:br>
            <a:r>
              <a:rPr lang="en-US" sz="2400" dirty="0"/>
              <a:t>execute more that one statement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        if (</a:t>
            </a:r>
            <a:r>
              <a:rPr lang="en-US" sz="2400" dirty="0" err="1"/>
              <a:t>boolean</a:t>
            </a:r>
            <a:r>
              <a:rPr lang="en-US" sz="2400" dirty="0"/>
              <a:t> expression)</a:t>
            </a:r>
            <a:br>
              <a:rPr lang="en-US" sz="2400" dirty="0"/>
            </a:br>
            <a:r>
              <a:rPr lang="en-US" sz="2400" dirty="0"/>
              <a:t>                           {</a:t>
            </a:r>
            <a:br>
              <a:rPr lang="en-US" sz="2400" dirty="0"/>
            </a:br>
            <a:r>
              <a:rPr lang="en-US" sz="2400" dirty="0"/>
              <a:t>                                 true statements</a:t>
            </a:r>
            <a:br>
              <a:rPr lang="en-US" sz="2400" dirty="0"/>
            </a:br>
            <a:r>
              <a:rPr lang="en-US" sz="2400" dirty="0"/>
              <a:t>                           }</a:t>
            </a:r>
            <a:br>
              <a:rPr lang="en-US" sz="2400" dirty="0"/>
            </a:br>
            <a:r>
              <a:rPr lang="en-US" sz="2400" dirty="0"/>
              <a:t>                         else</a:t>
            </a:r>
            <a:br>
              <a:rPr lang="en-US" sz="2400" dirty="0"/>
            </a:br>
            <a:r>
              <a:rPr lang="en-US" sz="2400" dirty="0"/>
              <a:t>                           </a:t>
            </a:r>
            <a:r>
              <a:rPr lang="en-US" sz="2400" dirty="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                                 false statements</a:t>
            </a:r>
            <a:br>
              <a:rPr lang="en-US" sz="2400" dirty="0" smtClean="0"/>
            </a:br>
            <a:r>
              <a:rPr lang="en-US" sz="2400" dirty="0" smtClean="0"/>
              <a:t>                            }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Branches Conclusion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Can you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Write an if-else statement that outputs the word</a:t>
            </a:r>
            <a:br>
              <a:rPr lang="en-US" sz="2400"/>
            </a:br>
            <a:r>
              <a:rPr lang="en-US" sz="2400"/>
              <a:t>High if the value of the variable score is greater</a:t>
            </a:r>
            <a:br>
              <a:rPr lang="en-US" sz="2400"/>
            </a:br>
            <a:r>
              <a:rPr lang="en-US" sz="2400"/>
              <a:t>than 100 and Low if the value of score is at most</a:t>
            </a:r>
            <a:br>
              <a:rPr lang="en-US" sz="2400"/>
            </a:br>
            <a:r>
              <a:rPr lang="en-US" sz="2400"/>
              <a:t>100?  The variables are of type int.</a:t>
            </a:r>
            <a:br>
              <a:rPr lang="en-US" sz="2400"/>
            </a:b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Write an if-else statement that outputs the word </a:t>
            </a:r>
            <a:br>
              <a:rPr lang="en-US" sz="2400"/>
            </a:br>
            <a:r>
              <a:rPr lang="en-US" sz="2400"/>
              <a:t>Warning provided that either the value of the variable</a:t>
            </a:r>
            <a:br>
              <a:rPr lang="en-US" sz="2400"/>
            </a:br>
            <a:r>
              <a:rPr lang="en-US" sz="2400"/>
              <a:t>temperature is greater than or equal to 100, or the </a:t>
            </a:r>
            <a:br>
              <a:rPr lang="en-US" sz="2400"/>
            </a:br>
            <a:r>
              <a:rPr lang="en-US" sz="2400"/>
              <a:t>of the variable pressure is greater than or equal to </a:t>
            </a:r>
            <a:br>
              <a:rPr lang="en-US" sz="2400"/>
            </a:br>
            <a:r>
              <a:rPr lang="en-US" sz="2400"/>
              <a:t>200, or both.  Otherwise, the if_else sttement outputs</a:t>
            </a:r>
            <a:br>
              <a:rPr lang="en-US" sz="2400"/>
            </a:br>
            <a:r>
              <a:rPr lang="en-US" sz="2400"/>
              <a:t>the word OK.  The variables are of type int.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Loops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69342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Loops</a:t>
            </a:r>
          </a:p>
        </p:txBody>
      </p:sp>
      <p:sp>
        <p:nvSpPr>
          <p:cNvPr id="5724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When an action must be repeated, a loop is used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C++ includes several ways to create loops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start with the while-loop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        while (</a:t>
            </a:r>
            <a:r>
              <a:rPr lang="en-US" sz="2400" dirty="0" err="1"/>
              <a:t>count_down</a:t>
            </a:r>
            <a:r>
              <a:rPr lang="en-US" sz="2400" dirty="0"/>
              <a:t> &gt; 0)</a:t>
            </a:r>
            <a:br>
              <a:rPr lang="en-US" sz="2400" dirty="0"/>
            </a:br>
            <a:r>
              <a:rPr lang="en-US" sz="2400" dirty="0"/>
              <a:t>                            {</a:t>
            </a:r>
            <a:br>
              <a:rPr lang="en-US" sz="2400" dirty="0"/>
            </a:br>
            <a:r>
              <a:rPr lang="en-US" sz="2400" dirty="0"/>
              <a:t>                                 </a:t>
            </a:r>
            <a:r>
              <a:rPr lang="en-US" sz="2400" dirty="0" err="1"/>
              <a:t>cout</a:t>
            </a:r>
            <a:r>
              <a:rPr lang="en-US" sz="2400" dirty="0"/>
              <a:t> &lt;&lt; "Hello ";</a:t>
            </a:r>
            <a:br>
              <a:rPr lang="en-US" sz="2400" dirty="0"/>
            </a:br>
            <a:r>
              <a:rPr lang="en-US" sz="2400" dirty="0"/>
              <a:t>                                  </a:t>
            </a:r>
            <a:r>
              <a:rPr lang="en-US" sz="2400" dirty="0" err="1"/>
              <a:t>count_down</a:t>
            </a:r>
            <a:r>
              <a:rPr lang="en-US" sz="2400" dirty="0"/>
              <a:t>  -= 1;</a:t>
            </a:r>
            <a:br>
              <a:rPr lang="en-US" sz="2400" dirty="0"/>
            </a:br>
            <a:r>
              <a:rPr lang="en-US" sz="2400" dirty="0"/>
              <a:t>                             }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Output:        Hello </a:t>
            </a:r>
            <a:r>
              <a:rPr lang="en-US" sz="2400" dirty="0" err="1"/>
              <a:t>Hello</a:t>
            </a:r>
            <a:r>
              <a:rPr lang="en-US" sz="2400" dirty="0"/>
              <a:t> </a:t>
            </a:r>
            <a:r>
              <a:rPr lang="en-US" sz="2400" dirty="0" err="1"/>
              <a:t>Hello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when </a:t>
            </a:r>
            <a:r>
              <a:rPr lang="en-US" sz="2400" dirty="0" err="1"/>
              <a:t>count_down</a:t>
            </a:r>
            <a:r>
              <a:rPr lang="en-US" sz="2400" dirty="0"/>
              <a:t> starts at 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Operation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First, the boolean expression is evaluated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false, the program skips to the line following the </a:t>
            </a:r>
            <a:br>
              <a:rPr lang="en-US" sz="2400"/>
            </a:br>
            <a:r>
              <a:rPr lang="en-US" sz="2400"/>
              <a:t>while loop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true, the body of the loop is executed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During execution, some item from the boolean expression</a:t>
            </a:r>
            <a:br>
              <a:rPr lang="en-US" sz="2000"/>
            </a:br>
            <a:r>
              <a:rPr lang="en-US" sz="2000"/>
              <a:t>is changed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After executing the loop body, the boolean </a:t>
            </a:r>
            <a:br>
              <a:rPr lang="en-US" sz="2400"/>
            </a:br>
            <a:r>
              <a:rPr lang="en-US" sz="2400"/>
              <a:t>expression is checked again repeating the process</a:t>
            </a:r>
            <a:br>
              <a:rPr lang="en-US" sz="2400"/>
            </a:br>
            <a:r>
              <a:rPr lang="en-US" sz="2400"/>
              <a:t>until the expression becomes false</a:t>
            </a:r>
          </a:p>
          <a:p>
            <a:pPr>
              <a:lnSpc>
                <a:spcPct val="90000"/>
              </a:lnSpc>
            </a:pPr>
            <a:r>
              <a:rPr lang="en-US" sz="2400"/>
              <a:t>A while loop might not execute at all if the </a:t>
            </a:r>
            <a:br>
              <a:rPr lang="en-US" sz="2400"/>
            </a:br>
            <a:r>
              <a:rPr lang="en-US" sz="2400"/>
              <a:t>boolean expression is false on the first check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Syntax</a:t>
            </a:r>
          </a:p>
        </p:txBody>
      </p:sp>
      <p:sp>
        <p:nvSpPr>
          <p:cNvPr id="5744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while (boolean expression is true)</a:t>
            </a:r>
            <a:br>
              <a:rPr lang="en-US"/>
            </a:br>
            <a:r>
              <a:rPr lang="en-US"/>
              <a:t>      {</a:t>
            </a:r>
            <a:br>
              <a:rPr lang="en-US"/>
            </a:br>
            <a:r>
              <a:rPr lang="en-US"/>
              <a:t>              statements to repeat</a:t>
            </a:r>
            <a:br>
              <a:rPr lang="en-US"/>
            </a:br>
            <a:r>
              <a:rPr lang="en-US"/>
              <a:t>  	 }</a:t>
            </a:r>
          </a:p>
          <a:p>
            <a:pPr lvl="1"/>
            <a:r>
              <a:rPr lang="en-US"/>
              <a:t>Semi-colons are used only to end the statements</a:t>
            </a:r>
            <a:br>
              <a:rPr lang="en-US"/>
            </a:br>
            <a:r>
              <a:rPr lang="en-US"/>
              <a:t>within the loop</a:t>
            </a:r>
          </a:p>
          <a:p>
            <a:r>
              <a:rPr lang="en-US"/>
              <a:t>While (boolean expression is true)</a:t>
            </a:r>
            <a:br>
              <a:rPr lang="en-US"/>
            </a:br>
            <a:r>
              <a:rPr lang="en-US"/>
              <a:t>          statement to repeat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loop</a:t>
            </a:r>
          </a:p>
        </p:txBody>
      </p:sp>
      <p:sp>
        <p:nvSpPr>
          <p:cNvPr id="575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variation of the while loop.</a:t>
            </a:r>
          </a:p>
          <a:p>
            <a:r>
              <a:rPr lang="en-US" sz="2400"/>
              <a:t>A do-while loop is always executed at least once</a:t>
            </a:r>
          </a:p>
          <a:p>
            <a:pPr lvl="1"/>
            <a:r>
              <a:rPr lang="en-US" sz="2400"/>
              <a:t>The body of the loop is first executed</a:t>
            </a:r>
          </a:p>
          <a:p>
            <a:pPr lvl="1"/>
            <a:r>
              <a:rPr lang="en-US" sz="2400"/>
              <a:t>The boolean expression is checked after the body</a:t>
            </a:r>
            <a:br>
              <a:rPr lang="en-US" sz="2400"/>
            </a:br>
            <a:r>
              <a:rPr lang="en-US" sz="2400"/>
              <a:t>has been executed</a:t>
            </a:r>
          </a:p>
          <a:p>
            <a:r>
              <a:rPr lang="en-US" sz="2400"/>
              <a:t>Syntax:         do</a:t>
            </a:r>
            <a:br>
              <a:rPr lang="en-US" sz="2400"/>
            </a:br>
            <a:r>
              <a:rPr lang="en-US" sz="2400"/>
              <a:t>                      {</a:t>
            </a:r>
            <a:br>
              <a:rPr lang="en-US" sz="2400"/>
            </a:br>
            <a:r>
              <a:rPr lang="en-US" sz="2400"/>
              <a:t>                           statements to repeat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                     }  while (boolean_expression);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Increment/Decrement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Unary operators require only one operand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+  in front of a number such as  +5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-   in front of a number such as -5</a:t>
            </a:r>
          </a:p>
          <a:p>
            <a:pPr>
              <a:lnSpc>
                <a:spcPct val="90000"/>
              </a:lnSpc>
            </a:pPr>
            <a:r>
              <a:rPr lang="en-US" sz="2400"/>
              <a:t>++    increment operator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Adds 1 to the value of a variable</a:t>
            </a:r>
            <a:br>
              <a:rPr lang="en-US" sz="2400"/>
            </a:br>
            <a:r>
              <a:rPr lang="en-US" sz="2400"/>
              <a:t>                              x ++;         </a:t>
            </a:r>
            <a:br>
              <a:rPr lang="en-US" sz="2400"/>
            </a:br>
            <a:r>
              <a:rPr lang="en-US" sz="2400"/>
              <a:t>is equivalent to      x = x + 1;</a:t>
            </a:r>
          </a:p>
          <a:p>
            <a:pPr>
              <a:lnSpc>
                <a:spcPct val="90000"/>
              </a:lnSpc>
            </a:pPr>
            <a:r>
              <a:rPr lang="en-US" sz="2400"/>
              <a:t>--     decrement operator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Subtracts 1 from the value of a variable</a:t>
            </a:r>
            <a:br>
              <a:rPr lang="en-US" sz="2400"/>
            </a:br>
            <a:r>
              <a:rPr lang="en-US" sz="2400"/>
              <a:t>                               x --;</a:t>
            </a:r>
            <a:br>
              <a:rPr lang="en-US" sz="2400"/>
            </a:br>
            <a:r>
              <a:rPr lang="en-US" sz="2400"/>
              <a:t>is equivalent to       x = x – 1;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Program</a:t>
            </a:r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Bank charge card balance of $50</a:t>
            </a:r>
          </a:p>
          <a:p>
            <a:r>
              <a:rPr lang="en-US" sz="2400"/>
              <a:t>2% per month interest</a:t>
            </a:r>
          </a:p>
          <a:p>
            <a:r>
              <a:rPr lang="en-US" sz="2400"/>
              <a:t>How many months without payments before</a:t>
            </a:r>
            <a:br>
              <a:rPr lang="en-US" sz="2400"/>
            </a:br>
            <a:r>
              <a:rPr lang="en-US" sz="2400"/>
              <a:t>your balance exceeds $100</a:t>
            </a:r>
          </a:p>
          <a:p>
            <a:r>
              <a:rPr lang="en-US" sz="2400"/>
              <a:t>After 1 month:  	$50 + 2% of $50 = $51</a:t>
            </a:r>
          </a:p>
          <a:p>
            <a:r>
              <a:rPr lang="en-US" sz="2400"/>
              <a:t>After 2 months:  	$51 + 2% of $51 = $52.02</a:t>
            </a:r>
          </a:p>
          <a:p>
            <a:r>
              <a:rPr lang="en-US" sz="2400"/>
              <a:t>After 3 months: 	$52.02 + 2% of $52.02 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Loops that never stop are infinite loops</a:t>
            </a:r>
          </a:p>
          <a:p>
            <a:pPr>
              <a:lnSpc>
                <a:spcPct val="90000"/>
              </a:lnSpc>
            </a:pPr>
            <a:r>
              <a:rPr lang="en-US" sz="2400"/>
              <a:t>The loop body should contain a line that will</a:t>
            </a:r>
            <a:br>
              <a:rPr lang="en-US" sz="2400"/>
            </a:br>
            <a:r>
              <a:rPr lang="en-US" sz="2400"/>
              <a:t>eventually cause the boolean expression to </a:t>
            </a:r>
            <a:br>
              <a:rPr lang="en-US" sz="2400"/>
            </a:br>
            <a:r>
              <a:rPr lang="en-US" sz="2400"/>
              <a:t>become false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  Print the odd numbers less than 12</a:t>
            </a:r>
            <a:br>
              <a:rPr lang="en-US" sz="2400"/>
            </a:br>
            <a:r>
              <a:rPr lang="en-US" sz="2400"/>
              <a:t>             x = 1;</a:t>
            </a:r>
            <a:br>
              <a:rPr lang="en-US" sz="2400"/>
            </a:br>
            <a:r>
              <a:rPr lang="en-US" sz="2400"/>
              <a:t>             while (x != 12)</a:t>
            </a:r>
            <a:br>
              <a:rPr lang="en-US" sz="2400"/>
            </a:br>
            <a:r>
              <a:rPr lang="en-US" sz="2400"/>
              <a:t>                   { </a:t>
            </a:r>
            <a:br>
              <a:rPr lang="en-US" sz="2400"/>
            </a:br>
            <a:r>
              <a:rPr lang="en-US" sz="2400"/>
              <a:t>                       cout &lt;&lt; x &lt;&lt; endl;</a:t>
            </a:r>
            <a:br>
              <a:rPr lang="en-US" sz="2400"/>
            </a:br>
            <a:r>
              <a:rPr lang="en-US" sz="2400"/>
              <a:t>                       x = x + 2;</a:t>
            </a:r>
            <a:br>
              <a:rPr lang="en-US" sz="2400"/>
            </a:br>
            <a:r>
              <a:rPr lang="en-US" sz="2400"/>
              <a:t>                    }</a:t>
            </a:r>
          </a:p>
          <a:p>
            <a:pPr>
              <a:lnSpc>
                <a:spcPct val="90000"/>
              </a:lnSpc>
            </a:pPr>
            <a:r>
              <a:rPr lang="en-US" sz="2400"/>
              <a:t>Better to use  this comparison:  while ( x &lt; 12)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Operator Precedence and Associativity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Operators Precedence and Associativity for </a:t>
            </a:r>
            <a:r>
              <a:rPr lang="en-US" dirty="0" smtClean="0"/>
              <a:t>C++ </a:t>
            </a:r>
            <a:r>
              <a:rPr lang="en-US" dirty="0"/>
              <a:t>is following</a:t>
            </a:r>
          </a:p>
          <a:p>
            <a:pPr marL="609600" indent="-609600"/>
            <a:endParaRPr lang="en-US" dirty="0"/>
          </a:p>
          <a:p>
            <a:pPr marL="990600" lvl="1" indent="-533400">
              <a:buFontTx/>
              <a:buAutoNum type="arabicPeriod"/>
            </a:pPr>
            <a:r>
              <a:rPr lang="en-US" dirty="0"/>
              <a:t>*, /, %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Do all multiplications, divisions and remainders from left to right. </a:t>
            </a:r>
          </a:p>
          <a:p>
            <a:pPr marL="990600" lvl="1" indent="-533400">
              <a:buFontTx/>
              <a:buAutoNum type="arabicPeriod"/>
            </a:pPr>
            <a:r>
              <a:rPr lang="en-US" dirty="0"/>
              <a:t>+, -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Do additions and subtractions from left to right. </a:t>
            </a:r>
          </a:p>
          <a:p>
            <a:pPr marL="609600" indent="-609600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Can you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Show the output of this code if x is of type </a:t>
            </a:r>
            <a:r>
              <a:rPr lang="en-US" dirty="0" err="1"/>
              <a:t>int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x = 10;</a:t>
            </a:r>
            <a:br>
              <a:rPr lang="en-US" dirty="0"/>
            </a:br>
            <a:r>
              <a:rPr lang="en-US" dirty="0"/>
              <a:t>while ( x &gt; 0)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cout</a:t>
            </a:r>
            <a:r>
              <a:rPr lang="en-US" dirty="0"/>
              <a:t> &lt;&lt; x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x = x – 3;</a:t>
            </a:r>
            <a:br>
              <a:rPr lang="en-US" dirty="0"/>
            </a:br>
            <a:r>
              <a:rPr lang="en-US" dirty="0"/>
              <a:t>     }</a:t>
            </a:r>
            <a:br>
              <a:rPr lang="en-US" dirty="0"/>
            </a:b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Show the output of the previous code using the </a:t>
            </a:r>
            <a:br>
              <a:rPr lang="en-US" dirty="0"/>
            </a:br>
            <a:r>
              <a:rPr lang="en-US" dirty="0"/>
              <a:t>comparison x &lt; 0 instead of x &gt; 0?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Programmer’s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and their basic variable types</a:t>
            </a:r>
          </a:p>
          <a:p>
            <a:r>
              <a:rPr lang="en-US" dirty="0" smtClean="0"/>
              <a:t>Assignment statement </a:t>
            </a:r>
          </a:p>
          <a:p>
            <a:r>
              <a:rPr lang="en-US" dirty="0" smtClean="0"/>
              <a:t>Expressions and their evaluation</a:t>
            </a:r>
          </a:p>
          <a:p>
            <a:r>
              <a:rPr lang="en-US" dirty="0" smtClean="0"/>
              <a:t>Variable type compatibilities</a:t>
            </a:r>
          </a:p>
          <a:p>
            <a:r>
              <a:rPr lang="en-US" dirty="0" smtClean="0"/>
              <a:t>If-else statement</a:t>
            </a:r>
          </a:p>
          <a:p>
            <a:r>
              <a:rPr lang="en-US" smtClean="0"/>
              <a:t>Simple loops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an Expression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			6 + 2 * 3 / 6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Three operators are in this expression.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However, * and / both have the same precedence and + has lower precedence then these two.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* and / will be evaluated first but both have the same precedence level.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Therefore, operator </a:t>
            </a:r>
            <a:r>
              <a:rPr lang="en-US" sz="2400" dirty="0" smtClean="0"/>
              <a:t>associatively </a:t>
            </a:r>
            <a:r>
              <a:rPr lang="en-US" sz="2400" dirty="0"/>
              <a:t>will be used here to determine the first to get evaluated i.e. left to right.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 smtClean="0"/>
              <a:t>left </a:t>
            </a:r>
            <a:r>
              <a:rPr lang="en-US" sz="2400" dirty="0"/>
              <a:t>most sub expression will be evaluated followed by the next right one and so on.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Data Types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the variable types that we have studied are </a:t>
            </a:r>
            <a:r>
              <a:rPr lang="en-US" b="1" i="1" dirty="0"/>
              <a:t>primitive data types</a:t>
            </a:r>
            <a:r>
              <a:rPr lang="en-US" dirty="0"/>
              <a:t>. </a:t>
            </a:r>
          </a:p>
          <a:p>
            <a:r>
              <a:rPr lang="en-US" dirty="0"/>
              <a:t>Primitive data types only have a memory space for storing values.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char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Computers process character data too</a:t>
            </a:r>
          </a:p>
          <a:p>
            <a:pPr>
              <a:lnSpc>
                <a:spcPct val="90000"/>
              </a:lnSpc>
            </a:pPr>
            <a:r>
              <a:rPr lang="en-US"/>
              <a:t>char</a:t>
            </a:r>
          </a:p>
          <a:p>
            <a:pPr lvl="1">
              <a:lnSpc>
                <a:spcPct val="90000"/>
              </a:lnSpc>
            </a:pPr>
            <a:r>
              <a:rPr lang="en-US"/>
              <a:t>Short for character</a:t>
            </a:r>
          </a:p>
          <a:p>
            <a:pPr lvl="1">
              <a:lnSpc>
                <a:spcPct val="90000"/>
              </a:lnSpc>
            </a:pPr>
            <a:r>
              <a:rPr lang="en-US"/>
              <a:t>Can be any single character from the keyboard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To declare a variable of type char:</a:t>
            </a:r>
          </a:p>
          <a:p>
            <a:pPr>
              <a:lnSpc>
                <a:spcPct val="90000"/>
              </a:lnSpc>
            </a:pPr>
            <a:r>
              <a:rPr lang="en-US"/>
              <a:t/>
            </a:r>
            <a:br>
              <a:rPr lang="en-US"/>
            </a:br>
            <a:r>
              <a:rPr lang="en-US"/>
              <a:t>	       		char letter;</a:t>
            </a:r>
            <a:br>
              <a:rPr lang="en-US"/>
            </a:b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 constants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Character constants are enclosed in single quotes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                      char letter = 'a';</a:t>
            </a:r>
            <a:br>
              <a:rPr lang="en-US" sz="2400"/>
            </a:br>
            <a:endParaRPr lang="en-US" sz="2400"/>
          </a:p>
          <a:p>
            <a:r>
              <a:rPr lang="en-US" sz="2400"/>
              <a:t>Strings of characters, even if only one character</a:t>
            </a:r>
            <a:br>
              <a:rPr lang="en-US" sz="2400"/>
            </a:br>
            <a:r>
              <a:rPr lang="en-US" sz="2400"/>
              <a:t>is enclosed in double quotes</a:t>
            </a:r>
          </a:p>
          <a:p>
            <a:pPr lvl="1"/>
            <a:r>
              <a:rPr lang="en-US" sz="2400"/>
              <a:t>"a" is a string of characters containing one character</a:t>
            </a:r>
          </a:p>
          <a:p>
            <a:pPr lvl="1"/>
            <a:r>
              <a:rPr lang="en-US" sz="2400"/>
              <a:t>'a' is a value of type character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2043</TotalTime>
  <Words>1173</Words>
  <Application>Microsoft Office PowerPoint</Application>
  <PresentationFormat>On-screen Show (4:3)</PresentationFormat>
  <Paragraphs>381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Default Design</vt:lpstr>
      <vt:lpstr>Basics of Programming (cont’d) </vt:lpstr>
      <vt:lpstr>Learning Outcomes</vt:lpstr>
      <vt:lpstr>Manipulating Values</vt:lpstr>
      <vt:lpstr>Arithmetic Expression Evaluation</vt:lpstr>
      <vt:lpstr>Operator Precedence and Associativity</vt:lpstr>
      <vt:lpstr>Evaluating an Expression</vt:lpstr>
      <vt:lpstr>Primitive Data Types</vt:lpstr>
      <vt:lpstr>Type char</vt:lpstr>
      <vt:lpstr>char constants</vt:lpstr>
      <vt:lpstr>Reading Character Data</vt:lpstr>
      <vt:lpstr>Type bool</vt:lpstr>
      <vt:lpstr>Operator Shorthand</vt:lpstr>
      <vt:lpstr>Input and Output</vt:lpstr>
      <vt:lpstr>Input and Output</vt:lpstr>
      <vt:lpstr>Output using cout</vt:lpstr>
      <vt:lpstr>Examples Using cout</vt:lpstr>
      <vt:lpstr>Include Directives </vt:lpstr>
      <vt:lpstr>Escape Sequences</vt:lpstr>
      <vt:lpstr>Formatting Real Numbers</vt:lpstr>
      <vt:lpstr>Showing Decimal Places</vt:lpstr>
      <vt:lpstr>Input Using cin</vt:lpstr>
      <vt:lpstr>Reading Data From cin</vt:lpstr>
      <vt:lpstr>Designing Input and Output</vt:lpstr>
      <vt:lpstr>PowerPoint Presentation</vt:lpstr>
      <vt:lpstr>Sequential Programs</vt:lpstr>
      <vt:lpstr>Your Program is Like a Network of Roads in a City</vt:lpstr>
      <vt:lpstr>Simple Flow of Control</vt:lpstr>
      <vt:lpstr>Branching Example</vt:lpstr>
      <vt:lpstr>Branch Example</vt:lpstr>
      <vt:lpstr>Designing the Branch</vt:lpstr>
      <vt:lpstr>Implementing the Branch</vt:lpstr>
      <vt:lpstr>Boolean Expressions</vt:lpstr>
      <vt:lpstr>if-else Flow Control (1)</vt:lpstr>
      <vt:lpstr>if-else  Flow Control (2)</vt:lpstr>
      <vt:lpstr>AND </vt:lpstr>
      <vt:lpstr>OR</vt:lpstr>
      <vt:lpstr>NOT</vt:lpstr>
      <vt:lpstr>Inequalities</vt:lpstr>
      <vt:lpstr>Pitfall: Using  =  or  ==</vt:lpstr>
      <vt:lpstr>Compound Statements</vt:lpstr>
      <vt:lpstr>Branches Conclusion</vt:lpstr>
      <vt:lpstr>Simple Loops</vt:lpstr>
      <vt:lpstr>Simple Loops</vt:lpstr>
      <vt:lpstr>While Loop Operation</vt:lpstr>
      <vt:lpstr>while Loop Syntax</vt:lpstr>
      <vt:lpstr>do-while loop</vt:lpstr>
      <vt:lpstr>Increment/Decrement</vt:lpstr>
      <vt:lpstr>Sample Program</vt:lpstr>
      <vt:lpstr>Infinite Loops</vt:lpstr>
      <vt:lpstr>Excercise</vt:lpstr>
      <vt:lpstr>Programmer’s Toolbox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Naveed Arshad</dc:creator>
  <cp:lastModifiedBy>IST</cp:lastModifiedBy>
  <cp:revision>60</cp:revision>
  <dcterms:created xsi:type="dcterms:W3CDTF">1601-01-01T00:00:00Z</dcterms:created>
  <dcterms:modified xsi:type="dcterms:W3CDTF">2014-09-08T06:03:39Z</dcterms:modified>
</cp:coreProperties>
</file>