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5" r:id="rId1"/>
  </p:sldMasterIdLst>
  <p:notesMasterIdLst>
    <p:notesMasterId r:id="rId41"/>
  </p:notesMasterIdLst>
  <p:handoutMasterIdLst>
    <p:handoutMasterId r:id="rId42"/>
  </p:handoutMasterIdLst>
  <p:sldIdLst>
    <p:sldId id="535" r:id="rId2"/>
    <p:sldId id="541" r:id="rId3"/>
    <p:sldId id="540" r:id="rId4"/>
    <p:sldId id="512" r:id="rId5"/>
    <p:sldId id="390" r:id="rId6"/>
    <p:sldId id="391" r:id="rId7"/>
    <p:sldId id="393" r:id="rId8"/>
    <p:sldId id="530" r:id="rId9"/>
    <p:sldId id="537" r:id="rId10"/>
    <p:sldId id="538" r:id="rId11"/>
    <p:sldId id="394" r:id="rId12"/>
    <p:sldId id="395" r:id="rId13"/>
    <p:sldId id="539" r:id="rId14"/>
    <p:sldId id="427" r:id="rId15"/>
    <p:sldId id="428" r:id="rId16"/>
    <p:sldId id="429" r:id="rId17"/>
    <p:sldId id="523" r:id="rId18"/>
    <p:sldId id="531" r:id="rId19"/>
    <p:sldId id="542" r:id="rId20"/>
    <p:sldId id="525" r:id="rId21"/>
    <p:sldId id="532" r:id="rId22"/>
    <p:sldId id="526" r:id="rId23"/>
    <p:sldId id="528" r:id="rId24"/>
    <p:sldId id="396" r:id="rId25"/>
    <p:sldId id="397" r:id="rId26"/>
    <p:sldId id="408" r:id="rId27"/>
    <p:sldId id="409" r:id="rId28"/>
    <p:sldId id="410" r:id="rId29"/>
    <p:sldId id="412" r:id="rId30"/>
    <p:sldId id="413" r:id="rId31"/>
    <p:sldId id="417" r:id="rId32"/>
    <p:sldId id="418" r:id="rId33"/>
    <p:sldId id="420" r:id="rId34"/>
    <p:sldId id="421" r:id="rId35"/>
    <p:sldId id="422" r:id="rId36"/>
    <p:sldId id="423" r:id="rId37"/>
    <p:sldId id="424" r:id="rId38"/>
    <p:sldId id="431" r:id="rId39"/>
    <p:sldId id="452" r:id="rId40"/>
  </p:sldIdLst>
  <p:sldSz cx="9144000" cy="6858000" type="letter"/>
  <p:notesSz cx="6858000" cy="9144000"/>
  <p:defaultTextStyle>
    <a:defPPr>
      <a:defRPr lang="en-CA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6F6"/>
    <a:srgbClr val="0099CC"/>
    <a:srgbClr val="0000FF"/>
    <a:srgbClr val="0000CC"/>
    <a:srgbClr val="B2B2B2"/>
    <a:srgbClr val="A50021"/>
    <a:srgbClr val="7376B1"/>
    <a:srgbClr val="66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9495" autoAdjust="0"/>
  </p:normalViewPr>
  <p:slideViewPr>
    <p:cSldViewPr snapToObjects="1">
      <p:cViewPr>
        <p:scale>
          <a:sx n="100" d="100"/>
          <a:sy n="100" d="100"/>
        </p:scale>
        <p:origin x="-504" y="-72"/>
      </p:cViewPr>
      <p:guideLst>
        <p:guide orient="horz" pos="336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3414"/>
    </p:cViewPr>
  </p:sorterViewPr>
  <p:notesViewPr>
    <p:cSldViewPr snapToObjects="1">
      <p:cViewPr>
        <p:scale>
          <a:sx n="100" d="100"/>
          <a:sy n="100" d="100"/>
        </p:scale>
        <p:origin x="-780" y="21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itchFamily="34" charset="0"/>
              </a:defRPr>
            </a:lvl1pPr>
          </a:lstStyle>
          <a:p>
            <a:endParaRPr lang="en-CA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</a:defRPr>
            </a:lvl1pPr>
          </a:lstStyle>
          <a:p>
            <a:endParaRPr lang="en-CA"/>
          </a:p>
        </p:txBody>
      </p:sp>
      <p:sp>
        <p:nvSpPr>
          <p:cNvPr id="604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itchFamily="34" charset="0"/>
              </a:defRPr>
            </a:lvl1pPr>
          </a:lstStyle>
          <a:p>
            <a:endParaRPr lang="en-CA"/>
          </a:p>
        </p:txBody>
      </p:sp>
      <p:sp>
        <p:nvSpPr>
          <p:cNvPr id="604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</a:defRPr>
            </a:lvl1pPr>
          </a:lstStyle>
          <a:p>
            <a:fld id="{48B3B9AE-4F62-4D60-9DEB-466C739F6214}" type="slidenum">
              <a:rPr lang="en-CA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049803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itchFamily="34" charset="0"/>
              </a:defRPr>
            </a:lvl1pPr>
          </a:lstStyle>
          <a:p>
            <a:endParaRPr lang="en-CA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</a:defRPr>
            </a:lvl1pPr>
          </a:lstStyle>
          <a:p>
            <a:endParaRPr lang="en-CA"/>
          </a:p>
        </p:txBody>
      </p:sp>
      <p:sp>
        <p:nvSpPr>
          <p:cNvPr id="614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itchFamily="34" charset="0"/>
              </a:defRPr>
            </a:lvl1pPr>
          </a:lstStyle>
          <a:p>
            <a:endParaRPr lang="en-CA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</a:defRPr>
            </a:lvl1pPr>
          </a:lstStyle>
          <a:p>
            <a:fld id="{0A3D6542-2802-450D-82A9-2EA839D4E53E}" type="slidenum">
              <a:rPr lang="en-CA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9302491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8A22B-8A87-40DC-ACA4-E30753FE4685}" type="datetime1">
              <a:rPr lang="en-US" smtClean="0"/>
              <a:pPr/>
              <a:t>9/9/2014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47"/>
          <p:cNvSpPr>
            <a:spLocks noChangeArrowheads="1"/>
          </p:cNvSpPr>
          <p:nvPr userDrawn="1"/>
        </p:nvSpPr>
        <p:spPr bwMode="auto">
          <a:xfrm>
            <a:off x="-276225" y="2747962"/>
            <a:ext cx="9144000" cy="2276475"/>
          </a:xfrm>
          <a:prstGeom prst="rect">
            <a:avLst/>
          </a:prstGeom>
          <a:solidFill>
            <a:srgbClr val="B2B2B2">
              <a:alpha val="59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8" name="Picture 46" descr="savitch_thumb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34225" y="4638675"/>
            <a:ext cx="1733550" cy="2143125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B3227-078E-48DA-B5DB-3546DC199D43}" type="datetime1">
              <a:rPr lang="en-US" smtClean="0"/>
              <a:pPr/>
              <a:t>9/9/2014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E651F-6630-4EAC-AB0C-D409F60782B8}" type="datetime1">
              <a:rPr lang="en-US" smtClean="0"/>
              <a:pPr/>
              <a:t>9/9/2014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A3D54-BC79-4EFF-99A6-659B65E0C4EB}" type="datetime1">
              <a:rPr lang="en-US" smtClean="0"/>
              <a:pPr/>
              <a:t>9/9/2014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Session 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Object-Oriented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A3442FC4-ACFF-42F3-BE5C-B71F9BA4536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34B36-1C7A-4013-B010-3FDB0EB4FA25}" type="datetime1">
              <a:rPr lang="en-US" smtClean="0"/>
              <a:pPr/>
              <a:t>9/9/2014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8382000" y="6356350"/>
            <a:ext cx="762000" cy="36512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fld id="{B6C39C35-3471-4E78-8E5C-51AA4A0F5882}" type="slidenum">
              <a:rPr lang="en-US" smtClean="0"/>
              <a:pPr lvl="0"/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1C277-D41F-467C-9684-675437E7268A}" type="datetime1">
              <a:rPr lang="en-US" smtClean="0"/>
              <a:pPr/>
              <a:t>9/9/2014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5665A-B25C-4643-B548-BEFBA5FAB3EB}" type="datetime1">
              <a:rPr lang="en-US" smtClean="0"/>
              <a:pPr/>
              <a:t>9/9/2014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6324600" y="6356350"/>
            <a:ext cx="2362200" cy="365125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fld id="{B6C39C35-3471-4E78-8E5C-51AA4A0F5882}" type="slidenum">
              <a:rPr lang="en-US" smtClean="0"/>
              <a:pPr lvl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23FFF-E8E2-496A-8DDC-8899D158C31A}" type="datetime1">
              <a:rPr lang="en-US" smtClean="0"/>
              <a:pPr/>
              <a:t>9/9/2014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75021-9891-4A98-8231-30D7E110D197}" type="datetime1">
              <a:rPr lang="en-US" smtClean="0"/>
              <a:pPr/>
              <a:t>9/9/2014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2E330-8855-497C-9946-80FCA52ACD21}" type="datetime1">
              <a:rPr lang="en-US" smtClean="0"/>
              <a:pPr/>
              <a:t>9/9/2014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081C6-54C2-41B3-A8A0-226761210FBF}" type="datetime1">
              <a:rPr lang="en-US" smtClean="0"/>
              <a:pPr/>
              <a:t>9/9/2014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172FF-F789-487A-850D-980DB02709F1}" type="datetime1">
              <a:rPr lang="en-US" smtClean="0"/>
              <a:pPr/>
              <a:t>9/9/2014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423FFF-E8E2-496A-8DDC-8899D158C31A}" type="datetime1">
              <a:rPr lang="en-US" smtClean="0"/>
              <a:pPr/>
              <a:t>9/9/2014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37"/>
          <p:cNvSpPr>
            <a:spLocks noChangeArrowheads="1"/>
          </p:cNvSpPr>
          <p:nvPr userDrawn="1"/>
        </p:nvSpPr>
        <p:spPr bwMode="gray">
          <a:xfrm rot="16200000">
            <a:off x="4419600" y="2136775"/>
            <a:ext cx="301625" cy="9140825"/>
          </a:xfrm>
          <a:prstGeom prst="rect">
            <a:avLst/>
          </a:prstGeom>
          <a:gradFill rotWithShape="0">
            <a:gsLst>
              <a:gs pos="0">
                <a:srgbClr val="6669AA">
                  <a:alpha val="47000"/>
                </a:srgbClr>
              </a:gs>
              <a:gs pos="100000">
                <a:srgbClr val="6669AA">
                  <a:gamma/>
                  <a:tint val="33333"/>
                  <a:invGamma/>
                </a:srgbClr>
              </a:gs>
            </a:gsLst>
            <a:lin ang="5400000" scaled="1"/>
          </a:gradFill>
          <a:ln w="76200">
            <a:noFill/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 algn="ctr"/>
            <a:endParaRPr kumimoji="1" lang="en-US" sz="3200">
              <a:latin typeface="Tahoma" pitchFamily="34" charset="0"/>
            </a:endParaRPr>
          </a:p>
        </p:txBody>
      </p:sp>
      <p:sp>
        <p:nvSpPr>
          <p:cNvPr id="8" name="Rectangle 42" descr="40%"/>
          <p:cNvSpPr>
            <a:spLocks noChangeArrowheads="1"/>
          </p:cNvSpPr>
          <p:nvPr userDrawn="1"/>
        </p:nvSpPr>
        <p:spPr bwMode="gray">
          <a:xfrm rot="16200000">
            <a:off x="3840163" y="-3840163"/>
            <a:ext cx="1460500" cy="9140825"/>
          </a:xfrm>
          <a:prstGeom prst="rect">
            <a:avLst/>
          </a:prstGeom>
          <a:pattFill prst="pct40">
            <a:fgClr>
              <a:srgbClr val="00B6F6">
                <a:alpha val="67000"/>
              </a:srgbClr>
            </a:fgClr>
            <a:bgClr>
              <a:schemeClr val="bg1">
                <a:alpha val="67000"/>
              </a:schemeClr>
            </a:bgClr>
          </a:pattFill>
          <a:ln w="76200">
            <a:noFill/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 algn="ctr"/>
            <a:endParaRPr kumimoji="1" lang="en-US" sz="3200">
              <a:latin typeface="Tahoma" pitchFamily="34" charset="0"/>
            </a:endParaRPr>
          </a:p>
        </p:txBody>
      </p:sp>
      <p:sp>
        <p:nvSpPr>
          <p:cNvPr id="9" name="Text Placeholder 8"/>
          <p:cNvSpPr txBox="1">
            <a:spLocks/>
          </p:cNvSpPr>
          <p:nvPr userDrawn="1"/>
        </p:nvSpPr>
        <p:spPr>
          <a:xfrm>
            <a:off x="8458200" y="6492875"/>
            <a:ext cx="685800" cy="365125"/>
          </a:xfrm>
          <a:prstGeom prst="rect">
            <a:avLst/>
          </a:prstGeom>
        </p:spPr>
        <p:txBody>
          <a:bodyPr/>
          <a:lstStyle>
            <a:lvl1pPr>
              <a:buNone/>
              <a:defRPr/>
            </a:lvl1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fld id="{B6C39C35-3471-4E78-8E5C-51AA4A0F5882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t>‹#›</a:t>
            </a:fld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7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8" r:id="rId13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Decisions and Loops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CS 200 – Introduction to Programming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Precedence Rules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07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6750" y="1972469"/>
            <a:ext cx="7810500" cy="37814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Precedence Rule Example</a:t>
            </a:r>
          </a:p>
        </p:txBody>
      </p:sp>
      <p:sp>
        <p:nvSpPr>
          <p:cNvPr id="61235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The expression</a:t>
            </a:r>
            <a:br>
              <a:rPr lang="en-US" dirty="0"/>
            </a:br>
            <a:r>
              <a:rPr lang="en-US" dirty="0"/>
              <a:t> 		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(x+1) &gt; 2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||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(x + 1) &lt; -3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is equivalent to </a:t>
            </a:r>
            <a:br>
              <a:rPr lang="en-US" dirty="0"/>
            </a:br>
            <a:r>
              <a:rPr lang="en-US" dirty="0"/>
              <a:t> 		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 (x + 1) &gt; 2)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||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 ( x + 1) &lt; -3)</a:t>
            </a:r>
          </a:p>
          <a:p>
            <a:pPr lvl="1">
              <a:lnSpc>
                <a:spcPct val="90000"/>
              </a:lnSpc>
            </a:pPr>
            <a:endParaRPr lang="en-US" sz="2600" dirty="0"/>
          </a:p>
          <a:p>
            <a:pPr lvl="1">
              <a:lnSpc>
                <a:spcPct val="90000"/>
              </a:lnSpc>
            </a:pPr>
            <a:r>
              <a:rPr lang="en-US" sz="2600" dirty="0"/>
              <a:t>Because &gt; and &lt; have higher precedence than | |</a:t>
            </a:r>
            <a:br>
              <a:rPr lang="en-US" sz="2600" dirty="0"/>
            </a:br>
            <a:endParaRPr lang="en-US" sz="2600" dirty="0"/>
          </a:p>
          <a:p>
            <a:pPr>
              <a:lnSpc>
                <a:spcPct val="90000"/>
              </a:lnSpc>
            </a:pPr>
            <a:r>
              <a:rPr lang="en-US" dirty="0"/>
              <a:t>    and is also equivalent to</a:t>
            </a:r>
            <a:br>
              <a:rPr lang="en-US" dirty="0"/>
            </a:br>
            <a:r>
              <a:rPr lang="en-US" dirty="0"/>
              <a:t> 		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x + 1 &gt; 2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||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x + 1 &lt; - 3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3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Evaluating  x + 1 &gt; 2 | | x + 1 &lt; - 3</a:t>
            </a:r>
          </a:p>
        </p:txBody>
      </p:sp>
      <p:sp>
        <p:nvSpPr>
          <p:cNvPr id="6133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the precedence </a:t>
            </a:r>
            <a:r>
              <a:rPr lang="en-US" dirty="0" smtClean="0"/>
              <a:t>rules</a:t>
            </a:r>
            <a:endParaRPr lang="en-US" dirty="0"/>
          </a:p>
          <a:p>
            <a:pPr lvl="1"/>
            <a:r>
              <a:rPr lang="en-US" dirty="0"/>
              <a:t>First apply the unary – </a:t>
            </a:r>
          </a:p>
          <a:p>
            <a:pPr lvl="1"/>
            <a:r>
              <a:rPr lang="en-US" dirty="0"/>
              <a:t>Next apply the +'s </a:t>
            </a:r>
          </a:p>
          <a:p>
            <a:pPr lvl="1"/>
            <a:r>
              <a:rPr lang="en-US" dirty="0"/>
              <a:t>Now apply the &gt; and &lt;</a:t>
            </a:r>
          </a:p>
          <a:p>
            <a:pPr lvl="1"/>
            <a:r>
              <a:rPr lang="en-US" dirty="0"/>
              <a:t>Finally do the | |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a block?</a:t>
            </a:r>
          </a:p>
          <a:p>
            <a:r>
              <a:rPr lang="en-US" dirty="0" smtClean="0"/>
              <a:t>Properties of a block?</a:t>
            </a:r>
          </a:p>
          <a:p>
            <a:r>
              <a:rPr lang="en-US" dirty="0" smtClean="0"/>
              <a:t>Scoping of a block?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1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Blocks</a:t>
            </a:r>
          </a:p>
        </p:txBody>
      </p:sp>
      <p:sp>
        <p:nvSpPr>
          <p:cNvPr id="646149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/>
              <a:t>Each branch of a switch or if-else statement is</a:t>
            </a:r>
            <a:br>
              <a:rPr lang="en-US" sz="2400"/>
            </a:br>
            <a:r>
              <a:rPr lang="en-US" sz="2400"/>
              <a:t>a separate sub-task</a:t>
            </a:r>
          </a:p>
          <a:p>
            <a:pPr lvl="1"/>
            <a:r>
              <a:rPr lang="en-US" sz="2400"/>
              <a:t>If the action of a branch is too simple to warrant a </a:t>
            </a:r>
            <a:br>
              <a:rPr lang="en-US" sz="2400"/>
            </a:br>
            <a:r>
              <a:rPr lang="en-US" sz="2400"/>
              <a:t>function call, use multiple statements between braces</a:t>
            </a:r>
          </a:p>
          <a:p>
            <a:pPr lvl="1"/>
            <a:r>
              <a:rPr lang="en-US" sz="2400"/>
              <a:t>A block is a section of code enclosed by  braces</a:t>
            </a:r>
          </a:p>
          <a:p>
            <a:pPr lvl="1"/>
            <a:r>
              <a:rPr lang="en-US" sz="2400"/>
              <a:t>Variables declared within a block, are local to the </a:t>
            </a:r>
            <a:br>
              <a:rPr lang="en-US" sz="2400"/>
            </a:br>
            <a:r>
              <a:rPr lang="en-US" sz="2400"/>
              <a:t>block or have the block as their scope.</a:t>
            </a:r>
          </a:p>
          <a:p>
            <a:pPr lvl="2"/>
            <a:r>
              <a:rPr lang="en-US" sz="2000"/>
              <a:t>Variable names declared in the block can be reused outside</a:t>
            </a:r>
            <a:br>
              <a:rPr lang="en-US" sz="2000"/>
            </a:br>
            <a:r>
              <a:rPr lang="en-US" sz="2000"/>
              <a:t>the block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Statement Blocks</a:t>
            </a:r>
          </a:p>
        </p:txBody>
      </p:sp>
      <p:sp>
        <p:nvSpPr>
          <p:cNvPr id="647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/>
              <a:t>A statement block is a block that is not a function</a:t>
            </a:r>
            <a:br>
              <a:rPr lang="en-US" sz="2400"/>
            </a:br>
            <a:r>
              <a:rPr lang="en-US" sz="2400"/>
              <a:t>body or the body of the main part of a program</a:t>
            </a:r>
          </a:p>
          <a:p>
            <a:r>
              <a:rPr lang="en-US" sz="2400"/>
              <a:t>Statement blocks can be nested in other</a:t>
            </a:r>
            <a:br>
              <a:rPr lang="en-US" sz="2400"/>
            </a:br>
            <a:r>
              <a:rPr lang="en-US" sz="2400"/>
              <a:t>statement blocks</a:t>
            </a:r>
          </a:p>
          <a:p>
            <a:pPr lvl="1"/>
            <a:r>
              <a:rPr lang="en-US" sz="2400"/>
              <a:t>Nesting statement blocks can make code difficult to</a:t>
            </a:r>
            <a:br>
              <a:rPr lang="en-US" sz="2400"/>
            </a:br>
            <a:r>
              <a:rPr lang="en-US" sz="2400"/>
              <a:t>read</a:t>
            </a:r>
          </a:p>
          <a:p>
            <a:pPr lvl="1"/>
            <a:r>
              <a:rPr lang="en-US" sz="2400"/>
              <a:t>It is generally better to create function calls than to </a:t>
            </a:r>
            <a:br>
              <a:rPr lang="en-US" sz="2400"/>
            </a:br>
            <a:r>
              <a:rPr lang="en-US" sz="2400"/>
              <a:t>nest statement blocks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Scope Rule for Nested Blocks</a:t>
            </a:r>
          </a:p>
        </p:txBody>
      </p:sp>
      <p:sp>
        <p:nvSpPr>
          <p:cNvPr id="648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/>
              <a:t>If a single identifier is declared as a variable in</a:t>
            </a:r>
            <a:br>
              <a:rPr lang="en-US" sz="2400"/>
            </a:br>
            <a:r>
              <a:rPr lang="en-US" sz="2400"/>
              <a:t>each of two blocks, one within the other, then </a:t>
            </a:r>
            <a:br>
              <a:rPr lang="en-US" sz="2400"/>
            </a:br>
            <a:r>
              <a:rPr lang="en-US" sz="2400"/>
              <a:t>these are two different variables with the same </a:t>
            </a:r>
            <a:br>
              <a:rPr lang="en-US" sz="2400"/>
            </a:br>
            <a:r>
              <a:rPr lang="en-US" sz="2400"/>
              <a:t>name</a:t>
            </a:r>
          </a:p>
          <a:p>
            <a:pPr lvl="1"/>
            <a:r>
              <a:rPr lang="en-US" sz="2400"/>
              <a:t>One of the variables exists only within the inner </a:t>
            </a:r>
            <a:br>
              <a:rPr lang="en-US" sz="2400"/>
            </a:br>
            <a:r>
              <a:rPr lang="en-US" sz="2400"/>
              <a:t>block and cannot be accessed outside the inner</a:t>
            </a:r>
            <a:br>
              <a:rPr lang="en-US" sz="2400"/>
            </a:br>
            <a:r>
              <a:rPr lang="en-US" sz="2400"/>
              <a:t>block</a:t>
            </a:r>
          </a:p>
          <a:p>
            <a:pPr lvl="1"/>
            <a:r>
              <a:rPr lang="en-US" sz="2400"/>
              <a:t>The other variable exists only in the outer block and</a:t>
            </a:r>
            <a:br>
              <a:rPr lang="en-US" sz="2400"/>
            </a:br>
            <a:r>
              <a:rPr lang="en-US" sz="2400"/>
              <a:t>cannot be accessed in the inner block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While Loop Operation</a:t>
            </a:r>
          </a:p>
        </p:txBody>
      </p:sp>
      <p:sp>
        <p:nvSpPr>
          <p:cNvPr id="57344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/>
              <a:t>First, the boolean expression is evaluated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If false, the program skips to the line following the </a:t>
            </a:r>
            <a:br>
              <a:rPr lang="en-US" sz="2400"/>
            </a:br>
            <a:r>
              <a:rPr lang="en-US" sz="2400"/>
              <a:t>while loop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If true, the body of the loop is executed</a:t>
            </a:r>
          </a:p>
          <a:p>
            <a:pPr lvl="2">
              <a:lnSpc>
                <a:spcPct val="90000"/>
              </a:lnSpc>
            </a:pPr>
            <a:r>
              <a:rPr lang="en-US" sz="2000"/>
              <a:t>During execution, some item from the boolean expression</a:t>
            </a:r>
            <a:br>
              <a:rPr lang="en-US" sz="2000"/>
            </a:br>
            <a:r>
              <a:rPr lang="en-US" sz="2000"/>
              <a:t>is changed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After executing the loop body, the boolean </a:t>
            </a:r>
            <a:br>
              <a:rPr lang="en-US" sz="2400"/>
            </a:br>
            <a:r>
              <a:rPr lang="en-US" sz="2400"/>
              <a:t>expression is checked again repeating the process</a:t>
            </a:r>
            <a:br>
              <a:rPr lang="en-US" sz="2400"/>
            </a:br>
            <a:r>
              <a:rPr lang="en-US" sz="2400"/>
              <a:t>until the expression becomes false</a:t>
            </a:r>
          </a:p>
          <a:p>
            <a:pPr>
              <a:lnSpc>
                <a:spcPct val="90000"/>
              </a:lnSpc>
            </a:pPr>
            <a:r>
              <a:rPr lang="en-US" sz="2400"/>
              <a:t>A while loop might not execute at all if the </a:t>
            </a:r>
            <a:br>
              <a:rPr lang="en-US" sz="2400"/>
            </a:br>
            <a:r>
              <a:rPr lang="en-US" sz="2400"/>
              <a:t>boolean expression is false on the first check</a:t>
            </a:r>
          </a:p>
          <a:p>
            <a:pPr lvl="1">
              <a:lnSpc>
                <a:spcPct val="90000"/>
              </a:lnSpc>
            </a:pPr>
            <a:endParaRPr lang="en-US" sz="24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9044" name="Picture 4" descr="0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600200"/>
            <a:ext cx="8056563" cy="4714875"/>
          </a:xfrm>
          <a:prstGeom prst="rect">
            <a:avLst/>
          </a:prstGeom>
          <a:noFill/>
        </p:spPr>
      </p:pic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Class 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a program that takes a number from the user and sum all the numbers from zero </a:t>
            </a:r>
            <a:r>
              <a:rPr lang="en-US" dirty="0" err="1" smtClean="0"/>
              <a:t>upto</a:t>
            </a:r>
            <a:r>
              <a:rPr lang="en-US" dirty="0" smtClean="0"/>
              <a:t> the entered number?</a:t>
            </a:r>
          </a:p>
          <a:p>
            <a:pPr lvl="1"/>
            <a:r>
              <a:rPr lang="en-US" dirty="0" smtClean="0"/>
              <a:t>For example if user enters 5 the program counts 5+4+3+2+1 and the sum is 15. 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968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Outcomes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Develop an understanding of simple ‘while’ loops</a:t>
            </a:r>
          </a:p>
          <a:p>
            <a:r>
              <a:rPr lang="en-US" dirty="0" smtClean="0"/>
              <a:t>Determine appropriate increment and decrement operators and respective variables</a:t>
            </a:r>
          </a:p>
          <a:p>
            <a:r>
              <a:rPr lang="en-US" dirty="0" smtClean="0"/>
              <a:t>Be able to use loops for solving simple programming problems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701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49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do-while loop</a:t>
            </a:r>
          </a:p>
        </p:txBody>
      </p:sp>
      <p:sp>
        <p:nvSpPr>
          <p:cNvPr id="575493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A variation of the while loop.</a:t>
            </a:r>
          </a:p>
          <a:p>
            <a:r>
              <a:rPr lang="en-US" sz="2400" dirty="0"/>
              <a:t>A do-while loop is always executed at least once</a:t>
            </a:r>
          </a:p>
          <a:p>
            <a:pPr lvl="1"/>
            <a:r>
              <a:rPr lang="en-US" sz="2400" dirty="0"/>
              <a:t>The body of the loop is first executed</a:t>
            </a:r>
          </a:p>
          <a:p>
            <a:pPr lvl="1"/>
            <a:r>
              <a:rPr lang="en-US" sz="2400" dirty="0"/>
              <a:t>The </a:t>
            </a:r>
            <a:r>
              <a:rPr lang="en-US" sz="2400" dirty="0" err="1"/>
              <a:t>boolean</a:t>
            </a:r>
            <a:r>
              <a:rPr lang="en-US" sz="2400" dirty="0"/>
              <a:t> expression is checked after the body</a:t>
            </a:r>
            <a:br>
              <a:rPr lang="en-US" sz="2400" dirty="0"/>
            </a:br>
            <a:r>
              <a:rPr lang="en-US" sz="2400" dirty="0"/>
              <a:t>has been executed</a:t>
            </a:r>
          </a:p>
          <a:p>
            <a:r>
              <a:rPr lang="en-US" sz="2400" dirty="0"/>
              <a:t>Syntax:         </a:t>
            </a:r>
            <a:endParaRPr lang="en-US" sz="2400" dirty="0" smtClean="0"/>
          </a:p>
          <a:p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do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000" b="1" dirty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000" b="1" dirty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statements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to repeat</a:t>
            </a:r>
            <a:br>
              <a:rPr lang="en-US" sz="2000" b="1" dirty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} 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while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boolean_expression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0068" name="Picture 4" descr="0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524000"/>
            <a:ext cx="8356600" cy="4860925"/>
          </a:xfrm>
          <a:prstGeom prst="rect">
            <a:avLst/>
          </a:prstGeom>
          <a:noFill/>
        </p:spPr>
      </p:pic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Increment/Decrement</a:t>
            </a:r>
          </a:p>
        </p:txBody>
      </p:sp>
      <p:sp>
        <p:nvSpPr>
          <p:cNvPr id="5765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 smtClean="0"/>
              <a:t>Unary operators require only one operand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+  in front of a number such as  +5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-   in front of a number such as -5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++    </a:t>
            </a:r>
            <a:r>
              <a:rPr lang="en-US" sz="2400" dirty="0"/>
              <a:t>increment operator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Adds </a:t>
            </a:r>
            <a:r>
              <a:rPr lang="en-US" sz="2400" dirty="0" smtClean="0"/>
              <a:t>1 </a:t>
            </a:r>
            <a:r>
              <a:rPr lang="en-US" sz="2400" dirty="0"/>
              <a:t>to the value of a variable</a:t>
            </a:r>
            <a:br>
              <a:rPr lang="en-US" sz="2400" dirty="0"/>
            </a:br>
            <a:r>
              <a:rPr lang="en-US" sz="2400" dirty="0"/>
              <a:t>                              x ++;         </a:t>
            </a:r>
            <a:br>
              <a:rPr lang="en-US" sz="2400" dirty="0"/>
            </a:br>
            <a:r>
              <a:rPr lang="en-US" sz="2400" dirty="0"/>
              <a:t>is equivalent to      x = x + 1;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--     decrement operator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Subtracts 1 from the value of a variable</a:t>
            </a:r>
            <a:br>
              <a:rPr lang="en-US" sz="2400" dirty="0"/>
            </a:br>
            <a:r>
              <a:rPr lang="en-US" sz="2400" dirty="0"/>
              <a:t>                               x --;</a:t>
            </a:r>
            <a:br>
              <a:rPr lang="en-US" sz="2400" dirty="0"/>
            </a:br>
            <a:r>
              <a:rPr lang="en-US" sz="2400" dirty="0"/>
              <a:t>is equivalent to       x = x – 1;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Infinite Loops</a:t>
            </a:r>
          </a:p>
        </p:txBody>
      </p:sp>
      <p:sp>
        <p:nvSpPr>
          <p:cNvPr id="5785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/>
              <a:t>Loops that never stop are infinite loops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The loop body should contain a line that will</a:t>
            </a:r>
            <a:br>
              <a:rPr lang="en-US" sz="2400" dirty="0"/>
            </a:br>
            <a:r>
              <a:rPr lang="en-US" sz="2400" dirty="0"/>
              <a:t>eventually cause the </a:t>
            </a:r>
            <a:r>
              <a:rPr lang="en-US" sz="2400" dirty="0" err="1"/>
              <a:t>boolean</a:t>
            </a:r>
            <a:r>
              <a:rPr lang="en-US" sz="2400" dirty="0"/>
              <a:t> expression to </a:t>
            </a:r>
            <a:br>
              <a:rPr lang="en-US" sz="2400" dirty="0"/>
            </a:br>
            <a:r>
              <a:rPr lang="en-US" sz="2400" dirty="0"/>
              <a:t>become false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Example:  Print the odd numbers less than 12</a:t>
            </a:r>
            <a:br>
              <a:rPr lang="en-US" sz="2400" dirty="0"/>
            </a:br>
            <a:r>
              <a:rPr lang="en-US" sz="2400" dirty="0"/>
              <a:t>            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x = 1;</a:t>
            </a:r>
            <a:br>
              <a:rPr lang="en-US" sz="1800" dirty="0">
                <a:latin typeface="Courier New" pitchFamily="49" charset="0"/>
                <a:cs typeface="Courier New" pitchFamily="49" charset="0"/>
              </a:rPr>
            </a:br>
            <a:r>
              <a:rPr lang="en-US" sz="18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while (x != 12)</a:t>
            </a:r>
            <a:br>
              <a:rPr lang="en-US" sz="18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  { </a:t>
            </a:r>
            <a:br>
              <a:rPr lang="en-US" sz="18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&lt;&lt; x &lt;&lt;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;</a:t>
            </a:r>
            <a:br>
              <a:rPr lang="en-US" sz="18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      x = x + 2;</a:t>
            </a:r>
            <a:br>
              <a:rPr lang="en-US" sz="18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  }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400" dirty="0"/>
              <a:t>Better to use  this comparison:  while ( x &lt; 12)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Short-Circuit Evaluation</a:t>
            </a:r>
          </a:p>
        </p:txBody>
      </p:sp>
      <p:sp>
        <p:nvSpPr>
          <p:cNvPr id="6144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/>
              <a:t>Some boolean expressions do not need to be</a:t>
            </a:r>
            <a:br>
              <a:rPr lang="en-US" sz="2400"/>
            </a:br>
            <a:r>
              <a:rPr lang="en-US" sz="2400"/>
              <a:t>completely evaluated</a:t>
            </a:r>
          </a:p>
          <a:p>
            <a:pPr lvl="1"/>
            <a:r>
              <a:rPr lang="en-US" sz="2400"/>
              <a:t>if x is negative, the value of the expression  </a:t>
            </a:r>
            <a:br>
              <a:rPr lang="en-US" sz="2400"/>
            </a:br>
            <a:r>
              <a:rPr lang="en-US" sz="2400"/>
              <a:t> 		(x &gt;= 0)  &amp;&amp; ( y &gt; 1)</a:t>
            </a:r>
            <a:br>
              <a:rPr lang="en-US" sz="2400"/>
            </a:br>
            <a:r>
              <a:rPr lang="en-US" sz="2400"/>
              <a:t>can be determined by evaluating only (x &gt;= 0)</a:t>
            </a:r>
          </a:p>
          <a:p>
            <a:r>
              <a:rPr lang="en-US" sz="2400"/>
              <a:t>C++ uses short-circuit evaluation</a:t>
            </a:r>
          </a:p>
          <a:p>
            <a:pPr lvl="1"/>
            <a:r>
              <a:rPr lang="en-US" sz="2400"/>
              <a:t> If the value of the leftmost sub-expression </a:t>
            </a:r>
            <a:br>
              <a:rPr lang="en-US" sz="2400"/>
            </a:br>
            <a:r>
              <a:rPr lang="en-US" sz="2400"/>
              <a:t>determines the final value of the expression, the rest </a:t>
            </a:r>
            <a:br>
              <a:rPr lang="en-US" sz="2400"/>
            </a:br>
            <a:r>
              <a:rPr lang="en-US" sz="2400"/>
              <a:t>of the expression is not evaluated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Short-Circuit Evaluation</a:t>
            </a:r>
          </a:p>
        </p:txBody>
      </p:sp>
      <p:sp>
        <p:nvSpPr>
          <p:cNvPr id="6154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/>
              <a:t>Short-circuit evaluation can be used to prevent</a:t>
            </a:r>
            <a:br>
              <a:rPr lang="en-US" sz="2400"/>
            </a:br>
            <a:r>
              <a:rPr lang="en-US" sz="2400"/>
              <a:t>run time errors</a:t>
            </a:r>
          </a:p>
          <a:p>
            <a:pPr lvl="1"/>
            <a:r>
              <a:rPr lang="en-US" sz="2400"/>
              <a:t>Consider this if-statement</a:t>
            </a:r>
            <a:br>
              <a:rPr lang="en-US" sz="2400"/>
            </a:br>
            <a:r>
              <a:rPr lang="en-US" sz="2400"/>
              <a:t/>
            </a:r>
            <a:br>
              <a:rPr lang="en-US" sz="2400"/>
            </a:br>
            <a:r>
              <a:rPr lang="en-US" sz="2400"/>
              <a:t> 	if ((kids != 0) &amp;&amp; (pieces / kids &gt;= 2) )</a:t>
            </a:r>
            <a:br>
              <a:rPr lang="en-US" sz="2400"/>
            </a:br>
            <a:r>
              <a:rPr lang="en-US" sz="2400"/>
              <a:t>    cout &lt;&lt; "Each child may have two pieces!";</a:t>
            </a:r>
            <a:br>
              <a:rPr lang="en-US" sz="2400"/>
            </a:br>
            <a:endParaRPr lang="en-US" sz="2400"/>
          </a:p>
          <a:p>
            <a:pPr lvl="1"/>
            <a:r>
              <a:rPr lang="en-US" sz="2400"/>
              <a:t>If the value of kids is zero, short-circuit evaluation</a:t>
            </a:r>
            <a:br>
              <a:rPr lang="en-US" sz="2400"/>
            </a:br>
            <a:r>
              <a:rPr lang="en-US" sz="2400"/>
              <a:t>prevents evaluation of (pieces / 0 &gt;= 2) </a:t>
            </a:r>
          </a:p>
          <a:p>
            <a:pPr lvl="2"/>
            <a:r>
              <a:rPr lang="en-US" sz="2000"/>
              <a:t>Division by zero causes a run-time error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69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Multiway Branches</a:t>
            </a:r>
          </a:p>
        </p:txBody>
      </p:sp>
      <p:sp>
        <p:nvSpPr>
          <p:cNvPr id="626692" name="Rectangle 4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branching mechanism selects one out of a </a:t>
            </a:r>
            <a:r>
              <a:rPr lang="en-US" dirty="0" smtClean="0"/>
              <a:t>number </a:t>
            </a:r>
            <a:r>
              <a:rPr lang="en-US" dirty="0"/>
              <a:t>of alternative actions</a:t>
            </a:r>
          </a:p>
          <a:p>
            <a:pPr lvl="1"/>
            <a:r>
              <a:rPr lang="en-US" dirty="0"/>
              <a:t>The if-else-statement is a branching mechanism</a:t>
            </a:r>
          </a:p>
          <a:p>
            <a:r>
              <a:rPr lang="en-US" dirty="0"/>
              <a:t>Branching mechanisms can be a subpart of </a:t>
            </a:r>
            <a:r>
              <a:rPr lang="en-US" dirty="0" smtClean="0"/>
              <a:t>another </a:t>
            </a:r>
            <a:r>
              <a:rPr lang="en-US" dirty="0"/>
              <a:t>branching mechanism</a:t>
            </a:r>
          </a:p>
          <a:p>
            <a:pPr lvl="1"/>
            <a:r>
              <a:rPr lang="en-US" dirty="0"/>
              <a:t>An if-else-statement can include another</a:t>
            </a:r>
            <a:br>
              <a:rPr lang="en-US" dirty="0"/>
            </a:br>
            <a:r>
              <a:rPr lang="en-US" dirty="0"/>
              <a:t>if-else-statement as a subpart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71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Nested Statements</a:t>
            </a:r>
          </a:p>
        </p:txBody>
      </p:sp>
      <p:sp>
        <p:nvSpPr>
          <p:cNvPr id="627719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/>
              <a:t>A statement that is a subpart of another statement</a:t>
            </a:r>
            <a:br>
              <a:rPr lang="en-US" sz="2400"/>
            </a:br>
            <a:r>
              <a:rPr lang="en-US" sz="2400"/>
              <a:t>is a nested statement</a:t>
            </a:r>
          </a:p>
          <a:p>
            <a:pPr lvl="1"/>
            <a:r>
              <a:rPr lang="en-US" sz="2400"/>
              <a:t>When writing nested statements it is normal to </a:t>
            </a:r>
            <a:br>
              <a:rPr lang="en-US" sz="2400"/>
            </a:br>
            <a:r>
              <a:rPr lang="en-US" sz="2400"/>
              <a:t>indent each level of nesting</a:t>
            </a:r>
            <a:br>
              <a:rPr lang="en-US" sz="2400"/>
            </a:br>
            <a:endParaRPr lang="en-US" sz="2400"/>
          </a:p>
          <a:p>
            <a:pPr lvl="1"/>
            <a:r>
              <a:rPr lang="en-US" sz="2400"/>
              <a:t>Example:    if ( x &lt; y)</a:t>
            </a:r>
            <a:br>
              <a:rPr lang="en-US" sz="2400"/>
            </a:br>
            <a:r>
              <a:rPr lang="en-US" sz="2400"/>
              <a:t>                       cout &lt;&lt; x &lt;&lt; " is less than " &lt;&lt; y;</a:t>
            </a:r>
            <a:br>
              <a:rPr lang="en-US" sz="2400"/>
            </a:br>
            <a:r>
              <a:rPr lang="en-US" sz="2400"/>
              <a:t>		       else</a:t>
            </a:r>
            <a:br>
              <a:rPr lang="en-US" sz="2400"/>
            </a:br>
            <a:r>
              <a:rPr lang="en-US" sz="2400"/>
              <a:t> 		          	cout &lt;&lt; y &lt;&lt; " is less than " &lt;&lt; x;</a:t>
            </a:r>
          </a:p>
        </p:txBody>
      </p:sp>
      <p:sp>
        <p:nvSpPr>
          <p:cNvPr id="627714" name="Text Box 2"/>
          <p:cNvSpPr txBox="1">
            <a:spLocks noChangeArrowheads="1"/>
          </p:cNvSpPr>
          <p:nvPr/>
        </p:nvSpPr>
        <p:spPr bwMode="auto">
          <a:xfrm>
            <a:off x="482600" y="4057650"/>
            <a:ext cx="1552575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sz="2800">
                <a:solidFill>
                  <a:schemeClr val="tx2"/>
                </a:solidFill>
              </a:rPr>
              <a:t>indented</a:t>
            </a:r>
          </a:p>
        </p:txBody>
      </p:sp>
      <p:sp>
        <p:nvSpPr>
          <p:cNvPr id="627715" name="Line 3"/>
          <p:cNvSpPr>
            <a:spLocks noChangeShapeType="1"/>
          </p:cNvSpPr>
          <p:nvPr/>
        </p:nvSpPr>
        <p:spPr bwMode="auto">
          <a:xfrm flipV="1">
            <a:off x="2035175" y="3802063"/>
            <a:ext cx="762000" cy="5715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7716" name="Line 4"/>
          <p:cNvSpPr>
            <a:spLocks noChangeShapeType="1"/>
          </p:cNvSpPr>
          <p:nvPr/>
        </p:nvSpPr>
        <p:spPr bwMode="auto">
          <a:xfrm>
            <a:off x="2016125" y="4373563"/>
            <a:ext cx="685800" cy="2667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27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27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27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7714" grpId="0"/>
      <p:bldP spid="627715" grpId="0" animBg="1"/>
      <p:bldP spid="62771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Nested if-else Statements</a:t>
            </a:r>
          </a:p>
        </p:txBody>
      </p:sp>
      <p:sp>
        <p:nvSpPr>
          <p:cNvPr id="6287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/>
              <a:t>Use care in nesting if-else-statements</a:t>
            </a:r>
          </a:p>
          <a:p>
            <a:pPr>
              <a:lnSpc>
                <a:spcPct val="90000"/>
              </a:lnSpc>
            </a:pPr>
            <a:r>
              <a:rPr lang="en-US" sz="2400"/>
              <a:t>Example:   To design an if-else statement to </a:t>
            </a:r>
            <a:br>
              <a:rPr lang="en-US" sz="2400"/>
            </a:br>
            <a:r>
              <a:rPr lang="en-US" sz="2400"/>
              <a:t>warn a driver when fuel is low,  but tells the </a:t>
            </a:r>
            <a:br>
              <a:rPr lang="en-US" sz="2400"/>
            </a:br>
            <a:r>
              <a:rPr lang="en-US" sz="2400"/>
              <a:t>driver to bypass pit stops if the fuel is close </a:t>
            </a:r>
            <a:br>
              <a:rPr lang="en-US" sz="2400"/>
            </a:br>
            <a:r>
              <a:rPr lang="en-US" sz="2400"/>
              <a:t>to full. Other wise there should be no output.</a:t>
            </a:r>
            <a:br>
              <a:rPr lang="en-US" sz="2400"/>
            </a:br>
            <a:r>
              <a:rPr lang="en-US" sz="2400"/>
              <a:t/>
            </a:r>
            <a:br>
              <a:rPr lang="en-US" sz="2400"/>
            </a:br>
            <a:r>
              <a:rPr lang="en-US" sz="2400"/>
              <a:t>Pseudocode: if fuel gauge is below ¾ then:</a:t>
            </a:r>
            <a:br>
              <a:rPr lang="en-US" sz="2400"/>
            </a:br>
            <a:r>
              <a:rPr lang="en-US" sz="2400"/>
              <a:t> 			 if  fuel gauge is below ¼  then:</a:t>
            </a:r>
            <a:br>
              <a:rPr lang="en-US" sz="2400"/>
            </a:br>
            <a:r>
              <a:rPr lang="en-US" sz="2400"/>
              <a:t> 				issue a warning</a:t>
            </a:r>
            <a:br>
              <a:rPr lang="en-US" sz="2400"/>
            </a:br>
            <a:r>
              <a:rPr lang="en-US" sz="2400"/>
              <a:t>                      otherwise (gauge &gt; ¾) then:</a:t>
            </a:r>
            <a:br>
              <a:rPr lang="en-US" sz="2400"/>
            </a:br>
            <a:r>
              <a:rPr lang="en-US" sz="2400"/>
              <a:t> 			output a statement saying don't stop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78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Braces and Nested Statements</a:t>
            </a:r>
          </a:p>
        </p:txBody>
      </p:sp>
      <p:sp>
        <p:nvSpPr>
          <p:cNvPr id="630788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Braces in nested statements are like </a:t>
            </a:r>
            <a:r>
              <a:rPr lang="en-US" dirty="0" smtClean="0"/>
              <a:t>parenthesis in </a:t>
            </a:r>
            <a:r>
              <a:rPr lang="en-US" dirty="0"/>
              <a:t>arithmetic expressions</a:t>
            </a:r>
          </a:p>
          <a:p>
            <a:pPr lvl="1"/>
            <a:r>
              <a:rPr lang="en-US" dirty="0"/>
              <a:t>Braces tell the compiler how to group things</a:t>
            </a:r>
          </a:p>
          <a:p>
            <a:r>
              <a:rPr lang="en-US" dirty="0"/>
              <a:t>Use braces around </a:t>
            </a:r>
            <a:r>
              <a:rPr lang="en-US" dirty="0" err="1"/>
              <a:t>substatements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Your Program is Like a Network of Roads in a City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Session 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Object-Oriented Programming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42FC4-ACFF-42F3-BE5C-B71F9BA4536C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1676400"/>
            <a:ext cx="721995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Multi-way if-else-statements</a:t>
            </a:r>
          </a:p>
        </p:txBody>
      </p:sp>
      <p:sp>
        <p:nvSpPr>
          <p:cNvPr id="6318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An if-else-statement is a two-way branch</a:t>
            </a:r>
          </a:p>
          <a:p>
            <a:r>
              <a:rPr lang="en-US"/>
              <a:t>Three or four (or more) way branches can be</a:t>
            </a:r>
            <a:br>
              <a:rPr lang="en-US"/>
            </a:br>
            <a:r>
              <a:rPr lang="en-US"/>
              <a:t>designed using nested if-else-statements</a:t>
            </a:r>
          </a:p>
          <a:p>
            <a:pPr lvl="1"/>
            <a:r>
              <a:rPr lang="en-US"/>
              <a:t>Example:  The number guessing game with 		      the number stored in variable 			      number, the guess in variable 	</a:t>
            </a:r>
            <a:br>
              <a:rPr lang="en-US"/>
            </a:br>
            <a:r>
              <a:rPr lang="en-US"/>
              <a:t>		      guess.  How do we give hints?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Nested if-else Syntax</a:t>
            </a:r>
          </a:p>
        </p:txBody>
      </p:sp>
      <p:sp>
        <p:nvSpPr>
          <p:cNvPr id="6359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Multiway</a:t>
            </a:r>
            <a:r>
              <a:rPr lang="en-US" dirty="0"/>
              <a:t> if-else statement is written as</a:t>
            </a:r>
          </a:p>
          <a:p>
            <a:pPr lvl="1"/>
            <a:r>
              <a:rPr lang="en-US" dirty="0" smtClean="0"/>
              <a:t>if (</a:t>
            </a:r>
            <a:r>
              <a:rPr lang="en-US" dirty="0"/>
              <a:t>Boolean_Expression_1)</a:t>
            </a:r>
            <a:br>
              <a:rPr lang="en-US" dirty="0"/>
            </a:br>
            <a:r>
              <a:rPr lang="en-US" dirty="0"/>
              <a:t>    Statement_1</a:t>
            </a:r>
            <a:br>
              <a:rPr lang="en-US" dirty="0"/>
            </a:br>
            <a:r>
              <a:rPr lang="en-US" dirty="0"/>
              <a:t>else if ( Boolean_Expression_2)</a:t>
            </a:r>
            <a:br>
              <a:rPr lang="en-US" dirty="0"/>
            </a:br>
            <a:r>
              <a:rPr lang="en-US" dirty="0"/>
              <a:t>    Statement_2</a:t>
            </a:r>
            <a:br>
              <a:rPr lang="en-US" dirty="0"/>
            </a:br>
            <a:r>
              <a:rPr lang="en-US" dirty="0"/>
              <a:t>     …</a:t>
            </a:r>
            <a:br>
              <a:rPr lang="en-US" dirty="0"/>
            </a:br>
            <a:r>
              <a:rPr lang="en-US" dirty="0"/>
              <a:t> else if (</a:t>
            </a:r>
            <a:r>
              <a:rPr lang="en-US" dirty="0" err="1"/>
              <a:t>Boolean_Expression_n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    Statement _n</a:t>
            </a:r>
            <a:br>
              <a:rPr lang="en-US" dirty="0"/>
            </a:br>
            <a:r>
              <a:rPr lang="en-US" dirty="0"/>
              <a:t>else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Statement_For_All_Other_Possibilities</a:t>
            </a:r>
            <a:endParaRPr lang="en-US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932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Class Exercise</a:t>
            </a:r>
            <a:endParaRPr lang="en-US" dirty="0"/>
          </a:p>
        </p:txBody>
      </p:sp>
      <p:sp>
        <p:nvSpPr>
          <p:cNvPr id="636933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Write a program for a state that computes tax </a:t>
            </a:r>
            <a:br>
              <a:rPr lang="en-US" sz="2400" dirty="0"/>
            </a:br>
            <a:r>
              <a:rPr lang="en-US" sz="2400" dirty="0"/>
              <a:t>according to the rate </a:t>
            </a:r>
            <a:r>
              <a:rPr lang="en-US" sz="2400" dirty="0" smtClean="0"/>
              <a:t>schedule:</a:t>
            </a:r>
          </a:p>
          <a:p>
            <a:pPr lvl="1"/>
            <a:r>
              <a:rPr lang="en-US" sz="2000" dirty="0" smtClean="0"/>
              <a:t>No </a:t>
            </a:r>
            <a:r>
              <a:rPr lang="en-US" sz="2000" dirty="0"/>
              <a:t>tax on first $15,000 of </a:t>
            </a:r>
            <a:r>
              <a:rPr lang="en-US" sz="2000" dirty="0" smtClean="0"/>
              <a:t>income</a:t>
            </a:r>
          </a:p>
          <a:p>
            <a:pPr lvl="1"/>
            <a:r>
              <a:rPr lang="en-US" sz="2000" dirty="0" smtClean="0"/>
              <a:t>5</a:t>
            </a:r>
            <a:r>
              <a:rPr lang="en-US" sz="2000" dirty="0"/>
              <a:t>% tax on each dollar from $15,001 </a:t>
            </a:r>
            <a:r>
              <a:rPr lang="en-US" sz="2000" dirty="0" smtClean="0"/>
              <a:t> to </a:t>
            </a:r>
            <a:r>
              <a:rPr lang="en-US" sz="2000" dirty="0"/>
              <a:t>$</a:t>
            </a:r>
            <a:r>
              <a:rPr lang="en-US" sz="2000" dirty="0" smtClean="0"/>
              <a:t>25,000</a:t>
            </a:r>
          </a:p>
          <a:p>
            <a:pPr lvl="1"/>
            <a:r>
              <a:rPr lang="en-US" sz="2000" dirty="0" smtClean="0"/>
              <a:t>10</a:t>
            </a:r>
            <a:r>
              <a:rPr lang="en-US" sz="2000" dirty="0"/>
              <a:t>% tax on each dollar over $</a:t>
            </a:r>
            <a:r>
              <a:rPr lang="en-US" sz="2000" dirty="0" smtClean="0"/>
              <a:t>25,001 to $50,000</a:t>
            </a:r>
          </a:p>
          <a:p>
            <a:pPr lvl="1"/>
            <a:r>
              <a:rPr lang="en-US" sz="2000" dirty="0" smtClean="0"/>
              <a:t>15% tax on each dollar over $50,001 to $75,000</a:t>
            </a:r>
          </a:p>
          <a:p>
            <a:pPr lvl="1"/>
            <a:r>
              <a:rPr lang="en-US" sz="2000" dirty="0" smtClean="0"/>
              <a:t>20% tax on each dollar over $75,001 to $100,000</a:t>
            </a:r>
          </a:p>
          <a:p>
            <a:pPr lvl="1"/>
            <a:r>
              <a:rPr lang="en-US" sz="2000" dirty="0" smtClean="0"/>
              <a:t>25% tax on each dollar over $100,001</a:t>
            </a:r>
          </a:p>
          <a:p>
            <a:pPr lvl="1"/>
            <a:endParaRPr lang="en-US" sz="2000" dirty="0" smtClean="0"/>
          </a:p>
          <a:p>
            <a:pPr lvl="1">
              <a:buNone/>
            </a:pPr>
            <a:endParaRPr lang="en-US" sz="2000" dirty="0" smtClean="0"/>
          </a:p>
          <a:p>
            <a:pPr lvl="4"/>
            <a:endParaRPr lang="en-US" sz="1200" dirty="0" smtClean="0"/>
          </a:p>
          <a:p>
            <a:pPr lvl="4">
              <a:buNone/>
            </a:pPr>
            <a:endParaRPr lang="en-US" sz="1200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98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switch-statement</a:t>
            </a:r>
          </a:p>
        </p:txBody>
      </p:sp>
      <p:sp>
        <p:nvSpPr>
          <p:cNvPr id="638981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switch-statement is an alternative for </a:t>
            </a:r>
            <a:br>
              <a:rPr lang="en-US" dirty="0"/>
            </a:br>
            <a:r>
              <a:rPr lang="en-US" dirty="0"/>
              <a:t>constructing multi-way </a:t>
            </a:r>
            <a:r>
              <a:rPr lang="en-US" dirty="0" smtClean="0"/>
              <a:t>branches</a:t>
            </a:r>
            <a:endParaRPr lang="en-US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switch-statement Syntax</a:t>
            </a:r>
          </a:p>
        </p:txBody>
      </p:sp>
      <p:sp>
        <p:nvSpPr>
          <p:cNvPr id="6400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/>
              <a:t>switch (controlling expression)</a:t>
            </a:r>
            <a:br>
              <a:rPr lang="en-US" sz="2000" dirty="0"/>
            </a:br>
            <a:r>
              <a:rPr lang="en-US" sz="2000" dirty="0"/>
              <a:t>{</a:t>
            </a:r>
            <a:br>
              <a:rPr lang="en-US" sz="2000" dirty="0"/>
            </a:br>
            <a:r>
              <a:rPr lang="en-US" sz="2000" dirty="0"/>
              <a:t>      case Constant_1</a:t>
            </a:r>
            <a:r>
              <a:rPr lang="en-US" sz="2000" dirty="0" smtClean="0"/>
              <a:t>:		statement_Sequence_1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				break;</a:t>
            </a:r>
            <a:br>
              <a:rPr lang="en-US" sz="2000" dirty="0"/>
            </a:br>
            <a:r>
              <a:rPr lang="en-US" sz="2000" dirty="0"/>
              <a:t>       case Constant_2:</a:t>
            </a:r>
            <a:br>
              <a:rPr lang="en-US" sz="2000" dirty="0"/>
            </a:br>
            <a:r>
              <a:rPr lang="en-US" sz="2000" dirty="0"/>
              <a:t> 				Statement_Sequence_2</a:t>
            </a:r>
            <a:br>
              <a:rPr lang="en-US" sz="2000" dirty="0"/>
            </a:br>
            <a:r>
              <a:rPr lang="en-US" sz="2000" dirty="0"/>
              <a:t> 				break;</a:t>
            </a:r>
            <a:br>
              <a:rPr lang="en-US" sz="2000" dirty="0"/>
            </a:br>
            <a:r>
              <a:rPr lang="en-US" sz="2000" dirty="0"/>
              <a:t>                   . . .</a:t>
            </a:r>
            <a:br>
              <a:rPr lang="en-US" sz="2000" dirty="0"/>
            </a:br>
            <a:r>
              <a:rPr lang="en-US" sz="2000" dirty="0"/>
              <a:t>        case </a:t>
            </a:r>
            <a:r>
              <a:rPr lang="en-US" sz="2000" dirty="0" err="1"/>
              <a:t>Constant_n</a:t>
            </a:r>
            <a:r>
              <a:rPr lang="en-US" sz="2000" dirty="0"/>
              <a:t>:</a:t>
            </a:r>
            <a:br>
              <a:rPr lang="en-US" sz="2000" dirty="0"/>
            </a:br>
            <a:r>
              <a:rPr lang="en-US" sz="2000" dirty="0"/>
              <a:t>                                     	</a:t>
            </a:r>
            <a:r>
              <a:rPr lang="en-US" sz="2000" dirty="0" smtClean="0"/>
              <a:t>	</a:t>
            </a:r>
            <a:r>
              <a:rPr lang="en-US" sz="2000" dirty="0" err="1" smtClean="0"/>
              <a:t>Statement_Sequence_n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 				break;</a:t>
            </a:r>
            <a:br>
              <a:rPr lang="en-US" sz="2000" dirty="0"/>
            </a:br>
            <a:r>
              <a:rPr lang="en-US" sz="2000" dirty="0"/>
              <a:t>        default:</a:t>
            </a:r>
            <a:br>
              <a:rPr lang="en-US" sz="2000" dirty="0"/>
            </a:br>
            <a:r>
              <a:rPr lang="en-US" sz="2000" dirty="0"/>
              <a:t> 			      	</a:t>
            </a:r>
            <a:r>
              <a:rPr lang="en-US" sz="2000" dirty="0" err="1"/>
              <a:t>Default_Statement_Sequence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}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Controlling Statement</a:t>
            </a:r>
          </a:p>
        </p:txBody>
      </p:sp>
      <p:sp>
        <p:nvSpPr>
          <p:cNvPr id="6410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A switch statement's controlling statement </a:t>
            </a:r>
            <a:br>
              <a:rPr lang="en-US" sz="2400" dirty="0"/>
            </a:br>
            <a:r>
              <a:rPr lang="en-US" sz="2400" dirty="0"/>
              <a:t>must return one of these types</a:t>
            </a:r>
          </a:p>
          <a:p>
            <a:pPr lvl="1"/>
            <a:r>
              <a:rPr lang="en-US" sz="2400" dirty="0"/>
              <a:t>A </a:t>
            </a:r>
            <a:r>
              <a:rPr lang="en-US" sz="2400" dirty="0" err="1"/>
              <a:t>bool</a:t>
            </a:r>
            <a:r>
              <a:rPr lang="en-US" sz="2400" dirty="0"/>
              <a:t> value  </a:t>
            </a:r>
          </a:p>
          <a:p>
            <a:pPr lvl="1"/>
            <a:r>
              <a:rPr lang="en-US" sz="2400" dirty="0"/>
              <a:t>An </a:t>
            </a:r>
            <a:r>
              <a:rPr lang="en-US" sz="2400" dirty="0" err="1"/>
              <a:t>enum</a:t>
            </a:r>
            <a:r>
              <a:rPr lang="en-US" sz="2400" dirty="0"/>
              <a:t> constant</a:t>
            </a:r>
          </a:p>
          <a:p>
            <a:pPr lvl="1"/>
            <a:r>
              <a:rPr lang="en-US" sz="2400" dirty="0"/>
              <a:t>An integer type</a:t>
            </a:r>
          </a:p>
          <a:p>
            <a:pPr lvl="1"/>
            <a:r>
              <a:rPr lang="en-US" sz="2400" dirty="0"/>
              <a:t>A character</a:t>
            </a:r>
          </a:p>
          <a:p>
            <a:r>
              <a:rPr lang="en-US" sz="2400" dirty="0"/>
              <a:t>The value returned is compared to the </a:t>
            </a:r>
            <a:br>
              <a:rPr lang="en-US" sz="2400" dirty="0"/>
            </a:br>
            <a:r>
              <a:rPr lang="en-US" sz="2400" dirty="0"/>
              <a:t>constant values after each "case"</a:t>
            </a:r>
          </a:p>
          <a:p>
            <a:pPr lvl="1"/>
            <a:r>
              <a:rPr lang="en-US" sz="2400" dirty="0"/>
              <a:t>When a match is found, the code for that case is used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break Statement</a:t>
            </a:r>
          </a:p>
        </p:txBody>
      </p:sp>
      <p:sp>
        <p:nvSpPr>
          <p:cNvPr id="6420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/>
              <a:t>The break statement ends the switch-statement</a:t>
            </a:r>
          </a:p>
          <a:p>
            <a:pPr lvl="1"/>
            <a:r>
              <a:rPr lang="en-US" sz="2400"/>
              <a:t>Omitting the break statement will cause the code </a:t>
            </a:r>
            <a:br>
              <a:rPr lang="en-US" sz="2400"/>
            </a:br>
            <a:r>
              <a:rPr lang="en-US" sz="2400"/>
              <a:t>for the next case to be executed!</a:t>
            </a:r>
          </a:p>
          <a:p>
            <a:pPr lvl="1"/>
            <a:r>
              <a:rPr lang="en-US" sz="2400"/>
              <a:t>Omitting a break statement allows the use of </a:t>
            </a:r>
            <a:br>
              <a:rPr lang="en-US" sz="2400"/>
            </a:br>
            <a:r>
              <a:rPr lang="en-US" sz="2400"/>
              <a:t>multiple case labels for a section of code</a:t>
            </a:r>
          </a:p>
          <a:p>
            <a:pPr lvl="2"/>
            <a:r>
              <a:rPr lang="en-US" sz="2000"/>
              <a:t>case 'A':</a:t>
            </a:r>
            <a:br>
              <a:rPr lang="en-US" sz="2000"/>
            </a:br>
            <a:r>
              <a:rPr lang="en-US" sz="2000"/>
              <a:t>case 'a':</a:t>
            </a:r>
            <a:br>
              <a:rPr lang="en-US" sz="2000"/>
            </a:br>
            <a:r>
              <a:rPr lang="en-US" sz="2000"/>
              <a:t>                 cout &lt;&lt; "Excellent.";</a:t>
            </a:r>
            <a:br>
              <a:rPr lang="en-US" sz="2000"/>
            </a:br>
            <a:r>
              <a:rPr lang="en-US" sz="2000"/>
              <a:t> 	        break;</a:t>
            </a:r>
            <a:br>
              <a:rPr lang="en-US" sz="2000"/>
            </a:br>
            <a:endParaRPr lang="en-US" sz="2000"/>
          </a:p>
          <a:p>
            <a:pPr lvl="2"/>
            <a:r>
              <a:rPr lang="en-US" sz="2000"/>
              <a:t>Runs the same code for either 'A' or 'a'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default Statement</a:t>
            </a:r>
          </a:p>
        </p:txBody>
      </p:sp>
      <p:sp>
        <p:nvSpPr>
          <p:cNvPr id="6430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no case label has a constant that matches the </a:t>
            </a:r>
            <a:r>
              <a:rPr lang="en-US" dirty="0" smtClean="0"/>
              <a:t>controlling </a:t>
            </a:r>
            <a:r>
              <a:rPr lang="en-US" dirty="0"/>
              <a:t>expression, the statements </a:t>
            </a:r>
            <a:r>
              <a:rPr lang="en-US" dirty="0" smtClean="0"/>
              <a:t>following the </a:t>
            </a:r>
            <a:r>
              <a:rPr lang="en-US" dirty="0"/>
              <a:t>default label are executed</a:t>
            </a:r>
          </a:p>
          <a:p>
            <a:pPr lvl="1"/>
            <a:r>
              <a:rPr lang="en-US" dirty="0"/>
              <a:t>If there is no default label, nothing happens when the switch statement is executed</a:t>
            </a:r>
          </a:p>
          <a:p>
            <a:pPr lvl="1"/>
            <a:r>
              <a:rPr lang="en-US" dirty="0"/>
              <a:t>It is a good idea to include a default section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243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More About </a:t>
            </a:r>
            <a:br>
              <a:rPr lang="en-US"/>
            </a:br>
            <a:r>
              <a:rPr lang="en-US"/>
              <a:t>C++ Loop Statements</a:t>
            </a:r>
          </a:p>
        </p:txBody>
      </p:sp>
      <p:sp>
        <p:nvSpPr>
          <p:cNvPr id="650244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/>
              <a:t>A loop is a program construction that repeats a </a:t>
            </a:r>
            <a:br>
              <a:rPr lang="en-US" sz="2400"/>
            </a:br>
            <a:r>
              <a:rPr lang="en-US" sz="2400"/>
              <a:t>statement or sequence of statements a number </a:t>
            </a:r>
            <a:br>
              <a:rPr lang="en-US" sz="2400"/>
            </a:br>
            <a:r>
              <a:rPr lang="en-US" sz="2400"/>
              <a:t>of times</a:t>
            </a:r>
          </a:p>
          <a:p>
            <a:pPr lvl="1"/>
            <a:r>
              <a:rPr lang="en-US" sz="2400"/>
              <a:t>The body of the loop is the statement(s) repeated</a:t>
            </a:r>
          </a:p>
          <a:p>
            <a:pPr lvl="1"/>
            <a:r>
              <a:rPr lang="en-US" sz="2400"/>
              <a:t>Each repetition of the loop is an iteration</a:t>
            </a:r>
          </a:p>
          <a:p>
            <a:r>
              <a:rPr lang="en-US" sz="2400"/>
              <a:t>Loop design questions:</a:t>
            </a:r>
          </a:p>
          <a:p>
            <a:pPr lvl="1"/>
            <a:r>
              <a:rPr lang="en-US" sz="2400"/>
              <a:t>What should the loop body be?</a:t>
            </a:r>
          </a:p>
          <a:p>
            <a:pPr lvl="1"/>
            <a:r>
              <a:rPr lang="en-US" sz="2400"/>
              <a:t>How many times should the body be iterated?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74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Designing Loops</a:t>
            </a:r>
          </a:p>
        </p:txBody>
      </p:sp>
      <p:sp>
        <p:nvSpPr>
          <p:cNvPr id="671748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Designing a loop involves designing</a:t>
            </a:r>
            <a:br>
              <a:rPr lang="en-US"/>
            </a:br>
            <a:endParaRPr lang="en-US"/>
          </a:p>
          <a:p>
            <a:pPr lvl="1"/>
            <a:r>
              <a:rPr lang="en-US"/>
              <a:t>The body of the loop</a:t>
            </a:r>
            <a:br>
              <a:rPr lang="en-US"/>
            </a:br>
            <a:endParaRPr lang="en-US"/>
          </a:p>
          <a:p>
            <a:pPr lvl="1"/>
            <a:r>
              <a:rPr lang="en-US"/>
              <a:t>The initializing statements</a:t>
            </a:r>
            <a:br>
              <a:rPr lang="en-US"/>
            </a:br>
            <a:endParaRPr lang="en-US"/>
          </a:p>
          <a:p>
            <a:pPr lvl="1"/>
            <a:r>
              <a:rPr lang="en-US"/>
              <a:t>The conditions for ending the loop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17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Boolean Expressions</a:t>
            </a:r>
          </a:p>
        </p:txBody>
      </p:sp>
      <p:sp>
        <p:nvSpPr>
          <p:cNvPr id="562180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/>
              <a:t>Boolean expressions are expressions that are </a:t>
            </a:r>
            <a:br>
              <a:rPr lang="en-US" sz="2400"/>
            </a:br>
            <a:r>
              <a:rPr lang="en-US" sz="2400"/>
              <a:t>either true or false</a:t>
            </a:r>
          </a:p>
          <a:p>
            <a:pPr>
              <a:lnSpc>
                <a:spcPct val="90000"/>
              </a:lnSpc>
            </a:pPr>
            <a:r>
              <a:rPr lang="en-US" sz="2400"/>
              <a:t>comparison operators such as '&gt;' (greater than) </a:t>
            </a:r>
            <a:br>
              <a:rPr lang="en-US" sz="2400"/>
            </a:br>
            <a:r>
              <a:rPr lang="en-US" sz="2400"/>
              <a:t>are used to compare variables and/or numbers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(hours &gt; 40)   Including the parentheses, is the </a:t>
            </a:r>
            <a:br>
              <a:rPr lang="en-US" sz="2400"/>
            </a:br>
            <a:r>
              <a:rPr lang="en-US" sz="2400"/>
              <a:t>boolean expression from the wages example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A few of the comparison operators that use two</a:t>
            </a:r>
            <a:br>
              <a:rPr lang="en-US" sz="2400"/>
            </a:br>
            <a:r>
              <a:rPr lang="en-US" sz="2400"/>
              <a:t> symbols (No spaces allowed between the symbols!)</a:t>
            </a:r>
          </a:p>
          <a:p>
            <a:pPr lvl="2">
              <a:lnSpc>
                <a:spcPct val="90000"/>
              </a:lnSpc>
            </a:pPr>
            <a:r>
              <a:rPr lang="en-US" sz="2000"/>
              <a:t>&gt;=    greater than or equal to</a:t>
            </a:r>
          </a:p>
          <a:p>
            <a:pPr lvl="2">
              <a:lnSpc>
                <a:spcPct val="90000"/>
              </a:lnSpc>
            </a:pPr>
            <a:r>
              <a:rPr lang="en-US" sz="2000"/>
              <a:t>!=     not equal or inequality</a:t>
            </a:r>
          </a:p>
          <a:p>
            <a:pPr lvl="2">
              <a:lnSpc>
                <a:spcPct val="90000"/>
              </a:lnSpc>
            </a:pPr>
            <a:r>
              <a:rPr lang="en-US" sz="2000"/>
              <a:t>= =   equal or equivalent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25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Boolean Expressions</a:t>
            </a:r>
          </a:p>
        </p:txBody>
      </p:sp>
      <p:sp>
        <p:nvSpPr>
          <p:cNvPr id="608260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/>
              <a:t>A Boolean Expression is an expression that is </a:t>
            </a:r>
            <a:br>
              <a:rPr lang="en-US" sz="2400"/>
            </a:br>
            <a:r>
              <a:rPr lang="en-US" sz="2400"/>
              <a:t>either true or false</a:t>
            </a:r>
          </a:p>
          <a:p>
            <a:pPr lvl="1"/>
            <a:r>
              <a:rPr lang="en-US" sz="2400"/>
              <a:t>Boolean expressions are evaluated using </a:t>
            </a:r>
            <a:br>
              <a:rPr lang="en-US" sz="2400"/>
            </a:br>
            <a:r>
              <a:rPr lang="en-US" sz="2400"/>
              <a:t>relational operations such as</a:t>
            </a:r>
          </a:p>
          <a:p>
            <a:pPr lvl="2"/>
            <a:r>
              <a:rPr lang="en-US" sz="2000"/>
              <a:t>= = , &lt; , and &gt;=  which produce a boolean value</a:t>
            </a:r>
          </a:p>
          <a:p>
            <a:pPr lvl="1"/>
            <a:r>
              <a:rPr lang="en-US" sz="2400"/>
              <a:t>   and boolean operations such as</a:t>
            </a:r>
          </a:p>
          <a:p>
            <a:pPr lvl="2"/>
            <a:r>
              <a:rPr lang="en-US" sz="2000"/>
              <a:t>&amp;&amp;, | |, and !  which also produce a boolean value	</a:t>
            </a:r>
          </a:p>
          <a:p>
            <a:r>
              <a:rPr lang="en-US" sz="2400"/>
              <a:t>Type bool allows declaration of variables that</a:t>
            </a:r>
            <a:br>
              <a:rPr lang="en-US" sz="2400"/>
            </a:br>
            <a:r>
              <a:rPr lang="en-US" sz="2400"/>
              <a:t>carry the value true or false</a:t>
            </a:r>
          </a:p>
          <a:p>
            <a:pPr lvl="1"/>
            <a:endParaRPr lang="en-US" sz="24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28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Evaluating Boolean Expressions</a:t>
            </a:r>
          </a:p>
        </p:txBody>
      </p:sp>
      <p:sp>
        <p:nvSpPr>
          <p:cNvPr id="609287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Boolean expressions are evaluated using values</a:t>
            </a:r>
            <a:br>
              <a:rPr lang="en-US" dirty="0"/>
            </a:br>
            <a:r>
              <a:rPr lang="en-US" dirty="0"/>
              <a:t>from the Truth Tables in</a:t>
            </a:r>
          </a:p>
          <a:p>
            <a:pPr lvl="1"/>
            <a:r>
              <a:rPr lang="en-US" dirty="0" smtClean="0"/>
              <a:t>For </a:t>
            </a:r>
            <a:r>
              <a:rPr lang="en-US" dirty="0"/>
              <a:t>example, if y is 8, the expression </a:t>
            </a:r>
            <a:br>
              <a:rPr lang="en-US" dirty="0"/>
            </a:br>
            <a:r>
              <a:rPr lang="en-US" dirty="0"/>
              <a:t>		    !( ( y  &lt;  3) | | ( y  &gt;  7) ) </a:t>
            </a:r>
            <a:br>
              <a:rPr lang="en-US" dirty="0"/>
            </a:br>
            <a:r>
              <a:rPr lang="en-US" dirty="0"/>
              <a:t>is evaluated in the following sequence</a:t>
            </a:r>
          </a:p>
        </p:txBody>
      </p:sp>
      <p:sp>
        <p:nvSpPr>
          <p:cNvPr id="609283" name="Text Box 3"/>
          <p:cNvSpPr txBox="1">
            <a:spLocks noChangeArrowheads="1"/>
          </p:cNvSpPr>
          <p:nvPr/>
        </p:nvSpPr>
        <p:spPr bwMode="auto">
          <a:xfrm>
            <a:off x="2913063" y="4586288"/>
            <a:ext cx="2795587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sz="2800" dirty="0" smtClean="0">
                <a:latin typeface="Times New Roman" pitchFamily="18" charset="0"/>
              </a:rPr>
              <a:t>! </a:t>
            </a:r>
            <a:r>
              <a:rPr lang="en-US" sz="2800" dirty="0">
                <a:latin typeface="Times New Roman" pitchFamily="18" charset="0"/>
              </a:rPr>
              <a:t>(  false  | |  true  )</a:t>
            </a:r>
          </a:p>
        </p:txBody>
      </p:sp>
      <p:sp>
        <p:nvSpPr>
          <p:cNvPr id="609284" name="Text Box 4"/>
          <p:cNvSpPr txBox="1">
            <a:spLocks noChangeArrowheads="1"/>
          </p:cNvSpPr>
          <p:nvPr/>
        </p:nvSpPr>
        <p:spPr bwMode="auto">
          <a:xfrm>
            <a:off x="3770313" y="5214938"/>
            <a:ext cx="1538287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sz="2800" dirty="0">
                <a:latin typeface="Times New Roman" pitchFamily="18" charset="0"/>
              </a:rPr>
              <a:t>! </a:t>
            </a:r>
            <a:r>
              <a:rPr lang="en-US" sz="2800" dirty="0" smtClean="0">
                <a:latin typeface="Times New Roman" pitchFamily="18" charset="0"/>
              </a:rPr>
              <a:t>(  </a:t>
            </a:r>
            <a:r>
              <a:rPr lang="en-US" sz="2800" dirty="0">
                <a:latin typeface="Times New Roman" pitchFamily="18" charset="0"/>
              </a:rPr>
              <a:t>true  )</a:t>
            </a:r>
          </a:p>
        </p:txBody>
      </p:sp>
      <p:sp>
        <p:nvSpPr>
          <p:cNvPr id="609285" name="Text Box 5"/>
          <p:cNvSpPr txBox="1">
            <a:spLocks noChangeArrowheads="1"/>
          </p:cNvSpPr>
          <p:nvPr/>
        </p:nvSpPr>
        <p:spPr bwMode="auto">
          <a:xfrm>
            <a:off x="4113213" y="5881688"/>
            <a:ext cx="854075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sz="2800" dirty="0" smtClean="0">
                <a:latin typeface="Times New Roman" pitchFamily="18" charset="0"/>
              </a:rPr>
              <a:t>false</a:t>
            </a:r>
            <a:endParaRPr lang="en-US" sz="2800" dirty="0">
              <a:latin typeface="Times New Roman" pitchFamily="18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09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09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09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9283" grpId="0"/>
      <p:bldP spid="609284" grpId="0"/>
      <p:bldP spid="60928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33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Precedence Rules</a:t>
            </a:r>
          </a:p>
        </p:txBody>
      </p:sp>
      <p:sp>
        <p:nvSpPr>
          <p:cNvPr id="611332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Items in expressions are grouped by </a:t>
            </a:r>
            <a:r>
              <a:rPr lang="en-US" dirty="0" smtClean="0"/>
              <a:t>precedence rules </a:t>
            </a:r>
            <a:r>
              <a:rPr lang="en-US" dirty="0"/>
              <a:t>for arithmetic and </a:t>
            </a:r>
            <a:r>
              <a:rPr lang="en-US" dirty="0" err="1"/>
              <a:t>boolean</a:t>
            </a:r>
            <a:r>
              <a:rPr lang="en-US" dirty="0"/>
              <a:t> operators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Operators with higher precedence are performed first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Binary operators with equal precedence are </a:t>
            </a:r>
            <a:br>
              <a:rPr lang="en-US" dirty="0"/>
            </a:br>
            <a:r>
              <a:rPr lang="en-US" dirty="0"/>
              <a:t>performed left to right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Unary operators of equal precedence are </a:t>
            </a:r>
            <a:br>
              <a:rPr lang="en-US" dirty="0"/>
            </a:br>
            <a:r>
              <a:rPr lang="en-US" dirty="0"/>
              <a:t>performed right to left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5972" name="Picture 4" descr="0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450" y="1600200"/>
            <a:ext cx="6737350" cy="4757738"/>
          </a:xfrm>
          <a:prstGeom prst="rect">
            <a:avLst/>
          </a:prstGeom>
          <a:noFill/>
        </p:spPr>
      </p:pic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 Boolean Expression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07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87865" y="1600200"/>
            <a:ext cx="5768270" cy="452596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2437</TotalTime>
  <Words>638</Words>
  <Application>Microsoft Office PowerPoint</Application>
  <PresentationFormat>Letter Paper (8.5x11 in)</PresentationFormat>
  <Paragraphs>179</Paragraphs>
  <Slides>39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Office Theme</vt:lpstr>
      <vt:lpstr>Decisions and Loops</vt:lpstr>
      <vt:lpstr>Learning Outcomes</vt:lpstr>
      <vt:lpstr>Your Program is Like a Network of Roads in a City</vt:lpstr>
      <vt:lpstr>Boolean Expressions</vt:lpstr>
      <vt:lpstr>Using Boolean Expressions</vt:lpstr>
      <vt:lpstr>Evaluating Boolean Expressions</vt:lpstr>
      <vt:lpstr>Precedence Rules</vt:lpstr>
      <vt:lpstr>PowerPoint Presentation</vt:lpstr>
      <vt:lpstr>Complex Boolean Expression</vt:lpstr>
      <vt:lpstr>Precedence Rules</vt:lpstr>
      <vt:lpstr>Precedence Rule Example</vt:lpstr>
      <vt:lpstr>Evaluating  x + 1 &gt; 2 | | x + 1 &lt; - 3</vt:lpstr>
      <vt:lpstr>Block</vt:lpstr>
      <vt:lpstr>Blocks</vt:lpstr>
      <vt:lpstr>Statement Blocks</vt:lpstr>
      <vt:lpstr>Scope Rule for Nested Blocks</vt:lpstr>
      <vt:lpstr>While Loop Operation</vt:lpstr>
      <vt:lpstr>PowerPoint Presentation</vt:lpstr>
      <vt:lpstr>In Class Exercise</vt:lpstr>
      <vt:lpstr>do-while loop</vt:lpstr>
      <vt:lpstr>PowerPoint Presentation</vt:lpstr>
      <vt:lpstr>Increment/Decrement</vt:lpstr>
      <vt:lpstr>Infinite Loops</vt:lpstr>
      <vt:lpstr>Short-Circuit Evaluation</vt:lpstr>
      <vt:lpstr>Using Short-Circuit Evaluation</vt:lpstr>
      <vt:lpstr>Multiway Branches</vt:lpstr>
      <vt:lpstr>Nested Statements</vt:lpstr>
      <vt:lpstr>Nested if-else Statements</vt:lpstr>
      <vt:lpstr>Braces and Nested Statements</vt:lpstr>
      <vt:lpstr>Multi-way if-else-statements</vt:lpstr>
      <vt:lpstr>Nested if-else Syntax</vt:lpstr>
      <vt:lpstr>Class Exercise</vt:lpstr>
      <vt:lpstr>The switch-statement</vt:lpstr>
      <vt:lpstr>switch-statement Syntax</vt:lpstr>
      <vt:lpstr>The Controlling Statement</vt:lpstr>
      <vt:lpstr>The break Statement</vt:lpstr>
      <vt:lpstr>The default Statement</vt:lpstr>
      <vt:lpstr>More About  C++ Loop Statements</vt:lpstr>
      <vt:lpstr>Designing Loops</vt:lpstr>
    </vt:vector>
  </TitlesOfParts>
  <Company>Addison Wesley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Addison Wesley</dc:creator>
  <cp:lastModifiedBy>IST</cp:lastModifiedBy>
  <cp:revision>95</cp:revision>
  <cp:lastPrinted>2001-11-04T00:51:13Z</cp:lastPrinted>
  <dcterms:created xsi:type="dcterms:W3CDTF">2005-02-25T19:46:41Z</dcterms:created>
  <dcterms:modified xsi:type="dcterms:W3CDTF">2014-09-10T05:56:10Z</dcterms:modified>
</cp:coreProperties>
</file>