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34"/>
  </p:notesMasterIdLst>
  <p:handoutMasterIdLst>
    <p:handoutMasterId r:id="rId35"/>
  </p:handoutMasterIdLst>
  <p:sldIdLst>
    <p:sldId id="590" r:id="rId2"/>
    <p:sldId id="591" r:id="rId3"/>
    <p:sldId id="544" r:id="rId4"/>
    <p:sldId id="545" r:id="rId5"/>
    <p:sldId id="588" r:id="rId6"/>
    <p:sldId id="546" r:id="rId7"/>
    <p:sldId id="547" r:id="rId8"/>
    <p:sldId id="548" r:id="rId9"/>
    <p:sldId id="549" r:id="rId10"/>
    <p:sldId id="550" r:id="rId11"/>
    <p:sldId id="551" r:id="rId12"/>
    <p:sldId id="552" r:id="rId13"/>
    <p:sldId id="553" r:id="rId14"/>
    <p:sldId id="554" r:id="rId15"/>
    <p:sldId id="555" r:id="rId16"/>
    <p:sldId id="556" r:id="rId17"/>
    <p:sldId id="557" r:id="rId18"/>
    <p:sldId id="558" r:id="rId19"/>
    <p:sldId id="559" r:id="rId20"/>
    <p:sldId id="560" r:id="rId21"/>
    <p:sldId id="573" r:id="rId22"/>
    <p:sldId id="575" r:id="rId23"/>
    <p:sldId id="576" r:id="rId24"/>
    <p:sldId id="577" r:id="rId25"/>
    <p:sldId id="578" r:id="rId26"/>
    <p:sldId id="580" r:id="rId27"/>
    <p:sldId id="581" r:id="rId28"/>
    <p:sldId id="582" r:id="rId29"/>
    <p:sldId id="583" r:id="rId30"/>
    <p:sldId id="585" r:id="rId31"/>
    <p:sldId id="586" r:id="rId32"/>
    <p:sldId id="587" r:id="rId33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9495" autoAdjust="0"/>
  </p:normalViewPr>
  <p:slideViewPr>
    <p:cSldViewPr snapToObjects="1">
      <p:cViewPr>
        <p:scale>
          <a:sx n="220" d="100"/>
          <a:sy n="220" d="100"/>
        </p:scale>
        <p:origin x="2478" y="3756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48B3B9AE-4F62-4D60-9DEB-466C739F6214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08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0A3D6542-2802-450D-82A9-2EA839D4E53E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3834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A22B-8A87-40DC-ACA4-E30753FE4685}" type="datetime1">
              <a:rPr lang="en-US" smtClean="0"/>
              <a:pPr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47"/>
          <p:cNvSpPr>
            <a:spLocks noChangeArrowheads="1"/>
          </p:cNvSpPr>
          <p:nvPr userDrawn="1"/>
        </p:nvSpPr>
        <p:spPr bwMode="auto">
          <a:xfrm>
            <a:off x="-276225" y="2747962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46" descr="savitch_thum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34225" y="4638675"/>
            <a:ext cx="1733550" cy="214312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3227-078E-48DA-B5DB-3546DC199D43}" type="datetime1">
              <a:rPr lang="en-US" smtClean="0"/>
              <a:pPr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651F-6630-4EAC-AB0C-D409F60782B8}" type="datetime1">
              <a:rPr lang="en-US" smtClean="0"/>
              <a:pPr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3D54-BC79-4EFF-99A6-659B65E0C4EB}" type="datetime1">
              <a:rPr lang="en-US" smtClean="0"/>
              <a:pPr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Slide 4- </a:t>
            </a:r>
            <a:fld id="{E5FCAD0E-3070-4B82-84AA-6F4D2AD261D8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4B36-1C7A-4013-B010-3FDB0EB4FA25}" type="datetime1">
              <a:rPr lang="en-US" smtClean="0"/>
              <a:pPr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0" y="6356350"/>
            <a:ext cx="762000" cy="36512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fld id="{B6C39C35-3471-4E78-8E5C-51AA4A0F5882}" type="slidenum">
              <a:rPr lang="en-US" smtClean="0"/>
              <a:pPr lvl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C277-D41F-467C-9684-675437E7268A}" type="datetime1">
              <a:rPr lang="en-US" smtClean="0"/>
              <a:pPr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665A-B25C-4643-B548-BEFBA5FAB3EB}" type="datetime1">
              <a:rPr lang="en-US" smtClean="0"/>
              <a:pPr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324600" y="6356350"/>
            <a:ext cx="2362200" cy="36512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fld id="{B6C39C35-3471-4E78-8E5C-51AA4A0F5882}" type="slidenum">
              <a:rPr lang="en-US" smtClean="0"/>
              <a:pPr lvl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3FFF-E8E2-496A-8DDC-8899D158C31A}" type="datetime1">
              <a:rPr lang="en-US" smtClean="0"/>
              <a:pPr/>
              <a:t>9/17/2014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5021-9891-4A98-8231-30D7E110D197}" type="datetime1">
              <a:rPr lang="en-US" smtClean="0"/>
              <a:pPr/>
              <a:t>9/17/2014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E330-8855-497C-9946-80FCA52ACD21}" type="datetime1">
              <a:rPr lang="en-US" smtClean="0"/>
              <a:pPr/>
              <a:t>9/17/2014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81C6-54C2-41B3-A8A0-226761210FBF}" type="datetime1">
              <a:rPr lang="en-US" smtClean="0"/>
              <a:pPr/>
              <a:t>9/17/2014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72FF-F789-487A-850D-980DB02709F1}" type="datetime1">
              <a:rPr lang="en-US" smtClean="0"/>
              <a:pPr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23FFF-E8E2-496A-8DDC-8899D158C31A}" type="datetime1">
              <a:rPr lang="en-US" smtClean="0"/>
              <a:pPr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37"/>
          <p:cNvSpPr>
            <a:spLocks noChangeArrowheads="1"/>
          </p:cNvSpPr>
          <p:nvPr userDrawn="1"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 w="76200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kumimoji="1" lang="en-US" sz="3200">
              <a:latin typeface="Tahoma" pitchFamily="34" charset="0"/>
            </a:endParaRPr>
          </a:p>
        </p:txBody>
      </p:sp>
      <p:sp>
        <p:nvSpPr>
          <p:cNvPr id="8" name="Rectangle 42" descr="40%"/>
          <p:cNvSpPr>
            <a:spLocks noChangeArrowheads="1"/>
          </p:cNvSpPr>
          <p:nvPr userDrawn="1"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 w="76200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kumimoji="1" lang="en-US" sz="3200">
              <a:latin typeface="Tahoma" pitchFamily="34" charset="0"/>
            </a:endParaRPr>
          </a:p>
        </p:txBody>
      </p:sp>
      <p:sp>
        <p:nvSpPr>
          <p:cNvPr id="9" name="Text Placeholder 8"/>
          <p:cNvSpPr txBox="1">
            <a:spLocks/>
          </p:cNvSpPr>
          <p:nvPr userDrawn="1"/>
        </p:nvSpPr>
        <p:spPr>
          <a:xfrm>
            <a:off x="8458200" y="6492875"/>
            <a:ext cx="685800" cy="365125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B6C39C35-3471-4E78-8E5C-51AA4A0F588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7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8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Alternate Declarations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Two forms for function declarations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List formal parameter names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List types of formal parmeters, but not names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First aids description of the function in comments </a:t>
            </a:r>
          </a:p>
          <a:p>
            <a:pPr>
              <a:lnSpc>
                <a:spcPct val="90000"/>
              </a:lnSpc>
            </a:pPr>
            <a:r>
              <a:rPr lang="en-US" sz="2400"/>
              <a:t>Examples:       </a:t>
            </a:r>
            <a:br>
              <a:rPr lang="en-US" sz="2400"/>
            </a:br>
            <a:r>
              <a:rPr lang="en-US" sz="2400"/>
              <a:t>double total_cost(int number_par, double price_par);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>double total_cost(int, double);</a:t>
            </a:r>
          </a:p>
          <a:p>
            <a:pPr>
              <a:lnSpc>
                <a:spcPct val="90000"/>
              </a:lnSpc>
            </a:pPr>
            <a:r>
              <a:rPr lang="en-US" sz="2400"/>
              <a:t>Function headers must always list formal </a:t>
            </a:r>
            <a:br>
              <a:rPr lang="en-US" sz="2400"/>
            </a:br>
            <a:r>
              <a:rPr lang="en-US" sz="2400"/>
              <a:t>parameter names!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7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Compiler checks that the types of the arguments</a:t>
            </a:r>
            <a:br>
              <a:rPr lang="en-US" sz="2000"/>
            </a:br>
            <a:r>
              <a:rPr lang="en-US" sz="2000"/>
              <a:t>are correct and in the correct sequence.</a:t>
            </a:r>
          </a:p>
          <a:p>
            <a:pPr>
              <a:lnSpc>
                <a:spcPct val="90000"/>
              </a:lnSpc>
            </a:pPr>
            <a:r>
              <a:rPr lang="en-US" sz="2000"/>
              <a:t>Compiler cannot check that arguments are in the</a:t>
            </a:r>
            <a:br>
              <a:rPr lang="en-US" sz="2000"/>
            </a:br>
            <a:r>
              <a:rPr lang="en-US" sz="2000"/>
              <a:t>correct logical order</a:t>
            </a:r>
          </a:p>
          <a:p>
            <a:pPr>
              <a:lnSpc>
                <a:spcPct val="90000"/>
              </a:lnSpc>
            </a:pPr>
            <a:r>
              <a:rPr lang="en-US" sz="2000"/>
              <a:t>Example:  Given the function declaration: </a:t>
            </a:r>
            <a:br>
              <a:rPr lang="en-US" sz="2000"/>
            </a:br>
            <a:r>
              <a:rPr lang="en-US" sz="2000"/>
              <a:t>char grade(int received_par,   int min_score_par);</a:t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>	int received = 95,  min_score = 60;</a:t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>	cout &lt;&lt;  grade( min_score,   received);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Produces a faulty result because the arguments are not in </a:t>
            </a:r>
            <a:br>
              <a:rPr lang="en-US" sz="2000"/>
            </a:br>
            <a:r>
              <a:rPr lang="en-US" sz="2000"/>
              <a:t>the correct logical order.  The compiler will not catch this!</a:t>
            </a:r>
          </a:p>
          <a:p>
            <a:pPr>
              <a:lnSpc>
                <a:spcPct val="90000"/>
              </a:lnSpc>
            </a:pPr>
            <a:endParaRPr lang="en-US" sz="2000"/>
          </a:p>
        </p:txBody>
      </p:sp>
      <p:sp>
        <p:nvSpPr>
          <p:cNvPr id="534530" name="Line 2"/>
          <p:cNvSpPr>
            <a:spLocks noChangeShapeType="1"/>
          </p:cNvSpPr>
          <p:nvPr/>
        </p:nvSpPr>
        <p:spPr bwMode="auto">
          <a:xfrm flipV="1">
            <a:off x="3149600" y="3305175"/>
            <a:ext cx="2171700" cy="4000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4531" name="Line 3"/>
          <p:cNvSpPr>
            <a:spLocks noChangeShapeType="1"/>
          </p:cNvSpPr>
          <p:nvPr/>
        </p:nvSpPr>
        <p:spPr bwMode="auto">
          <a:xfrm flipH="1" flipV="1">
            <a:off x="2438400" y="3324225"/>
            <a:ext cx="2000250" cy="381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4532" name="Line 4"/>
          <p:cNvSpPr>
            <a:spLocks noChangeShapeType="1"/>
          </p:cNvSpPr>
          <p:nvPr/>
        </p:nvSpPr>
        <p:spPr bwMode="auto">
          <a:xfrm>
            <a:off x="2654300" y="4019550"/>
            <a:ext cx="2457450" cy="4000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4533" name="Line 5"/>
          <p:cNvSpPr>
            <a:spLocks noChangeShapeType="1"/>
          </p:cNvSpPr>
          <p:nvPr/>
        </p:nvSpPr>
        <p:spPr bwMode="auto">
          <a:xfrm flipH="1">
            <a:off x="3575050" y="3962400"/>
            <a:ext cx="1536700" cy="45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45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 of Arguments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0"/>
                                        <p:tgtEl>
                                          <p:spTgt spid="53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0"/>
                                        <p:tgtEl>
                                          <p:spTgt spid="53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0"/>
                                        <p:tgtEl>
                                          <p:spTgt spid="53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0"/>
                                        <p:tgtEl>
                                          <p:spTgt spid="53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0" grpId="0" animBg="1"/>
      <p:bldP spid="534531" grpId="0" animBg="1"/>
      <p:bldP spid="534532" grpId="0" animBg="1"/>
      <p:bldP spid="5345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Definition Syntax</a:t>
            </a:r>
          </a:p>
        </p:txBody>
      </p:sp>
      <p:sp>
        <p:nvSpPr>
          <p:cNvPr id="535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4267200"/>
          </a:xfrm>
        </p:spPr>
        <p:txBody>
          <a:bodyPr/>
          <a:lstStyle/>
          <a:p>
            <a:r>
              <a:rPr lang="en-US" dirty="0"/>
              <a:t>Within a function definition</a:t>
            </a:r>
          </a:p>
          <a:p>
            <a:pPr lvl="1"/>
            <a:r>
              <a:rPr lang="en-US" dirty="0"/>
              <a:t>Variables must be declared before they are used</a:t>
            </a:r>
          </a:p>
          <a:p>
            <a:pPr lvl="1"/>
            <a:r>
              <a:rPr lang="en-US" dirty="0"/>
              <a:t>Variables are typically declared before the </a:t>
            </a:r>
            <a:br>
              <a:rPr lang="en-US" dirty="0"/>
            </a:br>
            <a:r>
              <a:rPr lang="en-US" dirty="0"/>
              <a:t>executable statements begin</a:t>
            </a:r>
          </a:p>
          <a:p>
            <a:pPr lvl="1"/>
            <a:r>
              <a:rPr lang="en-US" dirty="0"/>
              <a:t>At least one return statement must end the function</a:t>
            </a:r>
          </a:p>
          <a:p>
            <a:pPr lvl="2"/>
            <a:r>
              <a:rPr lang="en-US" dirty="0"/>
              <a:t>Each branch of an if-else statement might have its</a:t>
            </a:r>
            <a:br>
              <a:rPr lang="en-US" dirty="0"/>
            </a:br>
            <a:r>
              <a:rPr lang="en-US" dirty="0"/>
              <a:t>own return statement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Placing Definitions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function call must be preceded by either</a:t>
            </a:r>
          </a:p>
          <a:p>
            <a:pPr lvl="1">
              <a:lnSpc>
                <a:spcPct val="90000"/>
              </a:lnSpc>
            </a:pPr>
            <a:r>
              <a:rPr lang="en-US"/>
              <a:t>The function’s declaration</a:t>
            </a:r>
            <a:br>
              <a:rPr lang="en-US"/>
            </a:br>
            <a:r>
              <a:rPr lang="en-US"/>
              <a:t>	or</a:t>
            </a:r>
          </a:p>
          <a:p>
            <a:pPr lvl="1">
              <a:lnSpc>
                <a:spcPct val="90000"/>
              </a:lnSpc>
            </a:pPr>
            <a:r>
              <a:rPr lang="en-US"/>
              <a:t>The function’s definition</a:t>
            </a:r>
          </a:p>
          <a:p>
            <a:pPr lvl="2">
              <a:lnSpc>
                <a:spcPct val="90000"/>
              </a:lnSpc>
            </a:pPr>
            <a:r>
              <a:rPr lang="en-US"/>
              <a:t>If the function’s definition precedes the call,  a </a:t>
            </a:r>
            <a:br>
              <a:rPr lang="en-US"/>
            </a:br>
            <a:r>
              <a:rPr lang="en-US"/>
              <a:t>declaration is not needed</a:t>
            </a:r>
          </a:p>
          <a:p>
            <a:pPr>
              <a:lnSpc>
                <a:spcPct val="90000"/>
              </a:lnSpc>
            </a:pPr>
            <a:r>
              <a:rPr lang="en-US"/>
              <a:t>Placing the function declaration prior to the </a:t>
            </a:r>
            <a:br>
              <a:rPr lang="en-US"/>
            </a:br>
            <a:r>
              <a:rPr lang="en-US"/>
              <a:t>main function and the function definition</a:t>
            </a:r>
            <a:br>
              <a:rPr lang="en-US"/>
            </a:br>
            <a:r>
              <a:rPr lang="en-US"/>
              <a:t>after the main function leads naturally to </a:t>
            </a:r>
            <a:br>
              <a:rPr lang="en-US"/>
            </a:br>
            <a:r>
              <a:rPr lang="en-US"/>
              <a:t>building your own libraries in the future.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 4.3 Conclusion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Can you</a:t>
            </a:r>
          </a:p>
          <a:p>
            <a:pPr lvl="1"/>
            <a:r>
              <a:rPr lang="en-US" sz="2400"/>
              <a:t>Write a function declaration and a function definition</a:t>
            </a:r>
            <a:br>
              <a:rPr lang="en-US" sz="2400"/>
            </a:br>
            <a:r>
              <a:rPr lang="en-US" sz="2400"/>
              <a:t>for a function that takes three arguments, all of type</a:t>
            </a:r>
            <a:br>
              <a:rPr lang="en-US" sz="2400"/>
            </a:br>
            <a:r>
              <a:rPr lang="en-US" sz="2400"/>
              <a:t>int, and that returns the sum of its three arguments?</a:t>
            </a:r>
          </a:p>
          <a:p>
            <a:pPr lvl="1"/>
            <a:r>
              <a:rPr lang="en-US" sz="2400"/>
              <a:t>Describe the call-by-value parameter mechanism?</a:t>
            </a:r>
          </a:p>
          <a:p>
            <a:pPr lvl="1"/>
            <a:r>
              <a:rPr lang="en-US" sz="2400"/>
              <a:t>Write a function declaration and a function definition </a:t>
            </a:r>
            <a:br>
              <a:rPr lang="en-US" sz="2400"/>
            </a:br>
            <a:r>
              <a:rPr lang="en-US" sz="2400"/>
              <a:t>for a function that takes one argument of type int and </a:t>
            </a:r>
            <a:br>
              <a:rPr lang="en-US" sz="2400"/>
            </a:br>
            <a:r>
              <a:rPr lang="en-US" sz="2400"/>
              <a:t>one argument of type double, and that returns a value </a:t>
            </a:r>
            <a:br>
              <a:rPr lang="en-US" sz="2400"/>
            </a:br>
            <a:r>
              <a:rPr lang="en-US" sz="2400"/>
              <a:t>of type double that is the average of the two </a:t>
            </a:r>
            <a:br>
              <a:rPr lang="en-US" sz="2400"/>
            </a:br>
            <a:r>
              <a:rPr lang="en-US" sz="2400"/>
              <a:t>arguments?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Procedural Abstraction</a:t>
            </a:r>
          </a:p>
        </p:txBody>
      </p:sp>
      <p:sp>
        <p:nvSpPr>
          <p:cNvPr id="53862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The Black Box Analogy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 black box refers to something that we know how </a:t>
            </a:r>
            <a:br>
              <a:rPr lang="en-US" sz="2400" dirty="0"/>
            </a:br>
            <a:r>
              <a:rPr lang="en-US" sz="2400" dirty="0"/>
              <a:t>to use, but the method of operation is unknown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 person using a program does not need to know</a:t>
            </a:r>
            <a:br>
              <a:rPr lang="en-US" sz="2400" dirty="0"/>
            </a:br>
            <a:r>
              <a:rPr lang="en-US" sz="2400" dirty="0"/>
              <a:t>how it is coded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 person using a program needs to know what the</a:t>
            </a:r>
            <a:br>
              <a:rPr lang="en-US" sz="2400" dirty="0"/>
            </a:br>
            <a:r>
              <a:rPr lang="en-US" sz="2400" dirty="0"/>
              <a:t>program does, not how it does it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Functions and the Black Box Analogy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 programmer who uses a function needs to know </a:t>
            </a:r>
            <a:br>
              <a:rPr lang="en-US" sz="2400" dirty="0"/>
            </a:br>
            <a:r>
              <a:rPr lang="en-US" sz="2400" dirty="0"/>
              <a:t>what the function does, not how it does it</a:t>
            </a:r>
            <a:br>
              <a:rPr lang="en-US" sz="2400" dirty="0"/>
            </a:b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A programmer needs to know what will be produced if the proper arguments are put into the box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Hiding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Designing functions as black boxes is an </a:t>
            </a:r>
            <a:br>
              <a:rPr lang="en-US"/>
            </a:br>
            <a:r>
              <a:rPr lang="en-US"/>
              <a:t>example of information hiding</a:t>
            </a:r>
          </a:p>
          <a:p>
            <a:pPr lvl="1"/>
            <a:r>
              <a:rPr lang="en-US"/>
              <a:t>The function can be used without knowing how</a:t>
            </a:r>
            <a:br>
              <a:rPr lang="en-US"/>
            </a:br>
            <a:r>
              <a:rPr lang="en-US"/>
              <a:t>it is coded</a:t>
            </a:r>
          </a:p>
          <a:p>
            <a:pPr lvl="1"/>
            <a:r>
              <a:rPr lang="en-US"/>
              <a:t>The function body can be “hidden from view”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Function Implementations</a:t>
            </a:r>
            <a:br>
              <a:rPr lang="en-US"/>
            </a:br>
            <a:r>
              <a:rPr lang="en-US"/>
              <a:t>and The Black Box</a:t>
            </a:r>
          </a:p>
        </p:txBody>
      </p:sp>
      <p:sp>
        <p:nvSpPr>
          <p:cNvPr id="5406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886200"/>
          </a:xfrm>
        </p:spPr>
        <p:txBody>
          <a:bodyPr/>
          <a:lstStyle/>
          <a:p>
            <a:endParaRPr lang="en-US" sz="2400" dirty="0"/>
          </a:p>
          <a:p>
            <a:r>
              <a:rPr lang="en-US" sz="2400" dirty="0"/>
              <a:t>Designing with the black box in mind allows us</a:t>
            </a:r>
          </a:p>
          <a:p>
            <a:pPr lvl="1"/>
            <a:r>
              <a:rPr lang="en-US" sz="2400" dirty="0"/>
              <a:t>To change or improve a function definition without</a:t>
            </a:r>
            <a:br>
              <a:rPr lang="en-US" sz="2400" dirty="0"/>
            </a:br>
            <a:r>
              <a:rPr lang="en-US" sz="2400" dirty="0"/>
              <a:t>forcing programmers using the function to change</a:t>
            </a:r>
            <a:br>
              <a:rPr lang="en-US" sz="2400" dirty="0"/>
            </a:br>
            <a:r>
              <a:rPr lang="en-US" sz="2400" dirty="0"/>
              <a:t>what they have done</a:t>
            </a:r>
          </a:p>
          <a:p>
            <a:pPr lvl="1"/>
            <a:r>
              <a:rPr lang="en-US" sz="2400" dirty="0"/>
              <a:t>To know how to use a function simply by reading the </a:t>
            </a:r>
            <a:br>
              <a:rPr lang="en-US" sz="2400" dirty="0"/>
            </a:br>
            <a:r>
              <a:rPr lang="en-US" sz="2400" dirty="0"/>
              <a:t>function declaration and its comment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Procedural Abstraction and C++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400"/>
          </a:p>
          <a:p>
            <a:r>
              <a:rPr lang="en-US" sz="2400"/>
              <a:t>Procedural Abstraction is writing and using </a:t>
            </a:r>
            <a:br>
              <a:rPr lang="en-US" sz="2400"/>
            </a:br>
            <a:r>
              <a:rPr lang="en-US" sz="2400"/>
              <a:t>functions as if they were black boxes</a:t>
            </a:r>
          </a:p>
          <a:p>
            <a:pPr lvl="1"/>
            <a:r>
              <a:rPr lang="en-US" sz="2400"/>
              <a:t>Procedure is a general term meaning a “function like”</a:t>
            </a:r>
            <a:br>
              <a:rPr lang="en-US" sz="2400"/>
            </a:br>
            <a:r>
              <a:rPr lang="en-US" sz="2400"/>
              <a:t>set of instructions</a:t>
            </a:r>
          </a:p>
          <a:p>
            <a:pPr lvl="1"/>
            <a:r>
              <a:rPr lang="en-US" sz="2400"/>
              <a:t>Abstraction implies that when you use a function as</a:t>
            </a:r>
            <a:br>
              <a:rPr lang="en-US" sz="2400"/>
            </a:br>
            <a:r>
              <a:rPr lang="en-US" sz="2400"/>
              <a:t>a black box, you abstract away the details of the </a:t>
            </a:r>
            <a:br>
              <a:rPr lang="en-US" sz="2400"/>
            </a:br>
            <a:r>
              <a:rPr lang="en-US" sz="2400"/>
              <a:t>code in the function body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Procedural Abstraction and Functions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Write functions so the declaration and comment</a:t>
            </a:r>
            <a:br>
              <a:rPr lang="en-US" sz="2400"/>
            </a:br>
            <a:r>
              <a:rPr lang="en-US" sz="2400"/>
              <a:t>is all a programmer needs to use the function</a:t>
            </a:r>
          </a:p>
          <a:p>
            <a:pPr lvl="1"/>
            <a:r>
              <a:rPr lang="en-US" sz="2400"/>
              <a:t>Function comment should tell all conditions </a:t>
            </a:r>
            <a:br>
              <a:rPr lang="en-US" sz="2400"/>
            </a:br>
            <a:r>
              <a:rPr lang="en-US" sz="2400"/>
              <a:t>required of arguments to the function</a:t>
            </a:r>
          </a:p>
          <a:p>
            <a:pPr lvl="1"/>
            <a:r>
              <a:rPr lang="en-US" sz="2400"/>
              <a:t>Function comment should describe the returned</a:t>
            </a:r>
            <a:br>
              <a:rPr lang="en-US" sz="2400"/>
            </a:br>
            <a:r>
              <a:rPr lang="en-US" sz="2400"/>
              <a:t>value</a:t>
            </a:r>
          </a:p>
          <a:p>
            <a:pPr lvl="1"/>
            <a:r>
              <a:rPr lang="en-US" sz="2400"/>
              <a:t>Variables used in the function, other than the </a:t>
            </a:r>
            <a:br>
              <a:rPr lang="en-US" sz="2400"/>
            </a:br>
            <a:r>
              <a:rPr lang="en-US" sz="2400"/>
              <a:t>formal parameters, should be declared in the </a:t>
            </a:r>
            <a:br>
              <a:rPr lang="en-US" sz="2400"/>
            </a:br>
            <a:r>
              <a:rPr lang="en-US" sz="2400"/>
              <a:t>function body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 to understand function definition and declaration</a:t>
            </a:r>
          </a:p>
          <a:p>
            <a:r>
              <a:rPr lang="en-US" dirty="0" smtClean="0"/>
              <a:t>Be able to Identify parameters and return types for functions</a:t>
            </a:r>
          </a:p>
          <a:p>
            <a:r>
              <a:rPr lang="en-US" dirty="0" smtClean="0"/>
              <a:t>Recognize the difference between formal parameters and actual parameters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Parameter Names</a:t>
            </a:r>
          </a:p>
        </p:txBody>
      </p:sp>
      <p:sp>
        <p:nvSpPr>
          <p:cNvPr id="5437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Functions are designed as self-contained modules</a:t>
            </a:r>
          </a:p>
          <a:p>
            <a:pPr>
              <a:lnSpc>
                <a:spcPct val="90000"/>
              </a:lnSpc>
            </a:pPr>
            <a:r>
              <a:rPr lang="en-US" sz="2400"/>
              <a:t>Different programmers may write each function</a:t>
            </a:r>
          </a:p>
          <a:p>
            <a:pPr>
              <a:lnSpc>
                <a:spcPct val="90000"/>
              </a:lnSpc>
            </a:pPr>
            <a:r>
              <a:rPr lang="en-US" sz="2400"/>
              <a:t>Programmers choose meaningful names for </a:t>
            </a:r>
            <a:br>
              <a:rPr lang="en-US" sz="2400"/>
            </a:br>
            <a:r>
              <a:rPr lang="en-US" sz="2400"/>
              <a:t>formal parameters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Formal parameter names may or may not match </a:t>
            </a:r>
            <a:br>
              <a:rPr lang="en-US" sz="2400"/>
            </a:br>
            <a:r>
              <a:rPr lang="en-US" sz="2400"/>
              <a:t>variable names used in the main part of the program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It does not matter if formal parameter names </a:t>
            </a:r>
            <a:br>
              <a:rPr lang="en-US" sz="2400"/>
            </a:br>
            <a:r>
              <a:rPr lang="en-US" sz="2400"/>
              <a:t>match other variable names in the program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Remember that only the value of the argument is </a:t>
            </a:r>
            <a:br>
              <a:rPr lang="en-US" sz="2400"/>
            </a:br>
            <a:r>
              <a:rPr lang="en-US" sz="2400"/>
              <a:t>plugged into the formal parameter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Pseudocode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Pseudocode is a mixture of English and the </a:t>
            </a:r>
            <a:br>
              <a:rPr lang="en-US"/>
            </a:br>
            <a:r>
              <a:rPr lang="en-US"/>
              <a:t>programming language in use</a:t>
            </a:r>
          </a:p>
          <a:p>
            <a:r>
              <a:rPr lang="en-US"/>
              <a:t>Pseudocode simplifies algorithm design by </a:t>
            </a:r>
            <a:br>
              <a:rPr lang="en-US"/>
            </a:br>
            <a:r>
              <a:rPr lang="en-US"/>
              <a:t>allowing you to ignore the specific syntax of </a:t>
            </a:r>
            <a:br>
              <a:rPr lang="en-US"/>
            </a:br>
            <a:r>
              <a:rPr lang="en-US"/>
              <a:t>the programming language as you work out </a:t>
            </a:r>
            <a:br>
              <a:rPr lang="en-US"/>
            </a:br>
            <a:r>
              <a:rPr lang="en-US"/>
              <a:t>the details of the algorithm</a:t>
            </a:r>
          </a:p>
          <a:p>
            <a:pPr lvl="1"/>
            <a:r>
              <a:rPr lang="en-US"/>
              <a:t>If the step is obvious, use C++</a:t>
            </a:r>
          </a:p>
          <a:p>
            <a:pPr lvl="1"/>
            <a:r>
              <a:rPr lang="en-US"/>
              <a:t>If the step is difficult to express in C++, use English 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1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Variables declared in a function:</a:t>
            </a:r>
          </a:p>
          <a:p>
            <a:pPr lvl="1"/>
            <a:r>
              <a:rPr lang="en-US" sz="2400"/>
              <a:t>Are local to that function, they cannot be used </a:t>
            </a:r>
            <a:br>
              <a:rPr lang="en-US" sz="2400"/>
            </a:br>
            <a:r>
              <a:rPr lang="en-US" sz="2400"/>
              <a:t>from outside the function</a:t>
            </a:r>
          </a:p>
          <a:p>
            <a:pPr lvl="1"/>
            <a:r>
              <a:rPr lang="en-US" sz="2400"/>
              <a:t>Have the function as their scope</a:t>
            </a:r>
          </a:p>
          <a:p>
            <a:r>
              <a:rPr lang="en-US" sz="2400"/>
              <a:t>Variables declared in the main part of a </a:t>
            </a:r>
            <a:br>
              <a:rPr lang="en-US" sz="2400"/>
            </a:br>
            <a:r>
              <a:rPr lang="en-US" sz="2400"/>
              <a:t>program:</a:t>
            </a:r>
          </a:p>
          <a:p>
            <a:pPr lvl="1"/>
            <a:r>
              <a:rPr lang="en-US" sz="2400"/>
              <a:t>Are local to the main part of the program, they </a:t>
            </a:r>
            <a:br>
              <a:rPr lang="en-US" sz="2400"/>
            </a:br>
            <a:r>
              <a:rPr lang="en-US" sz="2400"/>
              <a:t>cannot be used from outside the main part</a:t>
            </a:r>
          </a:p>
          <a:p>
            <a:pPr lvl="1"/>
            <a:r>
              <a:rPr lang="en-US" sz="2400"/>
              <a:t>Have the main part as their scope</a:t>
            </a:r>
          </a:p>
          <a:p>
            <a:endParaRPr lang="en-US" sz="2400"/>
          </a:p>
        </p:txBody>
      </p:sp>
      <p:sp>
        <p:nvSpPr>
          <p:cNvPr id="5591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Variables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Global Named Constant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Available to more than one function as well as the</a:t>
            </a:r>
            <a:br>
              <a:rPr lang="en-US" sz="2400"/>
            </a:br>
            <a:r>
              <a:rPr lang="en-US" sz="2400"/>
              <a:t>main part of the program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Declared outside any function body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Declared outside the main function body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Declared before any function that uses it</a:t>
            </a:r>
          </a:p>
          <a:p>
            <a:pPr>
              <a:lnSpc>
                <a:spcPct val="90000"/>
              </a:lnSpc>
            </a:pPr>
            <a:r>
              <a:rPr lang="en-US" sz="2400"/>
              <a:t>Example:     	const double PI = 3.14159;</a:t>
            </a:r>
            <a:br>
              <a:rPr lang="en-US" sz="2400"/>
            </a:br>
            <a:r>
              <a:rPr lang="en-US" sz="2400"/>
              <a:t> 			double volume(double);</a:t>
            </a:r>
            <a:br>
              <a:rPr lang="en-US" sz="2400"/>
            </a:br>
            <a:r>
              <a:rPr lang="en-US" sz="2400"/>
              <a:t>		       	 int main()</a:t>
            </a:r>
            <a:br>
              <a:rPr lang="en-US" sz="2400"/>
            </a:br>
            <a:r>
              <a:rPr lang="en-US" sz="2400"/>
              <a:t>                             {…}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PI is available to the main function </a:t>
            </a:r>
            <a:br>
              <a:rPr lang="en-US" sz="2400"/>
            </a:br>
            <a:r>
              <a:rPr lang="en-US" sz="2400"/>
              <a:t>and to function volume</a:t>
            </a:r>
          </a:p>
        </p:txBody>
      </p:sp>
      <p:sp>
        <p:nvSpPr>
          <p:cNvPr id="560130" name="Text Box 2"/>
          <p:cNvSpPr txBox="1">
            <a:spLocks noChangeArrowheads="1"/>
          </p:cNvSpPr>
          <p:nvPr/>
        </p:nvSpPr>
        <p:spPr bwMode="auto">
          <a:xfrm>
            <a:off x="6442075" y="4979988"/>
            <a:ext cx="22606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endParaRPr lang="en-US" sz="2800">
              <a:solidFill>
                <a:schemeClr val="tx2"/>
              </a:solidFill>
            </a:endParaRPr>
          </a:p>
        </p:txBody>
      </p:sp>
      <p:sp>
        <p:nvSpPr>
          <p:cNvPr id="5601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Constants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Variables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Global Variable  -- rarely used when more</a:t>
            </a:r>
            <a:br>
              <a:rPr lang="en-US"/>
            </a:br>
            <a:r>
              <a:rPr lang="en-US"/>
              <a:t>than one function must use a common </a:t>
            </a:r>
            <a:br>
              <a:rPr lang="en-US"/>
            </a:br>
            <a:r>
              <a:rPr lang="en-US"/>
              <a:t>variable</a:t>
            </a:r>
          </a:p>
          <a:p>
            <a:pPr lvl="1"/>
            <a:r>
              <a:rPr lang="en-US"/>
              <a:t>Declared just like a global constant except const is not used</a:t>
            </a:r>
          </a:p>
          <a:p>
            <a:pPr lvl="1"/>
            <a:r>
              <a:rPr lang="en-US"/>
              <a:t>Generally make programs more difficult to </a:t>
            </a:r>
            <a:br>
              <a:rPr lang="en-US"/>
            </a:br>
            <a:r>
              <a:rPr lang="en-US"/>
              <a:t>understand and maintain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Formal Parameters are actually variables that are</a:t>
            </a:r>
            <a:br>
              <a:rPr lang="en-US" sz="2400"/>
            </a:br>
            <a:r>
              <a:rPr lang="en-US" sz="2400"/>
              <a:t>local to the function definition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They are used just as if they were declared in the </a:t>
            </a:r>
            <a:br>
              <a:rPr lang="en-US" sz="2400"/>
            </a:br>
            <a:r>
              <a:rPr lang="en-US" sz="2400"/>
              <a:t>function body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Do NOT re-declare the formal parameters in the </a:t>
            </a:r>
            <a:br>
              <a:rPr lang="en-US" sz="2400"/>
            </a:br>
            <a:r>
              <a:rPr lang="en-US" sz="2400"/>
              <a:t>function body, they are declared in the function</a:t>
            </a:r>
            <a:br>
              <a:rPr lang="en-US" sz="2400"/>
            </a:br>
            <a:r>
              <a:rPr lang="en-US" sz="2400"/>
              <a:t>declaration</a:t>
            </a:r>
          </a:p>
          <a:p>
            <a:pPr>
              <a:lnSpc>
                <a:spcPct val="90000"/>
              </a:lnSpc>
            </a:pPr>
            <a:r>
              <a:rPr lang="en-US" sz="2400"/>
              <a:t>The call-by-value mechanism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When a function is called the formal parameters </a:t>
            </a:r>
            <a:br>
              <a:rPr lang="en-US" sz="2400"/>
            </a:br>
            <a:r>
              <a:rPr lang="en-US" sz="2400"/>
              <a:t>are initialized to the values of the</a:t>
            </a:r>
            <a:br>
              <a:rPr lang="en-US" sz="2400"/>
            </a:br>
            <a:r>
              <a:rPr lang="en-US" sz="2400"/>
              <a:t>arguments in the function call</a:t>
            </a:r>
          </a:p>
          <a:p>
            <a:pPr lvl="2">
              <a:lnSpc>
                <a:spcPct val="90000"/>
              </a:lnSpc>
            </a:pPr>
            <a:endParaRPr lang="en-US" sz="2000"/>
          </a:p>
        </p:txBody>
      </p:sp>
      <p:sp>
        <p:nvSpPr>
          <p:cNvPr id="56218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Formal Parameters</a:t>
            </a:r>
            <a:br>
              <a:rPr lang="en-US"/>
            </a:br>
            <a:r>
              <a:rPr lang="en-US"/>
              <a:t>are Local Variables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n!  Represents the factorial function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n! = 1 x 2 x 3 x … x 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C++ version of the factorial function </a:t>
            </a:r>
            <a:r>
              <a:rPr lang="en-US" sz="2400"/>
              <a:t/>
            </a:r>
            <a:br>
              <a:rPr lang="en-US" sz="2400"/>
            </a:b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Requires one argument of type </a:t>
            </a:r>
            <a:r>
              <a:rPr lang="en-US" sz="2400" dirty="0" err="1"/>
              <a:t>int</a:t>
            </a:r>
            <a:r>
              <a:rPr lang="en-US" sz="2400" dirty="0"/>
              <a:t>, 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Returns a value of type </a:t>
            </a:r>
            <a:r>
              <a:rPr lang="en-US" sz="2400" dirty="0" err="1"/>
              <a:t>int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Uses a local variable to store the current product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Decrements  n each time it </a:t>
            </a:r>
            <a:br>
              <a:rPr lang="en-US" sz="2400" dirty="0"/>
            </a:br>
            <a:r>
              <a:rPr lang="en-US" sz="2400" dirty="0"/>
              <a:t>does another multiplication </a:t>
            </a:r>
            <a:br>
              <a:rPr lang="en-US" sz="2400" dirty="0"/>
            </a:br>
            <a:r>
              <a:rPr lang="en-US" sz="2400" dirty="0"/>
              <a:t>    		n * n-1 * n-2 * … * 1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Factorial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Overloading Function Names</a:t>
            </a:r>
          </a:p>
        </p:txBody>
      </p:sp>
      <p:sp>
        <p:nvSpPr>
          <p:cNvPr id="5652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C++ allows more than one definition for the </a:t>
            </a:r>
            <a:br>
              <a:rPr lang="en-US" sz="2400"/>
            </a:br>
            <a:r>
              <a:rPr lang="en-US" sz="2400"/>
              <a:t>same function name</a:t>
            </a:r>
          </a:p>
          <a:p>
            <a:pPr lvl="1"/>
            <a:r>
              <a:rPr lang="en-US" sz="2400"/>
              <a:t>Very convenient for situations in which the “same”</a:t>
            </a:r>
            <a:br>
              <a:rPr lang="en-US" sz="2400"/>
            </a:br>
            <a:r>
              <a:rPr lang="en-US" sz="2400"/>
              <a:t>function is needed for different numbers or types</a:t>
            </a:r>
            <a:br>
              <a:rPr lang="en-US" sz="2400"/>
            </a:br>
            <a:r>
              <a:rPr lang="en-US" sz="2400"/>
              <a:t>of arguments</a:t>
            </a:r>
          </a:p>
          <a:p>
            <a:r>
              <a:rPr lang="en-US" sz="2400"/>
              <a:t>Overloading a function name means providing </a:t>
            </a:r>
            <a:br>
              <a:rPr lang="en-US" sz="2400"/>
            </a:br>
            <a:r>
              <a:rPr lang="en-US" sz="2400"/>
              <a:t>more than one declaration and definition using </a:t>
            </a:r>
            <a:br>
              <a:rPr lang="en-US" sz="2400"/>
            </a:br>
            <a:r>
              <a:rPr lang="en-US" sz="2400"/>
              <a:t>the same function name</a:t>
            </a:r>
          </a:p>
          <a:p>
            <a:pPr lvl="2"/>
            <a:endParaRPr lang="en-US" sz="20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Line 2"/>
          <p:cNvSpPr>
            <a:spLocks noChangeShapeType="1"/>
          </p:cNvSpPr>
          <p:nvPr/>
        </p:nvSpPr>
        <p:spPr bwMode="auto">
          <a:xfrm>
            <a:off x="4697413" y="5254625"/>
            <a:ext cx="26670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275" name="Line 3"/>
          <p:cNvSpPr>
            <a:spLocks noChangeShapeType="1"/>
          </p:cNvSpPr>
          <p:nvPr/>
        </p:nvSpPr>
        <p:spPr bwMode="auto">
          <a:xfrm flipH="1" flipV="1">
            <a:off x="7307263" y="2892425"/>
            <a:ext cx="19050" cy="234315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276" name="Line 4"/>
          <p:cNvSpPr>
            <a:spLocks noChangeShapeType="1"/>
          </p:cNvSpPr>
          <p:nvPr/>
        </p:nvSpPr>
        <p:spPr bwMode="auto">
          <a:xfrm flipH="1">
            <a:off x="6316663" y="2911475"/>
            <a:ext cx="100965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277" name="Line 5"/>
          <p:cNvSpPr>
            <a:spLocks noChangeShapeType="1"/>
          </p:cNvSpPr>
          <p:nvPr/>
        </p:nvSpPr>
        <p:spPr bwMode="auto">
          <a:xfrm flipV="1">
            <a:off x="7326313" y="1636713"/>
            <a:ext cx="0" cy="14859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278" name="Line 6"/>
          <p:cNvSpPr>
            <a:spLocks noChangeShapeType="1"/>
          </p:cNvSpPr>
          <p:nvPr/>
        </p:nvSpPr>
        <p:spPr bwMode="auto">
          <a:xfrm flipH="1">
            <a:off x="5135563" y="1636713"/>
            <a:ext cx="219075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279" name="Line 7"/>
          <p:cNvSpPr>
            <a:spLocks noChangeShapeType="1"/>
          </p:cNvSpPr>
          <p:nvPr/>
        </p:nvSpPr>
        <p:spPr bwMode="auto">
          <a:xfrm flipV="1">
            <a:off x="7192963" y="2665413"/>
            <a:ext cx="323850" cy="24765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280" name="Line 8"/>
          <p:cNvSpPr>
            <a:spLocks noChangeShapeType="1"/>
          </p:cNvSpPr>
          <p:nvPr/>
        </p:nvSpPr>
        <p:spPr bwMode="auto">
          <a:xfrm flipV="1">
            <a:off x="7154863" y="1770063"/>
            <a:ext cx="323850" cy="24765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281" name="Line 9"/>
          <p:cNvSpPr>
            <a:spLocks noChangeShapeType="1"/>
          </p:cNvSpPr>
          <p:nvPr/>
        </p:nvSpPr>
        <p:spPr bwMode="auto">
          <a:xfrm flipV="1">
            <a:off x="6716713" y="1560513"/>
            <a:ext cx="323850" cy="24765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282" name="Line 10"/>
          <p:cNvSpPr>
            <a:spLocks noChangeShapeType="1"/>
          </p:cNvSpPr>
          <p:nvPr/>
        </p:nvSpPr>
        <p:spPr bwMode="auto">
          <a:xfrm flipV="1">
            <a:off x="5992813" y="1503363"/>
            <a:ext cx="323850" cy="24765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283" name="Line 11"/>
          <p:cNvSpPr>
            <a:spLocks noChangeShapeType="1"/>
          </p:cNvSpPr>
          <p:nvPr/>
        </p:nvSpPr>
        <p:spPr bwMode="auto">
          <a:xfrm flipV="1">
            <a:off x="5402263" y="1522413"/>
            <a:ext cx="323850" cy="24765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284" name="Line 12"/>
          <p:cNvSpPr>
            <a:spLocks noChangeShapeType="1"/>
          </p:cNvSpPr>
          <p:nvPr/>
        </p:nvSpPr>
        <p:spPr bwMode="auto">
          <a:xfrm flipV="1">
            <a:off x="7173913" y="2227263"/>
            <a:ext cx="323850" cy="24765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285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Overloading Examples</a:t>
            </a:r>
          </a:p>
        </p:txBody>
      </p:sp>
      <p:sp>
        <p:nvSpPr>
          <p:cNvPr id="566286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double ave(double n1, double n2)</a:t>
            </a:r>
            <a:br>
              <a:rPr lang="en-US" sz="2000"/>
            </a:br>
            <a:r>
              <a:rPr lang="en-US" sz="2000"/>
              <a:t>{</a:t>
            </a:r>
            <a:br>
              <a:rPr lang="en-US" sz="2000"/>
            </a:br>
            <a:r>
              <a:rPr lang="en-US" sz="2000"/>
              <a:t>          return ((n1 + n2) / 2);</a:t>
            </a:r>
            <a:br>
              <a:rPr lang="en-US" sz="2000"/>
            </a:br>
            <a:r>
              <a:rPr lang="en-US" sz="2000"/>
              <a:t>}</a:t>
            </a:r>
          </a:p>
          <a:p>
            <a:pPr>
              <a:lnSpc>
                <a:spcPct val="90000"/>
              </a:lnSpc>
            </a:pPr>
            <a:r>
              <a:rPr lang="en-US" sz="2000"/>
              <a:t>double ave(double n1, double n2, double n3)</a:t>
            </a:r>
            <a:br>
              <a:rPr lang="en-US" sz="2000"/>
            </a:br>
            <a:r>
              <a:rPr lang="en-US" sz="2000"/>
              <a:t>{</a:t>
            </a:r>
            <a:br>
              <a:rPr lang="en-US" sz="2000"/>
            </a:br>
            <a:r>
              <a:rPr lang="en-US" sz="2000"/>
              <a:t>     return (( n1 + n2 + n3) / 3);</a:t>
            </a:r>
            <a:br>
              <a:rPr lang="en-US" sz="2000"/>
            </a:br>
            <a:r>
              <a:rPr lang="en-US" sz="2000"/>
              <a:t>}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Compiler checks the number and types of arguments</a:t>
            </a:r>
            <a:br>
              <a:rPr lang="en-US" sz="2000"/>
            </a:br>
            <a:r>
              <a:rPr lang="en-US" sz="2000"/>
              <a:t>in the function call to decide which function to use </a:t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> 		cout &lt;&lt; ave( 10, 20, 30); </a:t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>uses the second definition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56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2000"/>
                                        <p:tgtEl>
                                          <p:spTgt spid="56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2000"/>
                                        <p:tgtEl>
                                          <p:spTgt spid="56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6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6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6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6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4" grpId="0" animBg="1"/>
      <p:bldP spid="566275" grpId="0" animBg="1"/>
      <p:bldP spid="566276" grpId="0" animBg="1"/>
      <p:bldP spid="566277" grpId="0" animBg="1"/>
      <p:bldP spid="566278" grpId="0" animBg="1"/>
      <p:bldP spid="566279" grpId="0" animBg="1"/>
      <p:bldP spid="566280" grpId="0" animBg="1"/>
      <p:bldP spid="566281" grpId="0" animBg="1"/>
      <p:bldP spid="566282" grpId="0" animBg="1"/>
      <p:bldP spid="566283" grpId="0" animBg="1"/>
      <p:bldP spid="56628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Overloading Details</a:t>
            </a:r>
          </a:p>
        </p:txBody>
      </p:sp>
      <p:sp>
        <p:nvSpPr>
          <p:cNvPr id="5673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Overloaded functions</a:t>
            </a:r>
          </a:p>
          <a:p>
            <a:pPr lvl="1"/>
            <a:r>
              <a:rPr lang="en-US"/>
              <a:t>Must have different numbers of formal parameters</a:t>
            </a:r>
            <a:br>
              <a:rPr lang="en-US"/>
            </a:br>
            <a:r>
              <a:rPr lang="en-US"/>
              <a:t> AND / OR</a:t>
            </a:r>
          </a:p>
          <a:p>
            <a:pPr lvl="1"/>
            <a:r>
              <a:rPr lang="en-US"/>
              <a:t>   Must have at least one different type of parameter</a:t>
            </a:r>
            <a:br>
              <a:rPr lang="en-US"/>
            </a:br>
            <a:endParaRPr lang="en-US"/>
          </a:p>
          <a:p>
            <a:pPr lvl="1"/>
            <a:r>
              <a:rPr lang="en-US"/>
              <a:t>Must return a value of the same type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Text Box 2"/>
          <p:cNvSpPr txBox="1">
            <a:spLocks noChangeArrowheads="1"/>
          </p:cNvSpPr>
          <p:nvPr/>
        </p:nvSpPr>
        <p:spPr bwMode="auto">
          <a:xfrm>
            <a:off x="7135813" y="2984500"/>
            <a:ext cx="354012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4000" b="1">
                <a:solidFill>
                  <a:schemeClr val="tx2"/>
                </a:solidFill>
              </a:rPr>
              <a:t>;</a:t>
            </a:r>
          </a:p>
        </p:txBody>
      </p:sp>
      <p:sp>
        <p:nvSpPr>
          <p:cNvPr id="527363" name="Line 3"/>
          <p:cNvSpPr>
            <a:spLocks noChangeShapeType="1"/>
          </p:cNvSpPr>
          <p:nvPr/>
        </p:nvSpPr>
        <p:spPr bwMode="auto">
          <a:xfrm flipH="1" flipV="1">
            <a:off x="6281738" y="3124200"/>
            <a:ext cx="895350" cy="266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364" name="Text Box 4"/>
          <p:cNvSpPr txBox="1">
            <a:spLocks noChangeArrowheads="1"/>
          </p:cNvSpPr>
          <p:nvPr/>
        </p:nvSpPr>
        <p:spPr bwMode="auto">
          <a:xfrm>
            <a:off x="7256463" y="3132138"/>
            <a:ext cx="1841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endParaRPr lang="en-US" sz="2800">
              <a:solidFill>
                <a:schemeClr val="tx2"/>
              </a:solidFill>
            </a:endParaRPr>
          </a:p>
        </p:txBody>
      </p:sp>
      <p:sp>
        <p:nvSpPr>
          <p:cNvPr id="5273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Programmer-Defined Functions</a:t>
            </a:r>
          </a:p>
        </p:txBody>
      </p:sp>
      <p:sp>
        <p:nvSpPr>
          <p:cNvPr id="52736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/>
              <a:t>Two components of a function definition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Function declaration (or function prototype)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Shows how the function is called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Must appear in the code before the function can be called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Syntax:</a:t>
            </a:r>
            <a:br>
              <a:rPr lang="en-US" sz="1800"/>
            </a:br>
            <a:r>
              <a:rPr lang="en-US" sz="1800"/>
              <a:t>Type_returned  Function_Name(Parameter_List);</a:t>
            </a:r>
            <a:br>
              <a:rPr lang="en-US" sz="1800"/>
            </a:br>
            <a:r>
              <a:rPr lang="en-US" sz="1800"/>
              <a:t>//Comment describing what function does</a:t>
            </a:r>
          </a:p>
          <a:p>
            <a:pPr lvl="2">
              <a:lnSpc>
                <a:spcPct val="90000"/>
              </a:lnSpc>
            </a:pP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2000"/>
              <a:t>Function definition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Describes how the function does its task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Can appear before or after the function is called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Syntax: </a:t>
            </a:r>
            <a:br>
              <a:rPr lang="en-US" sz="1800"/>
            </a:br>
            <a:r>
              <a:rPr lang="en-US" sz="1800"/>
              <a:t>Type_returned  Function_Name(Parameter_List)</a:t>
            </a:r>
            <a:br>
              <a:rPr lang="en-US" sz="1800"/>
            </a:br>
            <a:r>
              <a:rPr lang="en-US" sz="1800"/>
              <a:t>   {</a:t>
            </a:r>
            <a:br>
              <a:rPr lang="en-US" sz="1800"/>
            </a:br>
            <a:r>
              <a:rPr lang="en-US" sz="1800"/>
              <a:t>         //code to make the function work</a:t>
            </a:r>
            <a:br>
              <a:rPr lang="en-US" sz="1800"/>
            </a:br>
            <a:r>
              <a:rPr lang="en-US" sz="1800"/>
              <a:t>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2" grpId="0"/>
      <p:bldP spid="52736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Type Conversion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Given the definition</a:t>
            </a:r>
            <a:br>
              <a:rPr lang="en-US" sz="2400"/>
            </a:br>
            <a:r>
              <a:rPr lang="en-US" sz="2400"/>
              <a:t>          double mpg(double miles, double gallons)</a:t>
            </a:r>
            <a:br>
              <a:rPr lang="en-US" sz="2400"/>
            </a:br>
            <a:r>
              <a:rPr lang="en-US" sz="2400"/>
              <a:t>                {</a:t>
            </a:r>
            <a:br>
              <a:rPr lang="en-US" sz="2400"/>
            </a:br>
            <a:r>
              <a:rPr lang="en-US" sz="2400"/>
              <a:t>                        return (miles / gallons);</a:t>
            </a:r>
            <a:br>
              <a:rPr lang="en-US" sz="2400"/>
            </a:br>
            <a:r>
              <a:rPr lang="en-US" sz="2400"/>
              <a:t>                 }</a:t>
            </a:r>
            <a:br>
              <a:rPr lang="en-US" sz="2400"/>
            </a:br>
            <a:r>
              <a:rPr lang="en-US" sz="2400"/>
              <a:t>  what will happen if mpg is called in this way?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>         cout &lt;&lt; mpg(45, 2) &lt;&lt; “ miles per gallon”;</a:t>
            </a:r>
          </a:p>
          <a:p>
            <a:r>
              <a:rPr lang="en-US" sz="2400"/>
              <a:t>The values of the arguments will automatically be</a:t>
            </a:r>
            <a:br>
              <a:rPr lang="en-US" sz="2400"/>
            </a:br>
            <a:r>
              <a:rPr lang="en-US" sz="2400"/>
              <a:t>converted to type double (45.0 and 2.0)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Text Box 2"/>
          <p:cNvSpPr txBox="1">
            <a:spLocks noChangeArrowheads="1"/>
          </p:cNvSpPr>
          <p:nvPr/>
        </p:nvSpPr>
        <p:spPr bwMode="auto">
          <a:xfrm>
            <a:off x="903288" y="5818188"/>
            <a:ext cx="73104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000" b="1">
                <a:solidFill>
                  <a:schemeClr val="hlink"/>
                </a:solidFill>
              </a:rPr>
              <a:t>Do not use the same function name for unrelated functions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Conversion Problem</a:t>
            </a:r>
          </a:p>
        </p:txBody>
      </p:sp>
      <p:sp>
        <p:nvSpPr>
          <p:cNvPr id="5703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Given the previous mpg definition and the </a:t>
            </a:r>
            <a:br>
              <a:rPr lang="en-US" sz="2000"/>
            </a:br>
            <a:r>
              <a:rPr lang="en-US" sz="2000"/>
              <a:t>following definition in the same program</a:t>
            </a:r>
            <a:br>
              <a:rPr lang="en-US" sz="2000"/>
            </a:br>
            <a:r>
              <a:rPr lang="en-US" sz="2000"/>
              <a:t>            int mpg(int goals, int misses)</a:t>
            </a:r>
            <a:br>
              <a:rPr lang="en-US" sz="2000"/>
            </a:br>
            <a:r>
              <a:rPr lang="en-US" sz="2000"/>
              <a:t>             // returns the Measure of Perfect Goals</a:t>
            </a:r>
            <a:br>
              <a:rPr lang="en-US" sz="2000"/>
            </a:br>
            <a:r>
              <a:rPr lang="en-US" sz="2000"/>
              <a:t>               {</a:t>
            </a:r>
            <a:br>
              <a:rPr lang="en-US" sz="2000"/>
            </a:br>
            <a:r>
              <a:rPr lang="en-US" sz="2000"/>
              <a:t>                     return (goals – misses);</a:t>
            </a:r>
            <a:br>
              <a:rPr lang="en-US" sz="2000"/>
            </a:br>
            <a:r>
              <a:rPr lang="en-US" sz="2000"/>
              <a:t>                } </a:t>
            </a:r>
            <a:br>
              <a:rPr lang="en-US" sz="2000"/>
            </a:br>
            <a:r>
              <a:rPr lang="en-US" sz="2000"/>
              <a:t>what happens if mpg is called this way now?</a:t>
            </a:r>
            <a:br>
              <a:rPr lang="en-US" sz="2000"/>
            </a:br>
            <a:r>
              <a:rPr lang="en-US" sz="2000"/>
              <a:t>        cout &lt;&lt; mpg(45, 2) &lt;&lt; “ miles per gallon”;</a:t>
            </a:r>
          </a:p>
          <a:p>
            <a:pPr lvl="1"/>
            <a:r>
              <a:rPr lang="en-US" sz="2000"/>
              <a:t>The compiler chooses the function that matches parameter</a:t>
            </a:r>
            <a:br>
              <a:rPr lang="en-US" sz="2000"/>
            </a:br>
            <a:r>
              <a:rPr lang="en-US" sz="2000"/>
              <a:t>types so the Measure of Perfect Goals will be calculated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 4.6 Conclusion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Can you</a:t>
            </a:r>
          </a:p>
          <a:p>
            <a:pPr lvl="1"/>
            <a:r>
              <a:rPr lang="en-US" sz="2400"/>
              <a:t>Describe Top-Down Design?</a:t>
            </a:r>
          </a:p>
          <a:p>
            <a:pPr lvl="1"/>
            <a:r>
              <a:rPr lang="en-US" sz="2400"/>
              <a:t>Describe the types of tasks we have seen so far </a:t>
            </a:r>
            <a:br>
              <a:rPr lang="en-US" sz="2400"/>
            </a:br>
            <a:r>
              <a:rPr lang="en-US" sz="2400"/>
              <a:t>that could be implemented as C++ functions?</a:t>
            </a:r>
          </a:p>
          <a:p>
            <a:pPr lvl="1"/>
            <a:r>
              <a:rPr lang="en-US" sz="2400"/>
              <a:t>Describe the principles of </a:t>
            </a:r>
          </a:p>
          <a:p>
            <a:pPr lvl="2"/>
            <a:r>
              <a:rPr lang="en-US" sz="2000"/>
              <a:t>The black box</a:t>
            </a:r>
          </a:p>
          <a:p>
            <a:pPr lvl="2"/>
            <a:r>
              <a:rPr lang="en-US" sz="2000"/>
              <a:t>Procedural abstraction</a:t>
            </a:r>
          </a:p>
          <a:p>
            <a:pPr lvl="2"/>
            <a:r>
              <a:rPr lang="en-US" sz="2000"/>
              <a:t>Information hiding</a:t>
            </a:r>
          </a:p>
          <a:p>
            <a:pPr lvl="1"/>
            <a:r>
              <a:rPr lang="en-US" sz="2400"/>
              <a:t>Define “local variable”?</a:t>
            </a:r>
          </a:p>
          <a:p>
            <a:pPr lvl="1"/>
            <a:r>
              <a:rPr lang="en-US" sz="2400"/>
              <a:t>Overload a function name?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Declaration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/>
              <a:t>Tells the return type</a:t>
            </a:r>
          </a:p>
          <a:p>
            <a:pPr>
              <a:lnSpc>
                <a:spcPct val="90000"/>
              </a:lnSpc>
            </a:pPr>
            <a:r>
              <a:rPr lang="en-US" sz="2400"/>
              <a:t>Tells the name of the function</a:t>
            </a:r>
          </a:p>
          <a:p>
            <a:pPr>
              <a:lnSpc>
                <a:spcPct val="90000"/>
              </a:lnSpc>
            </a:pPr>
            <a:r>
              <a:rPr lang="en-US" sz="2400"/>
              <a:t>Tells how many arguments are needed</a:t>
            </a:r>
          </a:p>
          <a:p>
            <a:pPr>
              <a:lnSpc>
                <a:spcPct val="90000"/>
              </a:lnSpc>
            </a:pPr>
            <a:r>
              <a:rPr lang="en-US" sz="2400"/>
              <a:t>Tells the types of the arguments</a:t>
            </a:r>
          </a:p>
          <a:p>
            <a:pPr>
              <a:lnSpc>
                <a:spcPct val="90000"/>
              </a:lnSpc>
            </a:pPr>
            <a:r>
              <a:rPr lang="en-US" sz="2400"/>
              <a:t>Tells the formal parameter names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Formal parameters are like placeholders for the actual</a:t>
            </a:r>
            <a:br>
              <a:rPr lang="en-US" sz="2400"/>
            </a:br>
            <a:r>
              <a:rPr lang="en-US" sz="2400"/>
              <a:t>arguments used when the function is called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Formal parameter names can be any valid identifier</a:t>
            </a:r>
          </a:p>
          <a:p>
            <a:pPr>
              <a:lnSpc>
                <a:spcPct val="90000"/>
              </a:lnSpc>
            </a:pPr>
            <a:r>
              <a:rPr lang="en-US" sz="2400"/>
              <a:t>Example:</a:t>
            </a:r>
            <a:br>
              <a:rPr lang="en-US" sz="2400"/>
            </a:br>
            <a:r>
              <a:rPr lang="en-US" sz="2400"/>
              <a:t>double total_cost(int number_par, double price_par);</a:t>
            </a:r>
            <a:br>
              <a:rPr lang="en-US" sz="2400"/>
            </a:br>
            <a:r>
              <a:rPr lang="en-US" sz="2400"/>
              <a:t>// Compute total cost including 5% sales tax on</a:t>
            </a:r>
            <a:br>
              <a:rPr lang="en-US" sz="2400"/>
            </a:br>
            <a:r>
              <a:rPr lang="en-US" sz="2400"/>
              <a:t>// number_par items at cost of price_par each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5" name="Rectangle 7"/>
          <p:cNvSpPr>
            <a:spLocks noChangeArrowheads="1"/>
          </p:cNvSpPr>
          <p:nvPr/>
        </p:nvSpPr>
        <p:spPr bwMode="auto">
          <a:xfrm>
            <a:off x="0" y="0"/>
            <a:ext cx="5232400" cy="1536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75492" name="Picture 4" descr="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20663"/>
            <a:ext cx="4978400" cy="6180137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Text Box 2"/>
          <p:cNvSpPr txBox="1">
            <a:spLocks noChangeArrowheads="1"/>
          </p:cNvSpPr>
          <p:nvPr/>
        </p:nvSpPr>
        <p:spPr bwMode="auto">
          <a:xfrm>
            <a:off x="4187825" y="2200275"/>
            <a:ext cx="26416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function header</a:t>
            </a:r>
          </a:p>
        </p:txBody>
      </p:sp>
      <p:sp>
        <p:nvSpPr>
          <p:cNvPr id="529411" name="Line 3"/>
          <p:cNvSpPr>
            <a:spLocks noChangeShapeType="1"/>
          </p:cNvSpPr>
          <p:nvPr/>
        </p:nvSpPr>
        <p:spPr bwMode="auto">
          <a:xfrm flipH="1">
            <a:off x="2160588" y="2605088"/>
            <a:ext cx="3448050" cy="4381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412" name="Line 4"/>
          <p:cNvSpPr>
            <a:spLocks noChangeShapeType="1"/>
          </p:cNvSpPr>
          <p:nvPr/>
        </p:nvSpPr>
        <p:spPr bwMode="auto">
          <a:xfrm>
            <a:off x="5608638" y="2624138"/>
            <a:ext cx="857250" cy="4191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413" name="Text Box 5"/>
          <p:cNvSpPr txBox="1">
            <a:spLocks noChangeArrowheads="1"/>
          </p:cNvSpPr>
          <p:nvPr/>
        </p:nvSpPr>
        <p:spPr bwMode="auto">
          <a:xfrm>
            <a:off x="282575" y="5487988"/>
            <a:ext cx="230346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function body</a:t>
            </a:r>
          </a:p>
        </p:txBody>
      </p:sp>
      <p:sp>
        <p:nvSpPr>
          <p:cNvPr id="529414" name="Line 6"/>
          <p:cNvSpPr>
            <a:spLocks noChangeShapeType="1"/>
          </p:cNvSpPr>
          <p:nvPr/>
        </p:nvSpPr>
        <p:spPr bwMode="auto">
          <a:xfrm flipV="1">
            <a:off x="552450" y="3498850"/>
            <a:ext cx="0" cy="20955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415" name="Line 7"/>
          <p:cNvSpPr>
            <a:spLocks noChangeShapeType="1"/>
          </p:cNvSpPr>
          <p:nvPr/>
        </p:nvSpPr>
        <p:spPr bwMode="auto">
          <a:xfrm>
            <a:off x="533400" y="4905375"/>
            <a:ext cx="304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416" name="Line 8"/>
          <p:cNvSpPr>
            <a:spLocks noChangeShapeType="1"/>
          </p:cNvSpPr>
          <p:nvPr/>
        </p:nvSpPr>
        <p:spPr bwMode="auto">
          <a:xfrm>
            <a:off x="552450" y="3498850"/>
            <a:ext cx="247650" cy="190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41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Definition</a:t>
            </a:r>
          </a:p>
        </p:txBody>
      </p:sp>
      <p:sp>
        <p:nvSpPr>
          <p:cNvPr id="52941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Provides the same information as the declaration </a:t>
            </a:r>
          </a:p>
          <a:p>
            <a:pPr>
              <a:lnSpc>
                <a:spcPct val="90000"/>
              </a:lnSpc>
            </a:pPr>
            <a:r>
              <a:rPr lang="en-US" sz="2000"/>
              <a:t>Describes how the function does its task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Example:</a:t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>double total_cost(int number_par, double price_par)</a:t>
            </a:r>
            <a:br>
              <a:rPr lang="en-US" sz="2000"/>
            </a:br>
            <a:r>
              <a:rPr lang="en-US" sz="2000"/>
              <a:t>{</a:t>
            </a:r>
            <a:br>
              <a:rPr lang="en-US" sz="2000"/>
            </a:br>
            <a:r>
              <a:rPr lang="en-US" sz="2000"/>
              <a:t>    const double TAX_RATE = 0.05; //5% tax</a:t>
            </a:r>
            <a:br>
              <a:rPr lang="en-US" sz="2000"/>
            </a:br>
            <a:r>
              <a:rPr lang="en-US" sz="2000"/>
              <a:t>    double subtotal;</a:t>
            </a:r>
            <a:br>
              <a:rPr lang="en-US" sz="2000"/>
            </a:br>
            <a:r>
              <a:rPr lang="en-US" sz="2000"/>
              <a:t>     subtotal = price_par * number_par;</a:t>
            </a:r>
            <a:br>
              <a:rPr lang="en-US" sz="2000"/>
            </a:br>
            <a:r>
              <a:rPr lang="en-US" sz="2000"/>
              <a:t>    return (subtotal + subtotal * TAX_RATE);</a:t>
            </a:r>
            <a:br>
              <a:rPr lang="en-US" sz="2000"/>
            </a:br>
            <a:r>
              <a:rPr lang="en-US" sz="2000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2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2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2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2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0" grpId="0"/>
      <p:bldP spid="529411" grpId="0" animBg="1"/>
      <p:bldP spid="529412" grpId="0" animBg="1"/>
      <p:bldP spid="529413" grpId="0"/>
      <p:bldP spid="529414" grpId="0" animBg="1"/>
      <p:bldP spid="529415" grpId="0" animBg="1"/>
      <p:bldP spid="5294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Return Statement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Ends the function call</a:t>
            </a:r>
          </a:p>
          <a:p>
            <a:r>
              <a:rPr lang="en-US" sz="2400"/>
              <a:t>Returns the value calculated by the function</a:t>
            </a:r>
          </a:p>
          <a:p>
            <a:r>
              <a:rPr lang="en-US" sz="2400"/>
              <a:t>Syntax:</a:t>
            </a:r>
            <a:br>
              <a:rPr lang="en-US" sz="2400"/>
            </a:br>
            <a:r>
              <a:rPr lang="en-US" sz="2400"/>
              <a:t>   	                return expression;</a:t>
            </a:r>
          </a:p>
          <a:p>
            <a:pPr lvl="1"/>
            <a:r>
              <a:rPr lang="en-US" sz="2400"/>
              <a:t> expression  performs the calculation</a:t>
            </a:r>
            <a:br>
              <a:rPr lang="en-US" sz="2400"/>
            </a:br>
            <a:r>
              <a:rPr lang="en-US" sz="2400"/>
              <a:t> or</a:t>
            </a:r>
          </a:p>
          <a:p>
            <a:pPr lvl="1"/>
            <a:r>
              <a:rPr lang="en-US" sz="2400"/>
              <a:t>expression is a variable containing the </a:t>
            </a:r>
            <a:br>
              <a:rPr lang="en-US" sz="2400"/>
            </a:br>
            <a:r>
              <a:rPr lang="en-US" sz="2400"/>
              <a:t>calculated value</a:t>
            </a:r>
          </a:p>
          <a:p>
            <a:r>
              <a:rPr lang="en-US" sz="2400"/>
              <a:t>Example:     </a:t>
            </a:r>
            <a:br>
              <a:rPr lang="en-US" sz="2400"/>
            </a:br>
            <a:r>
              <a:rPr lang="en-US" sz="2400"/>
              <a:t>           return subtotal + subtotal * TAX_RATE;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Function Call</a:t>
            </a:r>
          </a:p>
        </p:txBody>
      </p:sp>
      <p:sp>
        <p:nvSpPr>
          <p:cNvPr id="5314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Tells the name of the  function to use</a:t>
            </a:r>
          </a:p>
          <a:p>
            <a:r>
              <a:rPr lang="en-US"/>
              <a:t>Lists the arguments</a:t>
            </a:r>
          </a:p>
          <a:p>
            <a:r>
              <a:rPr lang="en-US"/>
              <a:t>Is used in a statement where the returned value</a:t>
            </a:r>
            <a:br>
              <a:rPr lang="en-US"/>
            </a:br>
            <a:r>
              <a:rPr lang="en-US"/>
              <a:t>makes sense</a:t>
            </a:r>
          </a:p>
          <a:p>
            <a:r>
              <a:rPr lang="en-US"/>
              <a:t>Example: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double bill = total_cost(number, price);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Call Details</a:t>
            </a:r>
          </a:p>
        </p:txBody>
      </p:sp>
      <p:sp>
        <p:nvSpPr>
          <p:cNvPr id="5324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The values of the arguments are plugged into </a:t>
            </a:r>
            <a:br>
              <a:rPr lang="en-US" sz="2400"/>
            </a:br>
            <a:r>
              <a:rPr lang="en-US" sz="2400"/>
              <a:t>the formal parameters (Call-by-value mechanism </a:t>
            </a:r>
            <a:br>
              <a:rPr lang="en-US" sz="2400"/>
            </a:br>
            <a:r>
              <a:rPr lang="en-US" sz="2400"/>
              <a:t>with call-by-value parameters)</a:t>
            </a:r>
          </a:p>
          <a:p>
            <a:pPr lvl="1"/>
            <a:r>
              <a:rPr lang="en-US" sz="2400"/>
              <a:t>The first argument is used for the first formal </a:t>
            </a:r>
            <a:br>
              <a:rPr lang="en-US" sz="2400"/>
            </a:br>
            <a:r>
              <a:rPr lang="en-US" sz="2400"/>
              <a:t>parameter, the second argument for the second</a:t>
            </a:r>
            <a:br>
              <a:rPr lang="en-US" sz="2400"/>
            </a:br>
            <a:r>
              <a:rPr lang="en-US" sz="2400"/>
              <a:t>formal parameter, and so forth.</a:t>
            </a:r>
          </a:p>
          <a:p>
            <a:pPr lvl="1"/>
            <a:r>
              <a:rPr lang="en-US" sz="2400"/>
              <a:t>The value plugged into the formal parameter is used</a:t>
            </a:r>
            <a:br>
              <a:rPr lang="en-US" sz="2400"/>
            </a:br>
            <a:r>
              <a:rPr lang="en-US" sz="2400"/>
              <a:t>in all instances of the formal parameter in the </a:t>
            </a:r>
            <a:br>
              <a:rPr lang="en-US" sz="2400"/>
            </a:br>
            <a:r>
              <a:rPr lang="en-US" sz="2400"/>
              <a:t>function body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3181</TotalTime>
  <Words>514</Words>
  <Application>Microsoft Office PowerPoint</Application>
  <PresentationFormat>Letter Paper (8.5x11 in)</PresentationFormat>
  <Paragraphs>181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functions</vt:lpstr>
      <vt:lpstr>Learning Outcomes</vt:lpstr>
      <vt:lpstr>Programmer-Defined Functions</vt:lpstr>
      <vt:lpstr>Function Declaration</vt:lpstr>
      <vt:lpstr>PowerPoint Presentation</vt:lpstr>
      <vt:lpstr>Function Definition</vt:lpstr>
      <vt:lpstr>The Return Statement</vt:lpstr>
      <vt:lpstr>The Function Call</vt:lpstr>
      <vt:lpstr>Function Call Details</vt:lpstr>
      <vt:lpstr>Alternate Declarations</vt:lpstr>
      <vt:lpstr>Order of Arguments</vt:lpstr>
      <vt:lpstr>Function Definition Syntax</vt:lpstr>
      <vt:lpstr>Placing Definitions</vt:lpstr>
      <vt:lpstr>Section 4.3 Conclusion</vt:lpstr>
      <vt:lpstr>Procedural Abstraction</vt:lpstr>
      <vt:lpstr>Information Hiding</vt:lpstr>
      <vt:lpstr>Function Implementations and The Black Box</vt:lpstr>
      <vt:lpstr>Procedural Abstraction and C++</vt:lpstr>
      <vt:lpstr>Procedural Abstraction and Functions</vt:lpstr>
      <vt:lpstr>Formal Parameter Names</vt:lpstr>
      <vt:lpstr>Use Pseudocode</vt:lpstr>
      <vt:lpstr>Local Variables</vt:lpstr>
      <vt:lpstr>Global Constants</vt:lpstr>
      <vt:lpstr>Global Variables</vt:lpstr>
      <vt:lpstr>Formal Parameters are Local Variables</vt:lpstr>
      <vt:lpstr>Example: Factorial</vt:lpstr>
      <vt:lpstr>Overloading Function Names</vt:lpstr>
      <vt:lpstr>Overloading Examples</vt:lpstr>
      <vt:lpstr>Overloading Details</vt:lpstr>
      <vt:lpstr>Automatic Type Conversion</vt:lpstr>
      <vt:lpstr>Type Conversion Problem</vt:lpstr>
      <vt:lpstr>Section 4.6 Conclusion</vt:lpstr>
    </vt:vector>
  </TitlesOfParts>
  <Company>Addison Wesley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IST</cp:lastModifiedBy>
  <cp:revision>104</cp:revision>
  <cp:lastPrinted>2001-11-04T00:51:13Z</cp:lastPrinted>
  <dcterms:created xsi:type="dcterms:W3CDTF">2005-02-25T19:46:41Z</dcterms:created>
  <dcterms:modified xsi:type="dcterms:W3CDTF">2014-09-17T06:01:20Z</dcterms:modified>
</cp:coreProperties>
</file>