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1"/>
  </p:notesMasterIdLst>
  <p:handoutMasterIdLst>
    <p:handoutMasterId r:id="rId32"/>
  </p:handoutMasterIdLst>
  <p:sldIdLst>
    <p:sldId id="589" r:id="rId2"/>
    <p:sldId id="626" r:id="rId3"/>
    <p:sldId id="555" r:id="rId4"/>
    <p:sldId id="556" r:id="rId5"/>
    <p:sldId id="557" r:id="rId6"/>
    <p:sldId id="560" r:id="rId7"/>
    <p:sldId id="625" r:id="rId8"/>
    <p:sldId id="576" r:id="rId9"/>
    <p:sldId id="577" r:id="rId10"/>
    <p:sldId id="578" r:id="rId11"/>
    <p:sldId id="581" r:id="rId12"/>
    <p:sldId id="582" r:id="rId13"/>
    <p:sldId id="583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24" r:id="rId29"/>
    <p:sldId id="604" r:id="rId30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95" autoAdjust="0"/>
  </p:normalViewPr>
  <p:slideViewPr>
    <p:cSldViewPr snapToObjects="1">
      <p:cViewPr>
        <p:scale>
          <a:sx n="75" d="100"/>
          <a:sy n="75" d="100"/>
        </p:scale>
        <p:origin x="-1224" y="-18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48B3B9AE-4F62-4D60-9DEB-466C739F6214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066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0A3D6542-2802-450D-82A9-2EA839D4E53E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734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A22B-8A87-40DC-ACA4-E30753FE4685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47"/>
          <p:cNvSpPr>
            <a:spLocks noChangeArrowheads="1"/>
          </p:cNvSpPr>
          <p:nvPr userDrawn="1"/>
        </p:nvSpPr>
        <p:spPr bwMode="auto">
          <a:xfrm>
            <a:off x="-276225" y="2747962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46" descr="savitch_thum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227-078E-48DA-B5DB-3546DC199D43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651F-6630-4EAC-AB0C-D409F60782B8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D54-BC79-4EFF-99A6-659B65E0C4EB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E5FCAD0E-3070-4B82-84AA-6F4D2AD261D8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B36-1C7A-4013-B010-3FDB0EB4FA25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0" y="6356350"/>
            <a:ext cx="762000" cy="36512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fld id="{B6C39C35-3471-4E78-8E5C-51AA4A0F5882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C277-D41F-467C-9684-675437E7268A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665A-B25C-4643-B548-BEFBA5FAB3EB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4600" y="6356350"/>
            <a:ext cx="2362200" cy="36512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fld id="{B6C39C35-3471-4E78-8E5C-51AA4A0F5882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3FFF-E8E2-496A-8DDC-8899D158C31A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5021-9891-4A98-8231-30D7E110D197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E330-8855-497C-9946-80FCA52ACD21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81C6-54C2-41B3-A8A0-226761210FBF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72FF-F789-487A-850D-980DB02709F1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3FFF-E8E2-496A-8DDC-8899D158C31A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8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9" name="Text Placeholder 8"/>
          <p:cNvSpPr txBox="1">
            <a:spLocks/>
          </p:cNvSpPr>
          <p:nvPr userDrawn="1"/>
        </p:nvSpPr>
        <p:spPr>
          <a:xfrm>
            <a:off x="8458200" y="6492875"/>
            <a:ext cx="685800" cy="36512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6C39C35-3471-4E78-8E5C-51AA4A0F588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7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7</a:t>
            </a:r>
            <a:br>
              <a:rPr lang="en-US" dirty="0" smtClean="0"/>
            </a:br>
            <a:r>
              <a:rPr lang="en-US" dirty="0" smtClean="0"/>
              <a:t>Functions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200 – Introduction to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Formal Parameters are actually variables that are</a:t>
            </a:r>
            <a:br>
              <a:rPr lang="en-US" sz="2400"/>
            </a:br>
            <a:r>
              <a:rPr lang="en-US" sz="2400"/>
              <a:t>local to the function definition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They are used just as if they were declared in the </a:t>
            </a:r>
            <a:br>
              <a:rPr lang="en-US" sz="2400"/>
            </a:br>
            <a:r>
              <a:rPr lang="en-US" sz="2400"/>
              <a:t>function body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 NOT re-declare the formal parameters in the </a:t>
            </a:r>
            <a:br>
              <a:rPr lang="en-US" sz="2400"/>
            </a:br>
            <a:r>
              <a:rPr lang="en-US" sz="2400"/>
              <a:t>function body, they are declared in the function</a:t>
            </a:r>
            <a:br>
              <a:rPr lang="en-US" sz="2400"/>
            </a:br>
            <a:r>
              <a:rPr lang="en-US" sz="2400"/>
              <a:t>declaration</a:t>
            </a:r>
          </a:p>
          <a:p>
            <a:pPr>
              <a:lnSpc>
                <a:spcPct val="90000"/>
              </a:lnSpc>
            </a:pPr>
            <a:r>
              <a:rPr lang="en-US" sz="2400"/>
              <a:t>The call-by-value mechanism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a function is called the formal parameters </a:t>
            </a:r>
            <a:br>
              <a:rPr lang="en-US" sz="2400"/>
            </a:br>
            <a:r>
              <a:rPr lang="en-US" sz="2400"/>
              <a:t>are initialized to the values of the</a:t>
            </a:r>
            <a:br>
              <a:rPr lang="en-US" sz="2400"/>
            </a:br>
            <a:r>
              <a:rPr lang="en-US" sz="2400"/>
              <a:t>arguments in the function call</a:t>
            </a:r>
          </a:p>
          <a:p>
            <a:pPr lvl="2">
              <a:lnSpc>
                <a:spcPct val="90000"/>
              </a:lnSpc>
            </a:pPr>
            <a:endParaRPr lang="en-US" sz="2000"/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Formal Parameters</a:t>
            </a:r>
            <a:br>
              <a:rPr lang="en-US"/>
            </a:br>
            <a:r>
              <a:rPr lang="en-US"/>
              <a:t>are Local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Function Names</a:t>
            </a:r>
          </a:p>
        </p:txBody>
      </p:sp>
      <p:sp>
        <p:nvSpPr>
          <p:cNvPr id="565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C++ allows more than one definition for the </a:t>
            </a:r>
            <a:br>
              <a:rPr lang="en-US" sz="2400"/>
            </a:br>
            <a:r>
              <a:rPr lang="en-US" sz="2400"/>
              <a:t>same function name</a:t>
            </a:r>
          </a:p>
          <a:p>
            <a:pPr lvl="1"/>
            <a:r>
              <a:rPr lang="en-US" sz="2400"/>
              <a:t>Very convenient for situations in which the “same”</a:t>
            </a:r>
            <a:br>
              <a:rPr lang="en-US" sz="2400"/>
            </a:br>
            <a:r>
              <a:rPr lang="en-US" sz="2400"/>
              <a:t>function is needed for different numbers or types</a:t>
            </a:r>
            <a:br>
              <a:rPr lang="en-US" sz="2400"/>
            </a:br>
            <a:r>
              <a:rPr lang="en-US" sz="2400"/>
              <a:t>of arguments</a:t>
            </a:r>
          </a:p>
          <a:p>
            <a:r>
              <a:rPr lang="en-US" sz="2400"/>
              <a:t>Overloading a function name means providing </a:t>
            </a:r>
            <a:br>
              <a:rPr lang="en-US" sz="2400"/>
            </a:br>
            <a:r>
              <a:rPr lang="en-US" sz="2400"/>
              <a:t>more than one declaration and definition using </a:t>
            </a:r>
            <a:br>
              <a:rPr lang="en-US" sz="2400"/>
            </a:br>
            <a:r>
              <a:rPr lang="en-US" sz="2400"/>
              <a:t>the same function name</a:t>
            </a:r>
          </a:p>
          <a:p>
            <a:pPr lvl="2"/>
            <a:endParaRPr lang="en-US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Line 2"/>
          <p:cNvSpPr>
            <a:spLocks noChangeShapeType="1"/>
          </p:cNvSpPr>
          <p:nvPr/>
        </p:nvSpPr>
        <p:spPr bwMode="auto">
          <a:xfrm>
            <a:off x="4697413" y="5254625"/>
            <a:ext cx="2667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5" name="Line 3"/>
          <p:cNvSpPr>
            <a:spLocks noChangeShapeType="1"/>
          </p:cNvSpPr>
          <p:nvPr/>
        </p:nvSpPr>
        <p:spPr bwMode="auto">
          <a:xfrm flipH="1" flipV="1">
            <a:off x="7307263" y="2892425"/>
            <a:ext cx="19050" cy="23431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6" name="Line 4"/>
          <p:cNvSpPr>
            <a:spLocks noChangeShapeType="1"/>
          </p:cNvSpPr>
          <p:nvPr/>
        </p:nvSpPr>
        <p:spPr bwMode="auto">
          <a:xfrm flipH="1">
            <a:off x="6316663" y="2911475"/>
            <a:ext cx="10096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7" name="Line 5"/>
          <p:cNvSpPr>
            <a:spLocks noChangeShapeType="1"/>
          </p:cNvSpPr>
          <p:nvPr/>
        </p:nvSpPr>
        <p:spPr bwMode="auto">
          <a:xfrm flipV="1">
            <a:off x="7326313" y="1636713"/>
            <a:ext cx="0" cy="1485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8" name="Line 6"/>
          <p:cNvSpPr>
            <a:spLocks noChangeShapeType="1"/>
          </p:cNvSpPr>
          <p:nvPr/>
        </p:nvSpPr>
        <p:spPr bwMode="auto">
          <a:xfrm flipH="1">
            <a:off x="5135563" y="1636713"/>
            <a:ext cx="219075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9" name="Line 7"/>
          <p:cNvSpPr>
            <a:spLocks noChangeShapeType="1"/>
          </p:cNvSpPr>
          <p:nvPr/>
        </p:nvSpPr>
        <p:spPr bwMode="auto">
          <a:xfrm flipV="1">
            <a:off x="7192963" y="26654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0" name="Line 8"/>
          <p:cNvSpPr>
            <a:spLocks noChangeShapeType="1"/>
          </p:cNvSpPr>
          <p:nvPr/>
        </p:nvSpPr>
        <p:spPr bwMode="auto">
          <a:xfrm flipV="1">
            <a:off x="7154863" y="17700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1" name="Line 9"/>
          <p:cNvSpPr>
            <a:spLocks noChangeShapeType="1"/>
          </p:cNvSpPr>
          <p:nvPr/>
        </p:nvSpPr>
        <p:spPr bwMode="auto">
          <a:xfrm flipV="1">
            <a:off x="6716713" y="15605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2" name="Line 10"/>
          <p:cNvSpPr>
            <a:spLocks noChangeShapeType="1"/>
          </p:cNvSpPr>
          <p:nvPr/>
        </p:nvSpPr>
        <p:spPr bwMode="auto">
          <a:xfrm flipV="1">
            <a:off x="5992813" y="15033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3" name="Line 11"/>
          <p:cNvSpPr>
            <a:spLocks noChangeShapeType="1"/>
          </p:cNvSpPr>
          <p:nvPr/>
        </p:nvSpPr>
        <p:spPr bwMode="auto">
          <a:xfrm flipV="1">
            <a:off x="5402263" y="15224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4" name="Line 12"/>
          <p:cNvSpPr>
            <a:spLocks noChangeShapeType="1"/>
          </p:cNvSpPr>
          <p:nvPr/>
        </p:nvSpPr>
        <p:spPr bwMode="auto">
          <a:xfrm flipV="1">
            <a:off x="7173913" y="22272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Examples</a:t>
            </a:r>
          </a:p>
        </p:txBody>
      </p:sp>
      <p:sp>
        <p:nvSpPr>
          <p:cNvPr id="566286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double ave(double n1, double n2)</a:t>
            </a:r>
            <a:br>
              <a:rPr lang="en-US" sz="2000"/>
            </a:br>
            <a:r>
              <a:rPr lang="en-US" sz="2000"/>
              <a:t>{</a:t>
            </a:r>
            <a:br>
              <a:rPr lang="en-US" sz="2000"/>
            </a:br>
            <a:r>
              <a:rPr lang="en-US" sz="2000"/>
              <a:t>          return ((n1 + n2) / 2);</a:t>
            </a:r>
            <a:br>
              <a:rPr lang="en-US" sz="2000"/>
            </a:br>
            <a:r>
              <a:rPr lang="en-US" sz="2000"/>
              <a:t>}</a:t>
            </a:r>
          </a:p>
          <a:p>
            <a:pPr>
              <a:lnSpc>
                <a:spcPct val="90000"/>
              </a:lnSpc>
            </a:pPr>
            <a:r>
              <a:rPr lang="en-US" sz="2000"/>
              <a:t>double ave(double n1, double n2, double n3)</a:t>
            </a:r>
            <a:br>
              <a:rPr lang="en-US" sz="2000"/>
            </a:br>
            <a:r>
              <a:rPr lang="en-US" sz="2000"/>
              <a:t>{</a:t>
            </a:r>
            <a:br>
              <a:rPr lang="en-US" sz="2000"/>
            </a:br>
            <a:r>
              <a:rPr lang="en-US" sz="2000"/>
              <a:t>     return (( n1 + n2 + n3) / 3);</a:t>
            </a:r>
            <a:br>
              <a:rPr lang="en-US" sz="2000"/>
            </a:br>
            <a:r>
              <a:rPr lang="en-US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Compiler checks the number and types of arguments</a:t>
            </a:r>
            <a:br>
              <a:rPr lang="en-US" sz="2000"/>
            </a:br>
            <a:r>
              <a:rPr lang="en-US" sz="2000"/>
              <a:t>in the function call to decide which function to use 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 		cout &lt;&lt; ave( 10, 20, 30); 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uses the second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6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  <p:bldP spid="566275" grpId="0" animBg="1"/>
      <p:bldP spid="566276" grpId="0" animBg="1"/>
      <p:bldP spid="566277" grpId="0" animBg="1"/>
      <p:bldP spid="566278" grpId="0" animBg="1"/>
      <p:bldP spid="566279" grpId="0" animBg="1"/>
      <p:bldP spid="566280" grpId="0" animBg="1"/>
      <p:bldP spid="566281" grpId="0" animBg="1"/>
      <p:bldP spid="566282" grpId="0" animBg="1"/>
      <p:bldP spid="566283" grpId="0" animBg="1"/>
      <p:bldP spid="5662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Details</a:t>
            </a:r>
          </a:p>
        </p:txBody>
      </p:sp>
      <p:sp>
        <p:nvSpPr>
          <p:cNvPr id="5673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Overloaded functions</a:t>
            </a:r>
          </a:p>
          <a:p>
            <a:pPr lvl="1"/>
            <a:r>
              <a:rPr lang="en-US" dirty="0"/>
              <a:t>Must have different numbers of formal </a:t>
            </a:r>
            <a:r>
              <a:rPr lang="en-US" dirty="0" smtClean="0"/>
              <a:t>parameters 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and/or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   Must have at least one different type of parameter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Must return a value of the same type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void-Functions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 top-down design, a subtask might produce</a:t>
            </a:r>
          </a:p>
          <a:p>
            <a:pPr lvl="1"/>
            <a:r>
              <a:rPr lang="en-US" sz="2400"/>
              <a:t>No value (just input or output for example)</a:t>
            </a:r>
          </a:p>
          <a:p>
            <a:pPr lvl="1"/>
            <a:r>
              <a:rPr lang="en-US" sz="2400"/>
              <a:t>One value </a:t>
            </a:r>
          </a:p>
          <a:p>
            <a:pPr lvl="1"/>
            <a:r>
              <a:rPr lang="en-US" sz="2400"/>
              <a:t>More than one value</a:t>
            </a:r>
          </a:p>
          <a:p>
            <a:r>
              <a:rPr lang="en-US" sz="2400"/>
              <a:t>We have seen how to implement functions that</a:t>
            </a:r>
            <a:br>
              <a:rPr lang="en-US" sz="2400"/>
            </a:br>
            <a:r>
              <a:rPr lang="en-US" sz="2400"/>
              <a:t>return one value</a:t>
            </a:r>
          </a:p>
          <a:p>
            <a:r>
              <a:rPr lang="en-US" sz="2400"/>
              <a:t>A void-function implements a subtask that </a:t>
            </a:r>
            <a:br>
              <a:rPr lang="en-US" sz="2400"/>
            </a:br>
            <a:r>
              <a:rPr lang="en-US" sz="2400"/>
              <a:t>returns no value or more than one value</a:t>
            </a:r>
          </a:p>
          <a:p>
            <a:pPr lvl="1"/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void-Function Definition</a:t>
            </a:r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Two main differences between void-function </a:t>
            </a:r>
            <a:br>
              <a:rPr lang="en-US" sz="2000" dirty="0"/>
            </a:br>
            <a:r>
              <a:rPr lang="en-US" sz="2000" dirty="0"/>
              <a:t>definitions and the definitions of functions </a:t>
            </a:r>
            <a:br>
              <a:rPr lang="en-US" sz="2000" dirty="0"/>
            </a:br>
            <a:r>
              <a:rPr lang="en-US" sz="2000" dirty="0"/>
              <a:t>that return one value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Keyword void replaces the type of the value returned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void means that no value is returned by the function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return statement does not include </a:t>
            </a:r>
            <a:r>
              <a:rPr lang="en-US" sz="2000" dirty="0" smtClean="0"/>
              <a:t>an </a:t>
            </a:r>
            <a:r>
              <a:rPr lang="en-US" sz="2000" dirty="0"/>
              <a:t>expression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dirty="0"/>
              <a:t>void </a:t>
            </a:r>
            <a:r>
              <a:rPr lang="en-US" sz="2000" dirty="0" err="1"/>
              <a:t>show_results</a:t>
            </a:r>
            <a:r>
              <a:rPr lang="en-US" sz="2000" dirty="0"/>
              <a:t>(double </a:t>
            </a:r>
            <a:r>
              <a:rPr lang="en-US" sz="2000" dirty="0" err="1"/>
              <a:t>f_degrees</a:t>
            </a:r>
            <a:r>
              <a:rPr lang="en-US" sz="2000" dirty="0"/>
              <a:t>, double </a:t>
            </a:r>
            <a:r>
              <a:rPr lang="en-US" sz="2000" dirty="0" err="1"/>
              <a:t>c_degrees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  using namespace std;</a:t>
            </a:r>
            <a:br>
              <a:rPr lang="en-US" sz="2000" dirty="0"/>
            </a:br>
            <a:r>
              <a:rPr lang="en-US" sz="2000" dirty="0"/>
              <a:t>    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f_degrees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 &lt;&lt; “ degrees Fahrenheit is </a:t>
            </a:r>
            <a:r>
              <a:rPr lang="en-US" sz="2000" dirty="0" err="1"/>
              <a:t>euivalent</a:t>
            </a:r>
            <a:r>
              <a:rPr lang="en-US" sz="2000" dirty="0"/>
              <a:t> to “ &lt;&lt; </a:t>
            </a:r>
            <a:r>
              <a:rPr lang="en-US" sz="2000" dirty="0" err="1"/>
              <a:t>endl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 &lt;&lt; </a:t>
            </a:r>
            <a:r>
              <a:rPr lang="en-US" sz="2000" dirty="0" err="1"/>
              <a:t>c_degrees</a:t>
            </a:r>
            <a:r>
              <a:rPr lang="en-US" sz="2000" dirty="0"/>
              <a:t> &lt;&lt; “ degrees Celsius.”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   return;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void-Function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void-function calls are executable statements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They do not need to be part of another statement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They end with a semi-colon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</a:t>
            </a:r>
            <a:br>
              <a:rPr lang="en-US" sz="2400"/>
            </a:br>
            <a:r>
              <a:rPr lang="en-US" sz="2400"/>
              <a:t>                   show_results(32.5, 0.3);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  NOT:      cout &lt;&lt; show_results(32.5, 0.3);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void-Function Calls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Mechanism is nearly the same as the function </a:t>
            </a:r>
            <a:br>
              <a:rPr lang="en-US" sz="2400"/>
            </a:br>
            <a:r>
              <a:rPr lang="en-US" sz="2400"/>
              <a:t>calls we have seen</a:t>
            </a:r>
          </a:p>
          <a:p>
            <a:pPr lvl="1"/>
            <a:r>
              <a:rPr lang="en-US" sz="2400"/>
              <a:t>Argument values are substituted for the formal </a:t>
            </a:r>
            <a:br>
              <a:rPr lang="en-US" sz="2400"/>
            </a:br>
            <a:r>
              <a:rPr lang="en-US" sz="2400"/>
              <a:t>parameters </a:t>
            </a:r>
          </a:p>
          <a:p>
            <a:pPr lvl="2"/>
            <a:r>
              <a:rPr lang="en-US" sz="2000"/>
              <a:t>It is fairly common to have no parameters in </a:t>
            </a:r>
            <a:br>
              <a:rPr lang="en-US" sz="2000"/>
            </a:br>
            <a:r>
              <a:rPr lang="en-US" sz="2000"/>
              <a:t>void-functions</a:t>
            </a:r>
          </a:p>
          <a:p>
            <a:pPr lvl="3"/>
            <a:r>
              <a:rPr lang="en-US" sz="1800"/>
              <a:t>In this case there will be no arguments in the function call</a:t>
            </a:r>
          </a:p>
          <a:p>
            <a:pPr lvl="1"/>
            <a:r>
              <a:rPr lang="en-US" sz="2400"/>
              <a:t>Statements in function body are executed</a:t>
            </a:r>
          </a:p>
          <a:p>
            <a:pPr lvl="1"/>
            <a:r>
              <a:rPr lang="en-US" sz="2400"/>
              <a:t>Optional return statement ends the function</a:t>
            </a:r>
          </a:p>
          <a:p>
            <a:pPr lvl="2"/>
            <a:r>
              <a:rPr lang="en-US" sz="2000"/>
              <a:t>Return statement does not include a value to return</a:t>
            </a:r>
          </a:p>
          <a:p>
            <a:pPr lvl="2"/>
            <a:r>
              <a:rPr lang="en-US" sz="2000"/>
              <a:t>Return statement is implicit if it is not included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Text Box 2"/>
          <p:cNvSpPr txBox="1">
            <a:spLocks noChangeArrowheads="1"/>
          </p:cNvSpPr>
          <p:nvPr/>
        </p:nvSpPr>
        <p:spPr bwMode="auto">
          <a:xfrm>
            <a:off x="6232525" y="5380038"/>
            <a:ext cx="184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</a:t>
            </a:r>
            <a:br>
              <a:rPr lang="en-US"/>
            </a:br>
            <a:r>
              <a:rPr lang="en-US"/>
              <a:t>Converting Temperatures</a:t>
            </a:r>
          </a:p>
        </p:txBody>
      </p:sp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functions just developed can be used in a </a:t>
            </a:r>
            <a:br>
              <a:rPr lang="en-US" sz="2400"/>
            </a:br>
            <a:r>
              <a:rPr lang="en-US" sz="2400"/>
              <a:t>program to convert Fahrenheit temperatures to</a:t>
            </a:r>
            <a:br>
              <a:rPr lang="en-US" sz="2400"/>
            </a:br>
            <a:r>
              <a:rPr lang="en-US" sz="2400"/>
              <a:t>Celcius using the formula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                   C = (5/9) (F – 32)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Do you see the integer division problem?</a:t>
            </a:r>
          </a:p>
          <a:p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void-Functions</a:t>
            </a:r>
            <a:br>
              <a:rPr lang="en-US"/>
            </a:br>
            <a:r>
              <a:rPr lang="en-US"/>
              <a:t>Why Use a Return?</a:t>
            </a:r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r>
              <a:rPr lang="en-US" dirty="0"/>
              <a:t>Is a return-statement ever needed in a</a:t>
            </a:r>
            <a:br>
              <a:rPr lang="en-US" dirty="0"/>
            </a:br>
            <a:r>
              <a:rPr lang="en-US" dirty="0"/>
              <a:t>void-function since no value is returned?</a:t>
            </a:r>
          </a:p>
          <a:p>
            <a:pPr lvl="1"/>
            <a:r>
              <a:rPr lang="en-US" dirty="0"/>
              <a:t>Yes!</a:t>
            </a:r>
          </a:p>
          <a:p>
            <a:pPr lvl="2"/>
            <a:r>
              <a:rPr lang="en-US" dirty="0"/>
              <a:t>What if a branch of an if-else statement requires </a:t>
            </a:r>
            <a:br>
              <a:rPr lang="en-US" dirty="0"/>
            </a:br>
            <a:r>
              <a:rPr lang="en-US" dirty="0"/>
              <a:t>that the function ends to avoid producing more </a:t>
            </a:r>
            <a:br>
              <a:rPr lang="en-US" dirty="0"/>
            </a:br>
            <a:r>
              <a:rPr lang="en-US" dirty="0"/>
              <a:t>output, or creating a mathematical error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Black-box analogy of functions</a:t>
            </a:r>
          </a:p>
          <a:p>
            <a:r>
              <a:rPr lang="en-US" dirty="0" smtClean="0"/>
              <a:t>Global variables</a:t>
            </a:r>
          </a:p>
          <a:p>
            <a:r>
              <a:rPr lang="en-US" dirty="0" smtClean="0"/>
              <a:t>Void functions</a:t>
            </a:r>
          </a:p>
          <a:p>
            <a:r>
              <a:rPr lang="en-US" dirty="0" smtClean="0"/>
              <a:t>Pass by value and Pass by reference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Main Function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main function in a program is used like a</a:t>
            </a:r>
            <a:br>
              <a:rPr lang="en-US" sz="2400"/>
            </a:br>
            <a:r>
              <a:rPr lang="en-US" sz="2400"/>
              <a:t>void function…do you have to end the program</a:t>
            </a:r>
            <a:br>
              <a:rPr lang="en-US" sz="2400"/>
            </a:br>
            <a:r>
              <a:rPr lang="en-US" sz="2400"/>
              <a:t>with a  return-statement?</a:t>
            </a:r>
          </a:p>
          <a:p>
            <a:pPr lvl="1"/>
            <a:r>
              <a:rPr lang="en-US" sz="2400"/>
              <a:t>Because the main function is defined to return a </a:t>
            </a:r>
            <a:br>
              <a:rPr lang="en-US" sz="2400"/>
            </a:br>
            <a:r>
              <a:rPr lang="en-US" sz="2400"/>
              <a:t>value of type int, the return is needed</a:t>
            </a:r>
          </a:p>
          <a:p>
            <a:pPr lvl="1"/>
            <a:r>
              <a:rPr lang="en-US" sz="2400"/>
              <a:t>C++ standard says the return 0 can be omitted, but </a:t>
            </a:r>
            <a:br>
              <a:rPr lang="en-US" sz="2400"/>
            </a:br>
            <a:r>
              <a:rPr lang="en-US" sz="2400"/>
              <a:t>many compilers still require it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Call-by-Reference Parameters</a:t>
            </a: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Call-by-value is not adequate when we need </a:t>
            </a:r>
            <a:br>
              <a:rPr lang="en-US" sz="2400"/>
            </a:br>
            <a:r>
              <a:rPr lang="en-US" sz="2400"/>
              <a:t>a sub-task to obtain input values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Call-by-value means that the formal parameters </a:t>
            </a:r>
            <a:br>
              <a:rPr lang="en-US" sz="2400"/>
            </a:br>
            <a:r>
              <a:rPr lang="en-US" sz="2400"/>
              <a:t>receive the values of the arguments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obtain input values, we need to change the </a:t>
            </a:r>
            <a:br>
              <a:rPr lang="en-US" sz="2400"/>
            </a:br>
            <a:r>
              <a:rPr lang="en-US" sz="2400"/>
              <a:t>variables that are arguments to the function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Recall that we have changed the values of </a:t>
            </a:r>
            <a:br>
              <a:rPr lang="en-US" sz="2000"/>
            </a:br>
            <a:r>
              <a:rPr lang="en-US" sz="2000"/>
              <a:t>formal parameters in a function body, but we have not </a:t>
            </a:r>
            <a:br>
              <a:rPr lang="en-US" sz="2000"/>
            </a:br>
            <a:r>
              <a:rPr lang="en-US" sz="2000"/>
              <a:t>changed the arguments found in the function call</a:t>
            </a:r>
          </a:p>
          <a:p>
            <a:pPr>
              <a:lnSpc>
                <a:spcPct val="90000"/>
              </a:lnSpc>
            </a:pPr>
            <a:r>
              <a:rPr lang="en-US" sz="2400"/>
              <a:t>Call-by-reference parameters allow us to change</a:t>
            </a:r>
            <a:br>
              <a:rPr lang="en-US" sz="2400"/>
            </a:br>
            <a:r>
              <a:rPr lang="en-US" sz="2400"/>
              <a:t>the variable used in the function call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Arguments for call-by-reference parameters must be</a:t>
            </a:r>
            <a:br>
              <a:rPr lang="en-US" sz="2400"/>
            </a:br>
            <a:r>
              <a:rPr lang="en-US" sz="2400"/>
              <a:t>variables, not numbers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Call-by-Reference Example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void get_input(double&amp; f_variable)</a:t>
            </a:r>
            <a:br>
              <a:rPr lang="en-US" sz="2000"/>
            </a:br>
            <a:r>
              <a:rPr lang="en-US" sz="2000"/>
              <a:t> {</a:t>
            </a:r>
            <a:br>
              <a:rPr lang="en-US" sz="2000"/>
            </a:br>
            <a:r>
              <a:rPr lang="en-US" sz="2000"/>
              <a:t>       using namespace std;</a:t>
            </a:r>
            <a:br>
              <a:rPr lang="en-US" sz="2000"/>
            </a:br>
            <a:r>
              <a:rPr lang="en-US" sz="2000"/>
              <a:t>       cout &lt;&lt; “ Convert a Fahrenheit temperature”</a:t>
            </a:r>
            <a:br>
              <a:rPr lang="en-US" sz="2000"/>
            </a:br>
            <a:r>
              <a:rPr lang="en-US" sz="2000"/>
              <a:t>      	          &lt;&lt; “ to Celsius.\n”</a:t>
            </a:r>
            <a:br>
              <a:rPr lang="en-US" sz="2000"/>
            </a:br>
            <a:r>
              <a:rPr lang="en-US" sz="2000"/>
              <a:t>            	&lt;&lt; “ Enter a temperature in Fahrenheit: “;</a:t>
            </a:r>
            <a:br>
              <a:rPr lang="en-US" sz="2000"/>
            </a:br>
            <a:r>
              <a:rPr lang="en-US" sz="2000"/>
              <a:t>  	 cin &gt;&gt; f_variable;</a:t>
            </a:r>
            <a:br>
              <a:rPr lang="en-US" sz="2000"/>
            </a:br>
            <a:r>
              <a:rPr lang="en-US" sz="2000"/>
              <a:t>}               </a:t>
            </a:r>
          </a:p>
          <a:p>
            <a:r>
              <a:rPr lang="en-US" sz="2000"/>
              <a:t>‘&amp;’ symbol (ampersand) identifies f_variable as a </a:t>
            </a:r>
            <a:br>
              <a:rPr lang="en-US" sz="2000"/>
            </a:br>
            <a:r>
              <a:rPr lang="en-US" sz="2000"/>
              <a:t>call-by-reference parameter</a:t>
            </a:r>
          </a:p>
          <a:p>
            <a:pPr lvl="1"/>
            <a:r>
              <a:rPr lang="en-US" sz="2000"/>
              <a:t>Used in both declaration and definition!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Call-By-Reference Details</a:t>
            </a:r>
          </a:p>
        </p:txBody>
      </p:sp>
      <p:sp>
        <p:nvSpPr>
          <p:cNvPr id="526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Call-by-reference works almost as if the </a:t>
            </a:r>
            <a:br>
              <a:rPr lang="en-US" sz="2400"/>
            </a:br>
            <a:r>
              <a:rPr lang="en-US" sz="2400"/>
              <a:t>argument variable is substituted for the formal</a:t>
            </a:r>
            <a:br>
              <a:rPr lang="en-US" sz="2400"/>
            </a:br>
            <a:r>
              <a:rPr lang="en-US" sz="2400"/>
              <a:t>parameter, not the argument’s value</a:t>
            </a:r>
          </a:p>
          <a:p>
            <a:r>
              <a:rPr lang="en-US" sz="2400"/>
              <a:t>In reality, the memory location of the argument</a:t>
            </a:r>
            <a:br>
              <a:rPr lang="en-US" sz="2400"/>
            </a:br>
            <a:r>
              <a:rPr lang="en-US" sz="2400"/>
              <a:t>variable is given to the formal parameter</a:t>
            </a:r>
          </a:p>
          <a:p>
            <a:pPr lvl="1"/>
            <a:r>
              <a:rPr lang="en-US" sz="2400"/>
              <a:t>Whatever is done to a formal parameter in the </a:t>
            </a:r>
            <a:br>
              <a:rPr lang="en-US" sz="2400"/>
            </a:br>
            <a:r>
              <a:rPr lang="en-US" sz="2400"/>
              <a:t>function body, is actually done to the value at the </a:t>
            </a:r>
            <a:br>
              <a:rPr lang="en-US" sz="2400"/>
            </a:br>
            <a:r>
              <a:rPr lang="en-US" sz="2400"/>
              <a:t>memory location of the argument variable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199"/>
            <a:ext cx="7848600" cy="49307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Call-by-reference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function call: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000" dirty="0"/>
              <a:t>    </a:t>
            </a:r>
            <a:r>
              <a:rPr lang="en-US" sz="2000" b="1" dirty="0"/>
              <a:t>f(age);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                                    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void  f(</a:t>
            </a:r>
            <a:r>
              <a:rPr lang="en-US" sz="2400" dirty="0" err="1" smtClean="0"/>
              <a:t>int</a:t>
            </a:r>
            <a:r>
              <a:rPr lang="en-US" sz="2400" dirty="0">
                <a:solidFill>
                  <a:schemeClr val="hlink"/>
                </a:solidFill>
              </a:rPr>
              <a:t>&amp;</a:t>
            </a:r>
            <a:r>
              <a:rPr lang="en-US" sz="2400" dirty="0"/>
              <a:t> </a:t>
            </a:r>
            <a:r>
              <a:rPr lang="en-US" sz="2400" dirty="0" err="1"/>
              <a:t>ref_par</a:t>
            </a:r>
            <a:r>
              <a:rPr lang="en-US" sz="2400" dirty="0"/>
              <a:t>);</a:t>
            </a:r>
          </a:p>
        </p:txBody>
      </p:sp>
      <p:sp>
        <p:nvSpPr>
          <p:cNvPr id="527407" name="Rectangle 4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00600" y="1597025"/>
            <a:ext cx="3581400" cy="4933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Call-by-value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function call:</a:t>
            </a:r>
            <a:br>
              <a:rPr lang="en-US" sz="2400" dirty="0"/>
            </a:br>
            <a:r>
              <a:rPr lang="en-US" sz="2400" dirty="0"/>
              <a:t>                    </a:t>
            </a:r>
            <a:r>
              <a:rPr lang="en-US" sz="2400" b="1" dirty="0"/>
              <a:t>f(age);</a:t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                                     </a:t>
            </a:r>
            <a:r>
              <a:rPr lang="en-US" sz="2400" dirty="0"/>
              <a:t>void f(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var_par</a:t>
            </a:r>
            <a:r>
              <a:rPr lang="en-US" sz="2400" dirty="0"/>
              <a:t>);</a:t>
            </a: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Call Comparisons</a:t>
            </a:r>
            <a:br>
              <a:rPr lang="en-US"/>
            </a:br>
            <a:r>
              <a:rPr lang="en-US"/>
              <a:t>Call By Reference vs Value</a:t>
            </a:r>
            <a:endParaRPr lang="en-US" sz="2800"/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3803650" y="2338388"/>
            <a:ext cx="14716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Memory</a:t>
            </a:r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3470275" y="3665538"/>
            <a:ext cx="184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3546475" y="3798888"/>
            <a:ext cx="184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graphicFrame>
        <p:nvGraphicFramePr>
          <p:cNvPr id="527367" name="Group 7"/>
          <p:cNvGraphicFramePr>
            <a:graphicFrameLocks noGrp="1"/>
          </p:cNvGraphicFramePr>
          <p:nvPr/>
        </p:nvGraphicFramePr>
        <p:xfrm>
          <a:off x="2867025" y="2838450"/>
          <a:ext cx="3384550" cy="2492376"/>
        </p:xfrm>
        <a:graphic>
          <a:graphicData uri="http://schemas.openxmlformats.org/drawingml/2006/table">
            <a:tbl>
              <a:tblPr/>
              <a:tblGrid>
                <a:gridCol w="982663"/>
                <a:gridCol w="1220787"/>
                <a:gridCol w="1181100"/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initial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286000" y="2762250"/>
            <a:ext cx="2235200" cy="3200400"/>
            <a:chOff x="1452" y="1740"/>
            <a:chExt cx="1408" cy="2016"/>
          </a:xfrm>
        </p:grpSpPr>
        <p:sp>
          <p:nvSpPr>
            <p:cNvPr id="527397" name="Line 37"/>
            <p:cNvSpPr>
              <a:spLocks noChangeShapeType="1"/>
            </p:cNvSpPr>
            <p:nvPr/>
          </p:nvSpPr>
          <p:spPr bwMode="auto">
            <a:xfrm>
              <a:off x="2860" y="2064"/>
              <a:ext cx="0" cy="2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398" name="Line 38"/>
            <p:cNvSpPr>
              <a:spLocks noChangeShapeType="1"/>
            </p:cNvSpPr>
            <p:nvPr/>
          </p:nvSpPr>
          <p:spPr bwMode="auto">
            <a:xfrm flipH="1">
              <a:off x="1464" y="2064"/>
              <a:ext cx="139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399" name="Line 39"/>
            <p:cNvSpPr>
              <a:spLocks noChangeShapeType="1"/>
            </p:cNvSpPr>
            <p:nvPr/>
          </p:nvSpPr>
          <p:spPr bwMode="auto">
            <a:xfrm flipV="1">
              <a:off x="1464" y="1740"/>
              <a:ext cx="0" cy="3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400" name="Line 40"/>
            <p:cNvSpPr>
              <a:spLocks noChangeShapeType="1"/>
            </p:cNvSpPr>
            <p:nvPr/>
          </p:nvSpPr>
          <p:spPr bwMode="auto">
            <a:xfrm>
              <a:off x="1452" y="3528"/>
              <a:ext cx="6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401" name="Line 41"/>
            <p:cNvSpPr>
              <a:spLocks noChangeShapeType="1"/>
            </p:cNvSpPr>
            <p:nvPr/>
          </p:nvSpPr>
          <p:spPr bwMode="auto">
            <a:xfrm flipH="1">
              <a:off x="2100" y="3540"/>
              <a:ext cx="0" cy="2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402" name="Line 42"/>
            <p:cNvSpPr>
              <a:spLocks noChangeShapeType="1"/>
            </p:cNvSpPr>
            <p:nvPr/>
          </p:nvSpPr>
          <p:spPr bwMode="auto">
            <a:xfrm>
              <a:off x="1464" y="2064"/>
              <a:ext cx="0" cy="146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581650" y="2667000"/>
            <a:ext cx="1981200" cy="3162300"/>
            <a:chOff x="3528" y="1680"/>
            <a:chExt cx="1248" cy="1992"/>
          </a:xfrm>
        </p:grpSpPr>
        <p:sp>
          <p:nvSpPr>
            <p:cNvPr id="527403" name="Line 43"/>
            <p:cNvSpPr>
              <a:spLocks noChangeShapeType="1"/>
            </p:cNvSpPr>
            <p:nvPr/>
          </p:nvSpPr>
          <p:spPr bwMode="auto">
            <a:xfrm flipH="1" flipV="1">
              <a:off x="3540" y="2064"/>
              <a:ext cx="0" cy="2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404" name="Line 44"/>
            <p:cNvSpPr>
              <a:spLocks noChangeShapeType="1"/>
            </p:cNvSpPr>
            <p:nvPr/>
          </p:nvSpPr>
          <p:spPr bwMode="auto">
            <a:xfrm>
              <a:off x="3528" y="2064"/>
              <a:ext cx="12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405" name="Line 45"/>
            <p:cNvSpPr>
              <a:spLocks noChangeShapeType="1"/>
            </p:cNvSpPr>
            <p:nvPr/>
          </p:nvSpPr>
          <p:spPr bwMode="auto">
            <a:xfrm flipV="1">
              <a:off x="4776" y="1680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406" name="Line 46"/>
            <p:cNvSpPr>
              <a:spLocks noChangeShapeType="1"/>
            </p:cNvSpPr>
            <p:nvPr/>
          </p:nvSpPr>
          <p:spPr bwMode="auto">
            <a:xfrm flipH="1">
              <a:off x="4764" y="2064"/>
              <a:ext cx="12" cy="16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swap_values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void swap(int&amp; variable1, int&amp; variable2)</a:t>
            </a:r>
            <a:br>
              <a:rPr lang="en-US" sz="2000"/>
            </a:br>
            <a:r>
              <a:rPr lang="en-US" sz="2000"/>
              <a:t>{</a:t>
            </a:r>
            <a:br>
              <a:rPr lang="en-US" sz="2000"/>
            </a:br>
            <a:r>
              <a:rPr lang="en-US" sz="2000"/>
              <a:t>     int temp = variable1;</a:t>
            </a:r>
            <a:br>
              <a:rPr lang="en-US" sz="2000"/>
            </a:br>
            <a:r>
              <a:rPr lang="en-US" sz="2000"/>
              <a:t>     variable1 = variable2;</a:t>
            </a:r>
            <a:br>
              <a:rPr lang="en-US" sz="2000"/>
            </a:br>
            <a:r>
              <a:rPr lang="en-US" sz="2000"/>
              <a:t>     variable2 = temp;</a:t>
            </a:r>
            <a:br>
              <a:rPr lang="en-US" sz="2000"/>
            </a:br>
            <a:r>
              <a:rPr lang="en-US" sz="2000"/>
              <a:t>}</a:t>
            </a:r>
          </a:p>
          <a:p>
            <a:pPr>
              <a:lnSpc>
                <a:spcPct val="90000"/>
              </a:lnSpc>
            </a:pPr>
            <a:r>
              <a:rPr lang="en-US" sz="2000"/>
              <a:t>If called with  swap(first_num, second_num);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first_num is substituted for variable1 in the parameter list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second_num is substituted for variable2 in the parameter list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temp is assigned the value of variable1 (first_num) since the </a:t>
            </a:r>
            <a:br>
              <a:rPr lang="en-US" sz="2000"/>
            </a:br>
            <a:r>
              <a:rPr lang="en-US" sz="2000"/>
              <a:t>next line will loose the value in first_num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variable1 (first_num) is assigned the value in variable2 (second_num)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variable2 (second_num) is assigned the original value of </a:t>
            </a:r>
            <a:br>
              <a:rPr lang="en-US" sz="2000"/>
            </a:br>
            <a:r>
              <a:rPr lang="en-US" sz="2000"/>
              <a:t>variable1 (first_num) which was stored in temp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Mixed Parameter Lists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Call-by-value and call-by-reference parameters </a:t>
            </a:r>
            <a:br>
              <a:rPr lang="en-US" sz="2400"/>
            </a:br>
            <a:r>
              <a:rPr lang="en-US" sz="2400"/>
              <a:t>can be mixed in the same function</a:t>
            </a:r>
            <a:br>
              <a:rPr lang="en-US" sz="2400"/>
            </a:br>
            <a:endParaRPr lang="en-US" sz="2400"/>
          </a:p>
          <a:p>
            <a:r>
              <a:rPr lang="en-US" sz="2400"/>
              <a:t>Example:</a:t>
            </a:r>
            <a:br>
              <a:rPr lang="en-US" sz="2400"/>
            </a:br>
            <a:r>
              <a:rPr lang="en-US" sz="2400"/>
              <a:t>void good_stuff(int&amp; par1, int par2, double&amp; par3);</a:t>
            </a:r>
          </a:p>
          <a:p>
            <a:pPr lvl="1"/>
            <a:r>
              <a:rPr lang="en-US" sz="2400"/>
              <a:t>par1 and par3 are call-by-reference formal parameters</a:t>
            </a:r>
          </a:p>
          <a:p>
            <a:pPr lvl="2"/>
            <a:r>
              <a:rPr lang="en-US" sz="2000"/>
              <a:t>Changes in par1 and par3 change the argument variable</a:t>
            </a:r>
          </a:p>
          <a:p>
            <a:pPr lvl="1"/>
            <a:r>
              <a:rPr lang="en-US" sz="2400"/>
              <a:t>par2 is a call-by-value formal parameter</a:t>
            </a:r>
          </a:p>
          <a:p>
            <a:pPr lvl="2"/>
            <a:r>
              <a:rPr lang="en-US" sz="2000"/>
              <a:t>Changes in par2 do not change the argument variable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Parameter Types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400" dirty="0"/>
              <a:t>How do you decide whether a call-by-reference</a:t>
            </a:r>
            <a:br>
              <a:rPr lang="en-US" sz="2400" dirty="0"/>
            </a:br>
            <a:r>
              <a:rPr lang="en-US" sz="2400" dirty="0"/>
              <a:t>or call-by-value formal parameter is needed?</a:t>
            </a:r>
          </a:p>
          <a:p>
            <a:pPr lvl="1"/>
            <a:r>
              <a:rPr lang="en-US" sz="2400" dirty="0"/>
              <a:t>Does the function need to change the value of the </a:t>
            </a:r>
            <a:br>
              <a:rPr lang="en-US" sz="2400" dirty="0"/>
            </a:br>
            <a:r>
              <a:rPr lang="en-US" sz="2400" dirty="0"/>
              <a:t>variable used as an argument?</a:t>
            </a:r>
          </a:p>
          <a:p>
            <a:pPr lvl="1"/>
            <a:r>
              <a:rPr lang="en-US" sz="2400" dirty="0"/>
              <a:t>Yes?   Use a call-by-reference formal parameter</a:t>
            </a:r>
          </a:p>
          <a:p>
            <a:pPr lvl="1"/>
            <a:r>
              <a:rPr lang="en-US" sz="2400" dirty="0"/>
              <a:t>No?     Use a call-by-value formal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0" y="0"/>
            <a:ext cx="5551488" cy="1506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91878" name="Picture 6" descr="D02_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176213"/>
            <a:ext cx="5280025" cy="63436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Inadvertent Local Variables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400" dirty="0"/>
              <a:t>If a function is to change the value of a variable</a:t>
            </a:r>
            <a:br>
              <a:rPr lang="en-US" sz="2400" dirty="0"/>
            </a:br>
            <a:r>
              <a:rPr lang="en-US" sz="2400" dirty="0"/>
              <a:t>the corresponding formal parameter must be a </a:t>
            </a:r>
            <a:br>
              <a:rPr lang="en-US" sz="2400" dirty="0"/>
            </a:br>
            <a:r>
              <a:rPr lang="en-US" sz="2400" dirty="0"/>
              <a:t>call-by-reference parameter with an ampersand </a:t>
            </a:r>
            <a:br>
              <a:rPr lang="en-US" sz="2400" dirty="0"/>
            </a:br>
            <a:r>
              <a:rPr lang="en-US" sz="2400" dirty="0"/>
              <a:t>(&amp;) attached</a:t>
            </a:r>
          </a:p>
          <a:p>
            <a:r>
              <a:rPr lang="en-US" sz="2400" dirty="0"/>
              <a:t>Forgetting the ampersand (&amp;) creates a </a:t>
            </a:r>
            <a:br>
              <a:rPr lang="en-US" sz="2400" dirty="0"/>
            </a:br>
            <a:r>
              <a:rPr lang="en-US" sz="2400" dirty="0"/>
              <a:t>call-by-value parameter</a:t>
            </a:r>
          </a:p>
          <a:p>
            <a:pPr lvl="1"/>
            <a:r>
              <a:rPr lang="en-US" sz="2400" dirty="0"/>
              <a:t>The value of the variable will not be changed</a:t>
            </a:r>
          </a:p>
          <a:p>
            <a:pPr lvl="1"/>
            <a:r>
              <a:rPr lang="en-US" sz="2400" dirty="0"/>
              <a:t>The formal parameter is a local variable that has no</a:t>
            </a:r>
            <a:br>
              <a:rPr lang="en-US" sz="2400" dirty="0"/>
            </a:br>
            <a:r>
              <a:rPr lang="en-US" sz="2400" dirty="0"/>
              <a:t>effect outside the function</a:t>
            </a:r>
          </a:p>
          <a:p>
            <a:pPr lvl="1"/>
            <a:r>
              <a:rPr lang="en-US" sz="2400" dirty="0"/>
              <a:t>Hard error to find…it looks right!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Procedural Abstraction</a:t>
            </a:r>
          </a:p>
        </p:txBody>
      </p:sp>
      <p:sp>
        <p:nvSpPr>
          <p:cNvPr id="538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Black Box Analogy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black box refers to something that we know how </a:t>
            </a:r>
            <a:br>
              <a:rPr lang="en-US" sz="2400" dirty="0"/>
            </a:br>
            <a:r>
              <a:rPr lang="en-US" sz="2400" dirty="0"/>
              <a:t>to use, but the method of operation is unknown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person using a program does not need to know</a:t>
            </a:r>
            <a:br>
              <a:rPr lang="en-US" sz="2400" dirty="0"/>
            </a:br>
            <a:r>
              <a:rPr lang="en-US" sz="2400" dirty="0"/>
              <a:t>how it is coded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person using a program needs to know what the</a:t>
            </a:r>
            <a:br>
              <a:rPr lang="en-US" sz="2400" dirty="0"/>
            </a:br>
            <a:r>
              <a:rPr lang="en-US" sz="2400" dirty="0"/>
              <a:t>program does, not how it does it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Functions and the Black Box Analogy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programmer who uses a function needs to know </a:t>
            </a:r>
            <a:br>
              <a:rPr lang="en-US" sz="2400" dirty="0"/>
            </a:br>
            <a:r>
              <a:rPr lang="en-US" sz="2400" dirty="0"/>
              <a:t>what the function does, not how it does it</a:t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 programmer needs to know what will be produced if the proper arguments are put into the box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Hiding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Designing functions as black boxes is an </a:t>
            </a:r>
            <a:br>
              <a:rPr lang="en-US"/>
            </a:br>
            <a:r>
              <a:rPr lang="en-US"/>
              <a:t>example of information hiding</a:t>
            </a:r>
          </a:p>
          <a:p>
            <a:pPr lvl="1"/>
            <a:r>
              <a:rPr lang="en-US"/>
              <a:t>The function can be used without knowing how</a:t>
            </a:r>
            <a:br>
              <a:rPr lang="en-US"/>
            </a:br>
            <a:r>
              <a:rPr lang="en-US"/>
              <a:t>it is coded</a:t>
            </a:r>
          </a:p>
          <a:p>
            <a:pPr lvl="1"/>
            <a:r>
              <a:rPr lang="en-US"/>
              <a:t>The function body can be “hidden from view”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Function Implementations</a:t>
            </a:r>
            <a:br>
              <a:rPr lang="en-US"/>
            </a:br>
            <a:r>
              <a:rPr lang="en-US"/>
              <a:t>and The Black Box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8862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Designing with the black box in mind allows us</a:t>
            </a:r>
          </a:p>
          <a:p>
            <a:pPr lvl="1"/>
            <a:r>
              <a:rPr lang="en-US" sz="2400" dirty="0"/>
              <a:t>To change or improve a function definition without</a:t>
            </a:r>
            <a:br>
              <a:rPr lang="en-US" sz="2400" dirty="0"/>
            </a:br>
            <a:r>
              <a:rPr lang="en-US" sz="2400" dirty="0"/>
              <a:t>forcing programmers using the function to change</a:t>
            </a:r>
            <a:br>
              <a:rPr lang="en-US" sz="2400" dirty="0"/>
            </a:br>
            <a:r>
              <a:rPr lang="en-US" sz="2400" dirty="0"/>
              <a:t>what they have done</a:t>
            </a:r>
          </a:p>
          <a:p>
            <a:pPr lvl="1"/>
            <a:r>
              <a:rPr lang="en-US" sz="2400" dirty="0"/>
              <a:t>To know how to use a function simply by reading the </a:t>
            </a:r>
            <a:br>
              <a:rPr lang="en-US" sz="2400" dirty="0"/>
            </a:br>
            <a:r>
              <a:rPr lang="en-US" sz="2400" dirty="0"/>
              <a:t>function declaration and its comment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Parameter Names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Functions are designed as self-contained modules</a:t>
            </a:r>
          </a:p>
          <a:p>
            <a:pPr>
              <a:lnSpc>
                <a:spcPct val="90000"/>
              </a:lnSpc>
            </a:pPr>
            <a:r>
              <a:rPr lang="en-US" sz="2400"/>
              <a:t>Different programmers may write each function</a:t>
            </a:r>
          </a:p>
          <a:p>
            <a:pPr>
              <a:lnSpc>
                <a:spcPct val="90000"/>
              </a:lnSpc>
            </a:pPr>
            <a:r>
              <a:rPr lang="en-US" sz="2400"/>
              <a:t>Programmers choose meaningful names for </a:t>
            </a:r>
            <a:br>
              <a:rPr lang="en-US" sz="2400"/>
            </a:br>
            <a:r>
              <a:rPr lang="en-US" sz="2400"/>
              <a:t>formal parameters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Formal parameter names may or may not match </a:t>
            </a:r>
            <a:br>
              <a:rPr lang="en-US" sz="2400"/>
            </a:br>
            <a:r>
              <a:rPr lang="en-US" sz="2400"/>
              <a:t>variable names used in the main part of the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It does not matter if formal parameter names </a:t>
            </a:r>
            <a:br>
              <a:rPr lang="en-US" sz="2400"/>
            </a:br>
            <a:r>
              <a:rPr lang="en-US" sz="2400"/>
              <a:t>match other variable names in the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Remember that only the value of the argument is </a:t>
            </a:r>
            <a:br>
              <a:rPr lang="en-US" sz="2400"/>
            </a:br>
            <a:r>
              <a:rPr lang="en-US" sz="2400"/>
              <a:t>plugged into the formal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5" name="Rectangle 7"/>
          <p:cNvSpPr>
            <a:spLocks noChangeArrowheads="1"/>
          </p:cNvSpPr>
          <p:nvPr/>
        </p:nvSpPr>
        <p:spPr bwMode="auto">
          <a:xfrm>
            <a:off x="0" y="0"/>
            <a:ext cx="5232400" cy="1536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75492" name="Picture 4" descr="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0663"/>
            <a:ext cx="4978400" cy="6180137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Global Named Constant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Available to more than one function as well as the</a:t>
            </a:r>
            <a:br>
              <a:rPr lang="en-US" sz="2400"/>
            </a:br>
            <a:r>
              <a:rPr lang="en-US" sz="2400"/>
              <a:t>main part of the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Declared outside any function body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Declared outside the main function body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Declared before any function that uses it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     	const double PI = 3.14159;</a:t>
            </a:r>
            <a:br>
              <a:rPr lang="en-US" sz="2400"/>
            </a:br>
            <a:r>
              <a:rPr lang="en-US" sz="2400"/>
              <a:t> 			double volume(double);</a:t>
            </a:r>
            <a:br>
              <a:rPr lang="en-US" sz="2400"/>
            </a:br>
            <a:r>
              <a:rPr lang="en-US" sz="2400"/>
              <a:t>		       	 int main()</a:t>
            </a:r>
            <a:br>
              <a:rPr lang="en-US" sz="2400"/>
            </a:br>
            <a:r>
              <a:rPr lang="en-US" sz="2400"/>
              <a:t>                             {…}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PI is available to the main function </a:t>
            </a:r>
            <a:br>
              <a:rPr lang="en-US" sz="2400"/>
            </a:br>
            <a:r>
              <a:rPr lang="en-US" sz="2400"/>
              <a:t>and to function volume</a:t>
            </a:r>
          </a:p>
        </p:txBody>
      </p:sp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6442075" y="4979988"/>
            <a:ext cx="2260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5601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Constants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Global Variable  -- rarely used when more</a:t>
            </a:r>
            <a:br>
              <a:rPr lang="en-US"/>
            </a:br>
            <a:r>
              <a:rPr lang="en-US"/>
              <a:t>than one function must use a common </a:t>
            </a:r>
            <a:br>
              <a:rPr lang="en-US"/>
            </a:br>
            <a:r>
              <a:rPr lang="en-US"/>
              <a:t>variable</a:t>
            </a:r>
          </a:p>
          <a:p>
            <a:pPr lvl="1"/>
            <a:r>
              <a:rPr lang="en-US"/>
              <a:t>Declared just like a global constant except const is not used</a:t>
            </a:r>
          </a:p>
          <a:p>
            <a:pPr lvl="1"/>
            <a:r>
              <a:rPr lang="en-US"/>
              <a:t>Generally make programs more difficult to </a:t>
            </a:r>
            <a:br>
              <a:rPr lang="en-US"/>
            </a:br>
            <a:r>
              <a:rPr lang="en-US"/>
              <a:t>understand and maintain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</TotalTime>
  <Words>356</Words>
  <Application>Microsoft Office PowerPoint</Application>
  <PresentationFormat>Letter Paper (8.5x11 in)</PresentationFormat>
  <Paragraphs>166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Session 7 Functions  </vt:lpstr>
      <vt:lpstr>Learning Outcomes</vt:lpstr>
      <vt:lpstr>Procedural Abstraction</vt:lpstr>
      <vt:lpstr>Information Hiding</vt:lpstr>
      <vt:lpstr>Function Implementations and The Black Box</vt:lpstr>
      <vt:lpstr>Formal Parameter Names</vt:lpstr>
      <vt:lpstr>PowerPoint Presentation</vt:lpstr>
      <vt:lpstr>Global Constants</vt:lpstr>
      <vt:lpstr>Global Variables</vt:lpstr>
      <vt:lpstr>Formal Parameters are Local Variables</vt:lpstr>
      <vt:lpstr>Overloading Function Names</vt:lpstr>
      <vt:lpstr>Overloading Examples</vt:lpstr>
      <vt:lpstr>Overloading Details</vt:lpstr>
      <vt:lpstr>void-Functions</vt:lpstr>
      <vt:lpstr>void-Function Definition</vt:lpstr>
      <vt:lpstr>Using a void-Function</vt:lpstr>
      <vt:lpstr>void-Function Calls</vt:lpstr>
      <vt:lpstr>Example:  Converting Temperatures</vt:lpstr>
      <vt:lpstr>void-Functions Why Use a Return?</vt:lpstr>
      <vt:lpstr>The Main Function</vt:lpstr>
      <vt:lpstr>Call-by-Reference Parameters</vt:lpstr>
      <vt:lpstr>Call-by-Reference Example</vt:lpstr>
      <vt:lpstr>Call-By-Reference Details</vt:lpstr>
      <vt:lpstr>Call Comparisons Call By Reference vs Value</vt:lpstr>
      <vt:lpstr>Example:  swap_values</vt:lpstr>
      <vt:lpstr>Mixed Parameter Lists</vt:lpstr>
      <vt:lpstr>Choosing Parameter Types</vt:lpstr>
      <vt:lpstr>PowerPoint Presentation</vt:lpstr>
      <vt:lpstr>Inadvertent Local Variables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IST</cp:lastModifiedBy>
  <cp:revision>102</cp:revision>
  <cp:lastPrinted>2001-11-04T00:51:13Z</cp:lastPrinted>
  <dcterms:created xsi:type="dcterms:W3CDTF">2005-02-25T19:46:41Z</dcterms:created>
  <dcterms:modified xsi:type="dcterms:W3CDTF">2014-09-22T03:46:03Z</dcterms:modified>
</cp:coreProperties>
</file>