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401" r:id="rId2"/>
    <p:sldId id="402" r:id="rId3"/>
    <p:sldId id="403" r:id="rId4"/>
    <p:sldId id="404" r:id="rId5"/>
    <p:sldId id="304" r:id="rId6"/>
    <p:sldId id="305" r:id="rId7"/>
    <p:sldId id="306" r:id="rId8"/>
    <p:sldId id="307" r:id="rId9"/>
    <p:sldId id="308" r:id="rId10"/>
    <p:sldId id="309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62" r:id="rId33"/>
    <p:sldId id="363" r:id="rId34"/>
    <p:sldId id="364" r:id="rId35"/>
    <p:sldId id="371" r:id="rId36"/>
    <p:sldId id="372" r:id="rId37"/>
    <p:sldId id="373" r:id="rId38"/>
    <p:sldId id="408" r:id="rId39"/>
    <p:sldId id="409" r:id="rId40"/>
    <p:sldId id="376" r:id="rId41"/>
    <p:sldId id="347" r:id="rId42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48" autoAdjust="0"/>
  </p:normalViewPr>
  <p:slideViewPr>
    <p:cSldViewPr snapToObjects="1">
      <p:cViewPr>
        <p:scale>
          <a:sx n="73" d="100"/>
          <a:sy n="73" d="100"/>
        </p:scale>
        <p:origin x="-420" y="-114"/>
      </p:cViewPr>
      <p:guideLst>
        <p:guide orient="horz" pos="3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DBED633B-3438-4647-855E-4D9E601DF6E0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2999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375D7DE0-CAC6-4AD1-AB81-C1AF808B91F9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7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142" name="Picture 46" descr="savitch_thum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4225" y="4638675"/>
            <a:ext cx="1733550" cy="21431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7- </a:t>
            </a:r>
            <a:fld id="{5454AB39-DE95-455F-88A1-6977598A5D87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7- </a:t>
            </a:r>
            <a:fld id="{255954FB-1AE4-4A2D-BA81-088735154B5B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7- </a:t>
            </a:r>
            <a:fld id="{B71F9D9A-E6C4-4B26-B8CD-44C059DE0F5C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7- </a:t>
            </a:r>
            <a:fld id="{E13F32C9-3130-4392-93E1-392FB74C3892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7- </a:t>
            </a:r>
            <a:fld id="{AA89449C-1838-4B41-8AF0-69E57A688273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7- </a:t>
            </a:r>
            <a:fld id="{531C71F8-BCE7-4E3D-81FA-78CFD34F7B1F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7- </a:t>
            </a:r>
            <a:fld id="{E57A6B09-226C-4CCF-AAD9-680553E387D5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7- </a:t>
            </a:r>
            <a:fld id="{62A10B25-F4DB-4182-91D7-31900DFC9F0B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7- </a:t>
            </a:r>
            <a:fld id="{4EA7F3E8-7336-42F3-A03B-32332E6994C7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7- </a:t>
            </a:r>
            <a:fld id="{8291025F-23FE-4C8F-948C-0B9DF961631E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7- </a:t>
            </a:r>
            <a:fld id="{8F50DC51-61BA-4F58-AA6D-C70A75F25432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900"/>
              <a:t>Copyright © 2007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Session </a:t>
            </a:r>
            <a:r>
              <a:rPr lang="en-US" dirty="0" smtClean="0"/>
              <a:t>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Arrays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 200 – Introduction to Programming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24D22703-9B0F-4A24-A5CE-9722789B6BA0}" type="slidenum">
              <a:rPr lang="en-US"/>
              <a:pPr/>
              <a:t>10</a:t>
            </a:fld>
            <a:endParaRPr lang="en-CA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Constants and Arrays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sz="2600"/>
              <a:t>Use constants to declare the size of an array</a:t>
            </a:r>
          </a:p>
          <a:p>
            <a:pPr lvl="1"/>
            <a:r>
              <a:rPr lang="en-US" sz="2600"/>
              <a:t>Using a constant allows your code to be easily</a:t>
            </a:r>
            <a:br>
              <a:rPr lang="en-US" sz="2600"/>
            </a:br>
            <a:r>
              <a:rPr lang="en-US" sz="2600"/>
              <a:t>altered for use on a smaller or larger set of data</a:t>
            </a:r>
          </a:p>
          <a:p>
            <a:pPr lvl="2"/>
            <a:r>
              <a:rPr lang="en-US" sz="2200"/>
              <a:t>Example: 	const int  NUMBER_OF_STUDENTS = 50;</a:t>
            </a:r>
            <a:br>
              <a:rPr lang="en-US" sz="2200"/>
            </a:br>
            <a:r>
              <a:rPr lang="en-US" sz="2200"/>
              <a:t>		int score[NUMBER_OF_STUDENTS];</a:t>
            </a:r>
            <a:br>
              <a:rPr lang="en-US" sz="2200"/>
            </a:br>
            <a:r>
              <a:rPr lang="en-US" sz="2200"/>
              <a:t>		…</a:t>
            </a:r>
            <a:br>
              <a:rPr lang="en-US" sz="2200"/>
            </a:br>
            <a:r>
              <a:rPr lang="en-US" sz="2200"/>
              <a:t>		for ( i = 0; i &lt; NUMBER_OF_STUDENTS; i++)</a:t>
            </a:r>
            <a:br>
              <a:rPr lang="en-US" sz="2200"/>
            </a:br>
            <a:r>
              <a:rPr lang="en-US" sz="2200"/>
              <a:t>      		cout &lt;&lt; score[i] &lt;&lt; " off by "</a:t>
            </a:r>
            <a:br>
              <a:rPr lang="en-US" sz="2200"/>
            </a:br>
            <a:r>
              <a:rPr lang="en-US" sz="2200"/>
              <a:t>              	        &lt;&lt; (max – score[i]) &lt;&lt; endl;</a:t>
            </a:r>
          </a:p>
          <a:p>
            <a:pPr lvl="2"/>
            <a:r>
              <a:rPr lang="en-US" sz="2200"/>
              <a:t>Only the value of the constant must be changed to make this code work for any number of students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2F75D4CF-139A-4345-BC64-BEBAC85400E9}" type="slidenum">
              <a:rPr lang="en-US"/>
              <a:pPr/>
              <a:t>11</a:t>
            </a:fld>
            <a:endParaRPr lang="en-CA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Declaration Syntax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declare an array, use the syntax:</a:t>
            </a:r>
            <a:br>
              <a:rPr lang="en-US"/>
            </a:br>
            <a:r>
              <a:rPr lang="en-US"/>
              <a:t>  Type_Name    Array_Name[Declared_Size];</a:t>
            </a:r>
          </a:p>
          <a:p>
            <a:pPr lvl="1"/>
            <a:r>
              <a:rPr lang="en-US"/>
              <a:t>Type_Name can be any type</a:t>
            </a:r>
          </a:p>
          <a:p>
            <a:pPr lvl="1"/>
            <a:r>
              <a:rPr lang="en-US"/>
              <a:t>Declared_Size can be a constant to make your </a:t>
            </a:r>
            <a:br>
              <a:rPr lang="en-US"/>
            </a:br>
            <a:r>
              <a:rPr lang="en-US"/>
              <a:t>program more versatile</a:t>
            </a:r>
          </a:p>
          <a:p>
            <a:r>
              <a:rPr lang="en-US"/>
              <a:t>Once declared, the array consists of the indexed</a:t>
            </a:r>
            <a:br>
              <a:rPr lang="en-US"/>
            </a:br>
            <a:r>
              <a:rPr lang="en-US"/>
              <a:t>variables:  </a:t>
            </a:r>
            <a:br>
              <a:rPr lang="en-US"/>
            </a:br>
            <a:r>
              <a:rPr lang="en-US"/>
              <a:t>Array_Name[0] to Array_Name[Declared_Size -1]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86850207-9F81-425F-A585-89B6107A302F}" type="slidenum">
              <a:rPr lang="en-US"/>
              <a:pPr/>
              <a:t>12</a:t>
            </a:fld>
            <a:endParaRPr lang="en-CA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Memory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Computer memory consists of numbered </a:t>
            </a:r>
            <a:br>
              <a:rPr lang="en-US"/>
            </a:br>
            <a:r>
              <a:rPr lang="en-US"/>
              <a:t>locations called bytes</a:t>
            </a:r>
          </a:p>
          <a:p>
            <a:pPr lvl="1"/>
            <a:r>
              <a:rPr lang="en-US"/>
              <a:t>A byte's number is its address</a:t>
            </a:r>
            <a:br>
              <a:rPr lang="en-US"/>
            </a:br>
            <a:endParaRPr lang="en-US"/>
          </a:p>
          <a:p>
            <a:r>
              <a:rPr lang="en-US"/>
              <a:t>A simple variable is stored in consecutive bytes</a:t>
            </a:r>
          </a:p>
          <a:p>
            <a:pPr lvl="1"/>
            <a:r>
              <a:rPr lang="en-US"/>
              <a:t>The number of bytes depends on the variable's type</a:t>
            </a:r>
            <a:br>
              <a:rPr lang="en-US"/>
            </a:br>
            <a:endParaRPr lang="en-US"/>
          </a:p>
          <a:p>
            <a:r>
              <a:rPr lang="en-US"/>
              <a:t>A variable's address is the address of its first byte</a:t>
            </a:r>
          </a:p>
          <a:p>
            <a:endParaRPr 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21DD99A7-E9D9-4648-B05D-E3F410B65D11}" type="slidenum">
              <a:rPr lang="en-US"/>
              <a:pPr/>
              <a:t>13</a:t>
            </a:fld>
            <a:endParaRPr lang="en-CA"/>
          </a:p>
        </p:txBody>
      </p:sp>
      <p:sp>
        <p:nvSpPr>
          <p:cNvPr id="527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/>
              <a:t>Declaring the array   int a[6]</a:t>
            </a:r>
          </a:p>
          <a:p>
            <a:pPr lvl="1"/>
            <a:r>
              <a:rPr lang="en-US"/>
              <a:t>Reserves memory for six variables of type int</a:t>
            </a:r>
          </a:p>
          <a:p>
            <a:pPr lvl="1"/>
            <a:r>
              <a:rPr lang="en-US"/>
              <a:t>The variables are stored one after another</a:t>
            </a:r>
          </a:p>
          <a:p>
            <a:pPr lvl="1"/>
            <a:r>
              <a:rPr lang="en-US"/>
              <a:t>The address of a[0] is remembered</a:t>
            </a:r>
          </a:p>
          <a:p>
            <a:pPr lvl="2"/>
            <a:r>
              <a:rPr lang="en-US"/>
              <a:t>The addresses of the other indexed variables is not </a:t>
            </a:r>
            <a:br>
              <a:rPr lang="en-US"/>
            </a:br>
            <a:r>
              <a:rPr lang="en-US"/>
              <a:t>remembered</a:t>
            </a:r>
          </a:p>
          <a:p>
            <a:pPr lvl="1"/>
            <a:r>
              <a:rPr lang="en-US"/>
              <a:t>To determine the address of a[3]</a:t>
            </a:r>
          </a:p>
          <a:p>
            <a:pPr lvl="2"/>
            <a:r>
              <a:rPr lang="en-US"/>
              <a:t>Start at a[0]</a:t>
            </a:r>
          </a:p>
          <a:p>
            <a:pPr lvl="2"/>
            <a:r>
              <a:rPr lang="en-US"/>
              <a:t>Count past enough memory for three integers to find a[3]</a:t>
            </a:r>
          </a:p>
        </p:txBody>
      </p:sp>
      <p:sp>
        <p:nvSpPr>
          <p:cNvPr id="527362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96063" y="5872163"/>
            <a:ext cx="2054225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7.2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and Memory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B5FA478A-59DE-49D5-89F4-1F35307CA697}" type="slidenum">
              <a:rPr lang="en-US"/>
              <a:pPr/>
              <a:t>14</a:t>
            </a:fld>
            <a:endParaRPr lang="en-CA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Index Out of Range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common error is using a nonexistent index</a:t>
            </a:r>
          </a:p>
          <a:p>
            <a:pPr lvl="1"/>
            <a:r>
              <a:rPr lang="en-US"/>
              <a:t>Index values for int a[6]  are the values 0 through 5</a:t>
            </a:r>
          </a:p>
          <a:p>
            <a:pPr lvl="1"/>
            <a:r>
              <a:rPr lang="en-US"/>
              <a:t>An index value not allowed by the array declaration is out of range</a:t>
            </a:r>
          </a:p>
          <a:p>
            <a:pPr lvl="1"/>
            <a:r>
              <a:rPr lang="en-US"/>
              <a:t>Using an out of range index value doe not produce an error message!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702E3BAF-0E26-435D-8353-A473E60CF10D}" type="slidenum">
              <a:rPr lang="en-US"/>
              <a:pPr/>
              <a:t>15</a:t>
            </a:fld>
            <a:endParaRPr lang="en-CA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 of Range Problems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an array is declared as:   	 int a[6]; </a:t>
            </a:r>
            <a:br>
              <a:rPr lang="en-US"/>
            </a:br>
            <a:r>
              <a:rPr lang="en-US"/>
              <a:t>and an integer is declared as:  	 int i = 7;</a:t>
            </a:r>
          </a:p>
          <a:p>
            <a:r>
              <a:rPr lang="en-US"/>
              <a:t>Executing the statement  a[i] = 238; causes…</a:t>
            </a:r>
          </a:p>
          <a:p>
            <a:pPr lvl="2"/>
            <a:r>
              <a:rPr lang="en-US"/>
              <a:t>The computer to calculate the address of the illegal a[7]</a:t>
            </a:r>
          </a:p>
          <a:p>
            <a:pPr lvl="2"/>
            <a:r>
              <a:rPr lang="en-US"/>
              <a:t>(This address could be where some other variable is stored) </a:t>
            </a:r>
          </a:p>
          <a:p>
            <a:pPr lvl="2"/>
            <a:r>
              <a:rPr lang="en-US"/>
              <a:t>The value 238 is stored at the address calculated for  a[7]</a:t>
            </a:r>
          </a:p>
          <a:p>
            <a:pPr lvl="2"/>
            <a:r>
              <a:rPr lang="en-US"/>
              <a:t>No warning is given!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F9D43DD0-F4FA-426D-8CDA-BB2AD80ADA05}" type="slidenum">
              <a:rPr lang="en-US"/>
              <a:pPr/>
              <a:t>16</a:t>
            </a:fld>
            <a:endParaRPr lang="en-CA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Arrays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initialize an array when it is declared</a:t>
            </a:r>
          </a:p>
          <a:p>
            <a:pPr lvl="1"/>
            <a:r>
              <a:rPr lang="en-US"/>
              <a:t>The values for the indexed variables are enclosed in braces and separated by commas</a:t>
            </a:r>
          </a:p>
          <a:p>
            <a:r>
              <a:rPr lang="en-US"/>
              <a:t>Example:      int children[3] = { 2,  12,  1 };</a:t>
            </a:r>
            <a:br>
              <a:rPr lang="en-US"/>
            </a:br>
            <a:r>
              <a:rPr lang="en-US"/>
              <a:t>Is equivalent to:</a:t>
            </a:r>
            <a:br>
              <a:rPr lang="en-US"/>
            </a:br>
            <a:r>
              <a:rPr lang="en-US"/>
              <a:t>                       	int children[3];</a:t>
            </a:r>
            <a:br>
              <a:rPr lang="en-US"/>
            </a:br>
            <a:r>
              <a:rPr lang="en-US"/>
              <a:t>                      	children[0] = 2;</a:t>
            </a:r>
            <a:br>
              <a:rPr lang="en-US"/>
            </a:br>
            <a:r>
              <a:rPr lang="en-US"/>
              <a:t>                      	children[1] = 12;</a:t>
            </a:r>
            <a:br>
              <a:rPr lang="en-US"/>
            </a:br>
            <a:r>
              <a:rPr lang="en-US"/>
              <a:t>		        	children[2] = 1;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AC8301A2-EA69-402D-80DE-D7AC21CB4977}" type="slidenum">
              <a:rPr lang="en-US"/>
              <a:pPr/>
              <a:t>17</a:t>
            </a:fld>
            <a:endParaRPr lang="en-CA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Values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too few values are listed in an initialization</a:t>
            </a:r>
            <a:br>
              <a:rPr lang="en-US"/>
            </a:br>
            <a:r>
              <a:rPr lang="en-US"/>
              <a:t>statement</a:t>
            </a:r>
          </a:p>
          <a:p>
            <a:pPr lvl="1"/>
            <a:r>
              <a:rPr lang="en-US"/>
              <a:t>The listed values are used to initialize the first of the indexed variables</a:t>
            </a:r>
          </a:p>
          <a:p>
            <a:pPr lvl="1"/>
            <a:r>
              <a:rPr lang="en-US"/>
              <a:t>The remaining indexed variables are initialized to a zero of the base type</a:t>
            </a:r>
          </a:p>
          <a:p>
            <a:pPr lvl="1"/>
            <a:r>
              <a:rPr lang="en-US"/>
              <a:t>Example:    int a[10] = {5, 5};</a:t>
            </a:r>
            <a:br>
              <a:rPr lang="en-US"/>
            </a:br>
            <a:r>
              <a:rPr lang="en-US"/>
              <a:t>                   initializes a[0] and a[1] to 5 and </a:t>
            </a:r>
            <a:br>
              <a:rPr lang="en-US"/>
            </a:br>
            <a:r>
              <a:rPr lang="en-US"/>
              <a:t>                   a[2] through a[9] to 0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BD3C86E4-D455-4189-B541-82F653D577C6}" type="slidenum">
              <a:rPr lang="en-US"/>
              <a:pPr/>
              <a:t>18</a:t>
            </a:fld>
            <a:endParaRPr lang="en-CA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Un-initialized Arrays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no values are listed in the array declaration, </a:t>
            </a:r>
            <a:br>
              <a:rPr lang="en-US"/>
            </a:br>
            <a:r>
              <a:rPr lang="en-US"/>
              <a:t>some compilers will initialize each variable to a</a:t>
            </a:r>
            <a:br>
              <a:rPr lang="en-US"/>
            </a:br>
            <a:r>
              <a:rPr lang="en-US"/>
              <a:t>zero of the base type</a:t>
            </a:r>
          </a:p>
          <a:p>
            <a:pPr lvl="1"/>
            <a:r>
              <a:rPr lang="en-US"/>
              <a:t>DO NOT DEPEND ON THIS!</a:t>
            </a:r>
          </a:p>
          <a:p>
            <a:endParaRPr 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96028167-6F3B-4A9F-8821-03001DA2A1FF}" type="slidenum">
              <a:rPr lang="en-US"/>
              <a:pPr/>
              <a:t>19</a:t>
            </a:fld>
            <a:endParaRPr lang="en-CA"/>
          </a:p>
        </p:txBody>
      </p:sp>
      <p:sp>
        <p:nvSpPr>
          <p:cNvPr id="534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294688" cy="4572000"/>
          </a:xfrm>
        </p:spPr>
        <p:txBody>
          <a:bodyPr/>
          <a:lstStyle/>
          <a:p>
            <a:r>
              <a:rPr lang="en-US"/>
              <a:t>Indexed variables can be arguments to functions</a:t>
            </a:r>
          </a:p>
          <a:p>
            <a:pPr lvl="1"/>
            <a:r>
              <a:rPr lang="en-US"/>
              <a:t>Example:    If a program contains these declarations: </a:t>
            </a:r>
            <a:br>
              <a:rPr lang="en-US"/>
            </a:br>
            <a:r>
              <a:rPr lang="en-US"/>
              <a:t>			   int i, n, a[10];</a:t>
            </a:r>
            <a:br>
              <a:rPr lang="en-US"/>
            </a:br>
            <a:r>
              <a:rPr lang="en-US"/>
              <a:t>			   void my_function(int n);</a:t>
            </a:r>
            <a:br>
              <a:rPr lang="en-US"/>
            </a:br>
            <a:endParaRPr lang="en-US"/>
          </a:p>
          <a:p>
            <a:pPr lvl="1"/>
            <a:r>
              <a:rPr lang="en-US"/>
              <a:t>   Variables a[0] through a[9] are of type int, making these calls legal:</a:t>
            </a:r>
            <a:br>
              <a:rPr lang="en-US"/>
            </a:br>
            <a:r>
              <a:rPr lang="en-US"/>
              <a:t>                         my_function( a[ 0 ] );</a:t>
            </a:r>
            <a:br>
              <a:rPr lang="en-US"/>
            </a:br>
            <a:r>
              <a:rPr lang="en-US"/>
              <a:t>                         my_function( a[ 3 ] );</a:t>
            </a:r>
            <a:br>
              <a:rPr lang="en-US"/>
            </a:br>
            <a:r>
              <a:rPr lang="en-US"/>
              <a:t>                         my_function( a[  i ]  );                          </a:t>
            </a:r>
          </a:p>
        </p:txBody>
      </p:sp>
      <p:sp>
        <p:nvSpPr>
          <p:cNvPr id="53453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013575" y="5703888"/>
            <a:ext cx="2054225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7.3</a:t>
            </a:r>
          </a:p>
        </p:txBody>
      </p:sp>
      <p:sp>
        <p:nvSpPr>
          <p:cNvPr id="534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in Functions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Arrays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array is used to process a collection of data</a:t>
            </a:r>
            <a:br>
              <a:rPr lang="en-US"/>
            </a:br>
            <a:r>
              <a:rPr lang="en-US"/>
              <a:t>of the same type</a:t>
            </a:r>
          </a:p>
          <a:p>
            <a:pPr lvl="1"/>
            <a:r>
              <a:rPr lang="en-US"/>
              <a:t>Examples:  	A list of names</a:t>
            </a:r>
            <a:br>
              <a:rPr lang="en-US"/>
            </a:br>
            <a:r>
              <a:rPr lang="en-US"/>
              <a:t> 			A list of temperatures</a:t>
            </a:r>
          </a:p>
          <a:p>
            <a:r>
              <a:rPr lang="en-US"/>
              <a:t>Why do we need arrays?</a:t>
            </a:r>
          </a:p>
          <a:p>
            <a:pPr lvl="1"/>
            <a:r>
              <a:rPr lang="en-US"/>
              <a:t>Imagine keeping track of 5 test scores, or 100, or 1000 in memory </a:t>
            </a:r>
          </a:p>
          <a:p>
            <a:pPr lvl="2"/>
            <a:r>
              <a:rPr lang="en-US"/>
              <a:t>How would you name all the variables?</a:t>
            </a:r>
          </a:p>
          <a:p>
            <a:pPr lvl="2"/>
            <a:r>
              <a:rPr lang="en-US"/>
              <a:t>How would you process each of the variables?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CACDD31A-EE7C-4956-A3EC-B84259744CDF}" type="slidenum">
              <a:rPr lang="en-US"/>
              <a:pPr/>
              <a:t>20</a:t>
            </a:fld>
            <a:endParaRPr lang="en-CA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as Function Arguments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A formal parameter can be for an entire array</a:t>
            </a:r>
          </a:p>
          <a:p>
            <a:pPr lvl="1"/>
            <a:r>
              <a:rPr lang="en-US"/>
              <a:t>Such a parameter is called an array parameter</a:t>
            </a:r>
          </a:p>
          <a:p>
            <a:pPr lvl="2"/>
            <a:r>
              <a:rPr lang="en-US"/>
              <a:t>It is not a call-by-value parameter</a:t>
            </a:r>
          </a:p>
          <a:p>
            <a:pPr lvl="2"/>
            <a:r>
              <a:rPr lang="en-US"/>
              <a:t>It is not a call-by-reference parameter</a:t>
            </a:r>
          </a:p>
          <a:p>
            <a:pPr lvl="2"/>
            <a:r>
              <a:rPr lang="en-US"/>
              <a:t>Array parameters behave much like call-by-reference parameters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119636D5-909E-4B12-B41D-2DA39256A83E}" type="slidenum">
              <a:rPr lang="en-US"/>
              <a:pPr/>
              <a:t>21</a:t>
            </a:fld>
            <a:endParaRPr lang="en-CA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Parameter Declaration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array parameter is indicated using empty</a:t>
            </a:r>
            <a:br>
              <a:rPr lang="en-US"/>
            </a:br>
            <a:r>
              <a:rPr lang="en-US"/>
              <a:t>brackets in the parameter list such as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       void fill_up(int a[ ], int size);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30F8572E-1AE0-4028-92AB-AE1179402142}" type="slidenum">
              <a:rPr lang="en-US"/>
              <a:pPr/>
              <a:t>22</a:t>
            </a:fld>
            <a:endParaRPr lang="en-CA"/>
          </a:p>
        </p:txBody>
      </p:sp>
      <p:sp>
        <p:nvSpPr>
          <p:cNvPr id="537602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05563" y="5684838"/>
            <a:ext cx="2054225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7.4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Calls With Arrays</a:t>
            </a:r>
          </a:p>
        </p:txBody>
      </p:sp>
      <p:sp>
        <p:nvSpPr>
          <p:cNvPr id="5376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function fill_up is declared in this way:</a:t>
            </a:r>
            <a:br>
              <a:rPr lang="en-US"/>
            </a:br>
            <a:r>
              <a:rPr lang="en-US"/>
              <a:t>	      void fill_up(int a[ ], int size);</a:t>
            </a:r>
            <a:br>
              <a:rPr lang="en-US"/>
            </a:br>
            <a:endParaRPr lang="en-US"/>
          </a:p>
          <a:p>
            <a:r>
              <a:rPr lang="en-US"/>
              <a:t>	and array score is declared this way:</a:t>
            </a:r>
            <a:br>
              <a:rPr lang="en-US"/>
            </a:br>
            <a:r>
              <a:rPr lang="en-US"/>
              <a:t> 	     int score[5], number_of_scores;</a:t>
            </a:r>
            <a:br>
              <a:rPr lang="en-US"/>
            </a:br>
            <a:endParaRPr lang="en-US"/>
          </a:p>
          <a:p>
            <a:r>
              <a:rPr lang="en-US"/>
              <a:t>	fill_up is called in this way:</a:t>
            </a:r>
            <a:br>
              <a:rPr lang="en-US"/>
            </a:br>
            <a:r>
              <a:rPr lang="en-US"/>
              <a:t>         fill_up(score, number_of_scores);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42485608-C314-4FF9-8114-868DFB539EA2}" type="slidenum">
              <a:rPr lang="en-US"/>
              <a:pPr/>
              <a:t>23</a:t>
            </a:fld>
            <a:endParaRPr lang="en-CA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Call Details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formal parameter is identified as an array </a:t>
            </a:r>
            <a:br>
              <a:rPr lang="en-US"/>
            </a:br>
            <a:r>
              <a:rPr lang="en-US"/>
              <a:t>parameter by the [ ]'s with no index expression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void fill_up(int a[ ], int size);</a:t>
            </a:r>
            <a:br>
              <a:rPr lang="en-US"/>
            </a:br>
            <a:endParaRPr lang="en-US"/>
          </a:p>
          <a:p>
            <a:r>
              <a:rPr lang="en-US"/>
              <a:t>An array argument does not use the [ ]'s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fill_up(score, number_of_scores);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6FCD3A89-9842-4A16-BE16-851667ABFB7F}" type="slidenum">
              <a:rPr lang="en-US"/>
              <a:pPr/>
              <a:t>24</a:t>
            </a:fld>
            <a:endParaRPr lang="en-CA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Formal Parameters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array formal parameter is a placeholder for</a:t>
            </a:r>
            <a:br>
              <a:rPr lang="en-US"/>
            </a:br>
            <a:r>
              <a:rPr lang="en-US"/>
              <a:t>the argument</a:t>
            </a:r>
          </a:p>
          <a:p>
            <a:pPr lvl="1"/>
            <a:r>
              <a:rPr lang="en-US"/>
              <a:t>When an array is an argument in a function call, an action performed on the array parameter is performed on the array argument</a:t>
            </a:r>
            <a:br>
              <a:rPr lang="en-US"/>
            </a:br>
            <a:endParaRPr lang="en-US"/>
          </a:p>
          <a:p>
            <a:pPr lvl="1"/>
            <a:r>
              <a:rPr lang="en-US"/>
              <a:t>The values of the indexed variables can be changed by the function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4F1F9228-464D-4414-AA9D-841C93E1AC27}" type="slidenum">
              <a:rPr lang="en-US"/>
              <a:pPr/>
              <a:t>25</a:t>
            </a:fld>
            <a:endParaRPr lang="en-CA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Argument Details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the computer know about an array?</a:t>
            </a:r>
          </a:p>
          <a:p>
            <a:pPr lvl="1"/>
            <a:r>
              <a:rPr lang="en-US"/>
              <a:t>The base type </a:t>
            </a:r>
          </a:p>
          <a:p>
            <a:pPr lvl="1"/>
            <a:r>
              <a:rPr lang="en-US"/>
              <a:t>The address of the first indexed variable</a:t>
            </a:r>
          </a:p>
          <a:p>
            <a:pPr lvl="1"/>
            <a:r>
              <a:rPr lang="en-US"/>
              <a:t>The number of indexed variables</a:t>
            </a:r>
          </a:p>
          <a:p>
            <a:r>
              <a:rPr lang="en-US"/>
              <a:t>What does a function know about an array </a:t>
            </a:r>
            <a:br>
              <a:rPr lang="en-US"/>
            </a:br>
            <a:r>
              <a:rPr lang="en-US"/>
              <a:t>argument?</a:t>
            </a:r>
          </a:p>
          <a:p>
            <a:pPr lvl="1"/>
            <a:r>
              <a:rPr lang="en-US"/>
              <a:t>The base type</a:t>
            </a:r>
          </a:p>
          <a:p>
            <a:pPr lvl="1"/>
            <a:r>
              <a:rPr lang="en-US"/>
              <a:t>The address of the first indexed variable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341AFEA1-2EAF-48DA-832B-62AC01E8EB91}" type="slidenum">
              <a:rPr lang="en-US"/>
              <a:pPr/>
              <a:t>26</a:t>
            </a:fld>
            <a:endParaRPr lang="en-CA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Parameter Considerations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Because a function does not know the size of </a:t>
            </a:r>
            <a:br>
              <a:rPr lang="en-US"/>
            </a:br>
            <a:r>
              <a:rPr lang="en-US"/>
              <a:t>an array argument…</a:t>
            </a:r>
          </a:p>
          <a:p>
            <a:pPr lvl="1"/>
            <a:r>
              <a:rPr lang="en-US"/>
              <a:t>The programmer should include a formal parameter that specifies the size of the array</a:t>
            </a:r>
          </a:p>
          <a:p>
            <a:pPr lvl="1"/>
            <a:r>
              <a:rPr lang="en-US"/>
              <a:t>The function can process arrays of various sizes</a:t>
            </a:r>
          </a:p>
          <a:p>
            <a:pPr lvl="2"/>
            <a:r>
              <a:rPr lang="en-US"/>
              <a:t>Function fill_up from Display 7.4 can be used to fill</a:t>
            </a:r>
            <a:br>
              <a:rPr lang="en-US"/>
            </a:br>
            <a:r>
              <a:rPr lang="en-US"/>
              <a:t>an array of any size: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	fill_up(score, 5);</a:t>
            </a:r>
            <a:br>
              <a:rPr lang="en-US"/>
            </a:br>
            <a:r>
              <a:rPr lang="en-US"/>
              <a:t>                     fill_up(time, 10);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27142A35-1E8E-438D-8D9D-B59EE28C981C}" type="slidenum">
              <a:rPr lang="en-US"/>
              <a:pPr/>
              <a:t>27</a:t>
            </a:fld>
            <a:endParaRPr lang="en-CA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 Modifier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572000"/>
          </a:xfrm>
        </p:spPr>
        <p:txBody>
          <a:bodyPr/>
          <a:lstStyle/>
          <a:p>
            <a:r>
              <a:rPr lang="en-US"/>
              <a:t>Array parameters allow a function to change the</a:t>
            </a:r>
            <a:br>
              <a:rPr lang="en-US"/>
            </a:br>
            <a:r>
              <a:rPr lang="en-US"/>
              <a:t>values stored in the array argument</a:t>
            </a:r>
          </a:p>
          <a:p>
            <a:r>
              <a:rPr lang="en-US"/>
              <a:t>If a function should not change the values of the</a:t>
            </a:r>
            <a:br>
              <a:rPr lang="en-US"/>
            </a:br>
            <a:r>
              <a:rPr lang="en-US"/>
              <a:t>array argument, use the modifier const</a:t>
            </a:r>
          </a:p>
          <a:p>
            <a:r>
              <a:rPr lang="en-US"/>
              <a:t>An array parameter modified with const is a </a:t>
            </a:r>
            <a:br>
              <a:rPr lang="en-US"/>
            </a:br>
            <a:r>
              <a:rPr lang="en-US"/>
              <a:t>constant array parameter</a:t>
            </a:r>
          </a:p>
          <a:p>
            <a:pPr lvl="1"/>
            <a:r>
              <a:rPr lang="en-US"/>
              <a:t>Example:   </a:t>
            </a:r>
            <a:br>
              <a:rPr lang="en-US"/>
            </a:br>
            <a:r>
              <a:rPr lang="en-US"/>
              <a:t>       void show_the_world(const int a[ ], int size);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39F5D664-8AB6-420C-87A7-59332F483FCE}" type="slidenum">
              <a:rPr lang="en-US"/>
              <a:pPr/>
              <a:t>28</a:t>
            </a:fld>
            <a:endParaRPr lang="en-CA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const With Arrays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const is used to modify an array parameter:</a:t>
            </a:r>
            <a:br>
              <a:rPr lang="en-US"/>
            </a:br>
            <a:endParaRPr lang="en-US"/>
          </a:p>
          <a:p>
            <a:pPr lvl="1"/>
            <a:r>
              <a:rPr lang="en-US"/>
              <a:t>const is used in both the function declaration and definition to modify the array parameter</a:t>
            </a:r>
            <a:br>
              <a:rPr lang="en-US"/>
            </a:br>
            <a:endParaRPr lang="en-US"/>
          </a:p>
          <a:p>
            <a:pPr lvl="1"/>
            <a:r>
              <a:rPr lang="en-US"/>
              <a:t>The compiler will issue an error if you write code that changes the values stored in the array parameter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413454CB-8737-4243-AB78-1A71033AB164}" type="slidenum">
              <a:rPr lang="en-US"/>
              <a:pPr/>
              <a:t>29</a:t>
            </a:fld>
            <a:endParaRPr lang="en-CA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Calls and const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a function with a constant array parameter</a:t>
            </a:r>
            <a:br>
              <a:rPr lang="en-US"/>
            </a:br>
            <a:r>
              <a:rPr lang="en-US"/>
              <a:t>calls another function using the const array</a:t>
            </a:r>
            <a:br>
              <a:rPr lang="en-US"/>
            </a:br>
            <a:r>
              <a:rPr lang="en-US"/>
              <a:t>parameter as an argument…</a:t>
            </a:r>
            <a:br>
              <a:rPr lang="en-US"/>
            </a:br>
            <a:endParaRPr lang="en-US"/>
          </a:p>
          <a:p>
            <a:pPr lvl="1"/>
            <a:r>
              <a:rPr lang="en-US"/>
              <a:t>The called function must use a constant</a:t>
            </a:r>
            <a:br>
              <a:rPr lang="en-US"/>
            </a:br>
            <a:r>
              <a:rPr lang="en-US"/>
              <a:t> array parameter as a placeholder for the array</a:t>
            </a:r>
            <a:br>
              <a:rPr lang="en-US"/>
            </a:br>
            <a:endParaRPr lang="en-US"/>
          </a:p>
          <a:p>
            <a:pPr lvl="1"/>
            <a:r>
              <a:rPr lang="en-US"/>
              <a:t>The compiler will issue an error if a function is </a:t>
            </a:r>
            <a:br>
              <a:rPr lang="en-US"/>
            </a:br>
            <a:r>
              <a:rPr lang="en-US"/>
              <a:t>called that does not have a const array parameter to accept the array argument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an Array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An array, named score, containing five variables</a:t>
            </a:r>
            <a:br>
              <a:rPr lang="en-US"/>
            </a:br>
            <a:r>
              <a:rPr lang="en-US"/>
              <a:t>of type int can be declared as </a:t>
            </a:r>
            <a:br>
              <a:rPr lang="en-US"/>
            </a:br>
            <a:r>
              <a:rPr lang="en-US"/>
              <a:t>                     int score[ 5 ];</a:t>
            </a:r>
          </a:p>
          <a:p>
            <a:r>
              <a:rPr lang="en-US"/>
              <a:t>This is like declaring 5 variables of type int:</a:t>
            </a:r>
            <a:br>
              <a:rPr lang="en-US"/>
            </a:br>
            <a:r>
              <a:rPr lang="en-US"/>
              <a:t>	score[0], score[1], … , score[4]</a:t>
            </a:r>
          </a:p>
          <a:p>
            <a:r>
              <a:rPr lang="en-US"/>
              <a:t>The value in brackets is called</a:t>
            </a:r>
          </a:p>
          <a:p>
            <a:pPr lvl="1"/>
            <a:r>
              <a:rPr lang="en-US"/>
              <a:t>A subscript</a:t>
            </a:r>
          </a:p>
          <a:p>
            <a:pPr lvl="1"/>
            <a:r>
              <a:rPr lang="en-US"/>
              <a:t>An index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BFE68693-E48A-4677-96FB-C7376F96B76C}" type="slidenum">
              <a:rPr lang="en-US"/>
              <a:pPr/>
              <a:t>30</a:t>
            </a:fld>
            <a:endParaRPr lang="en-CA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 Parameters Example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 double compute_average(int a[ ], int size);</a:t>
            </a:r>
            <a:br>
              <a:rPr lang="en-US" sz="2400"/>
            </a:br>
            <a:r>
              <a:rPr lang="en-US" sz="2400"/>
              <a:t>                </a:t>
            </a:r>
            <a:br>
              <a:rPr lang="en-US" sz="2400"/>
            </a:br>
            <a:r>
              <a:rPr lang="en-US" sz="2400"/>
              <a:t> void show_difference(const int a[ ], int size)</a:t>
            </a:r>
            <a:br>
              <a:rPr lang="en-US" sz="2400"/>
            </a:br>
            <a:r>
              <a:rPr lang="en-US" sz="2400"/>
              <a:t> {</a:t>
            </a:r>
            <a:br>
              <a:rPr lang="en-US" sz="2400"/>
            </a:br>
            <a:r>
              <a:rPr lang="en-US" sz="2400"/>
              <a:t>       double average = compute_average(a, size);</a:t>
            </a:r>
            <a:br>
              <a:rPr lang="en-US" sz="2400"/>
            </a:br>
            <a:r>
              <a:rPr lang="en-US" sz="2400"/>
              <a:t>        …</a:t>
            </a:r>
            <a:br>
              <a:rPr lang="en-US" sz="2400"/>
            </a:br>
            <a:r>
              <a:rPr lang="en-US" sz="2400"/>
              <a:t> }</a:t>
            </a:r>
          </a:p>
          <a:p>
            <a:r>
              <a:rPr lang="en-US" sz="2400"/>
              <a:t>compute_average has no constant array parameter</a:t>
            </a:r>
          </a:p>
          <a:p>
            <a:r>
              <a:rPr lang="en-US" sz="2400"/>
              <a:t>This code generates an error message because</a:t>
            </a:r>
            <a:br>
              <a:rPr lang="en-US" sz="2400"/>
            </a:br>
            <a:r>
              <a:rPr lang="en-US" sz="2400"/>
              <a:t>compute_average could change the array parameter</a:t>
            </a:r>
            <a:br>
              <a:rPr lang="en-US" sz="2400"/>
            </a:br>
            <a:endParaRPr lang="en-US" sz="24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BD612A44-2E6B-472A-AAC3-FB75D2B8A0F8}" type="slidenum">
              <a:rPr lang="en-US"/>
              <a:pPr/>
              <a:t>31</a:t>
            </a:fld>
            <a:endParaRPr lang="en-CA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An Array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that functions can return a value of </a:t>
            </a:r>
            <a:br>
              <a:rPr lang="en-US"/>
            </a:br>
            <a:r>
              <a:rPr lang="en-US"/>
              <a:t>type int, double, char, …, or a class type</a:t>
            </a:r>
            <a:br>
              <a:rPr lang="en-US"/>
            </a:br>
            <a:endParaRPr lang="en-US"/>
          </a:p>
          <a:p>
            <a:r>
              <a:rPr lang="en-US"/>
              <a:t>Functions cannot return arrays</a:t>
            </a:r>
            <a:br>
              <a:rPr lang="en-US"/>
            </a:br>
            <a:endParaRPr lang="en-US"/>
          </a:p>
          <a:p>
            <a:r>
              <a:rPr lang="en-US"/>
              <a:t>We learn later how to return a pointer to an array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A6C00EC5-8154-42DC-97E6-5F0DE1F37456}" type="slidenum">
              <a:rPr lang="en-US"/>
              <a:pPr/>
              <a:t>32</a:t>
            </a:fld>
            <a:endParaRPr lang="en-CA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With Arrays</a:t>
            </a:r>
          </a:p>
        </p:txBody>
      </p:sp>
      <p:sp>
        <p:nvSpPr>
          <p:cNvPr id="5775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size needed for an array is changeable</a:t>
            </a:r>
          </a:p>
          <a:p>
            <a:pPr lvl="1"/>
            <a:r>
              <a:rPr lang="en-US"/>
              <a:t>Often varies from one run of a program to another</a:t>
            </a:r>
          </a:p>
          <a:p>
            <a:pPr lvl="1"/>
            <a:r>
              <a:rPr lang="en-US"/>
              <a:t>Is often not known when the program is written</a:t>
            </a:r>
            <a:br>
              <a:rPr lang="en-US"/>
            </a:br>
            <a:endParaRPr lang="en-US"/>
          </a:p>
          <a:p>
            <a:r>
              <a:rPr lang="en-US"/>
              <a:t>A common solution to the size problem</a:t>
            </a:r>
          </a:p>
          <a:p>
            <a:pPr lvl="1"/>
            <a:r>
              <a:rPr lang="en-US"/>
              <a:t>Declare the array size to be the largest that could be needed</a:t>
            </a:r>
          </a:p>
          <a:p>
            <a:pPr lvl="1"/>
            <a:r>
              <a:rPr lang="en-US"/>
              <a:t>Decide how to deal with partially filled arrays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85BBF51A-7E0E-4F35-8DA0-D66FCB358D92}" type="slidenum">
              <a:rPr lang="en-US"/>
              <a:pPr/>
              <a:t>33</a:t>
            </a:fld>
            <a:endParaRPr lang="en-CA"/>
          </a:p>
        </p:txBody>
      </p:sp>
      <p:sp>
        <p:nvSpPr>
          <p:cNvPr id="57856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using arrays that are partially filled</a:t>
            </a:r>
          </a:p>
          <a:p>
            <a:pPr lvl="1"/>
            <a:r>
              <a:rPr lang="en-US"/>
              <a:t>Functions dealing with the array may not need to know the declared size of the array, only how many elements are stored in the array </a:t>
            </a:r>
          </a:p>
          <a:p>
            <a:pPr lvl="1"/>
            <a:r>
              <a:rPr lang="en-US"/>
              <a:t>A parameter, number_used,  may be sufficient to ensure that referenced index values are legal</a:t>
            </a:r>
          </a:p>
          <a:p>
            <a:pPr lvl="1"/>
            <a:r>
              <a:rPr lang="en-US"/>
              <a:t>A function such as fill_array in Display 7.9 needs to know the declared size of the array	</a:t>
            </a:r>
          </a:p>
        </p:txBody>
      </p:sp>
      <p:sp>
        <p:nvSpPr>
          <p:cNvPr id="57856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93763" y="5948363"/>
            <a:ext cx="2490787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Display 7.9 (1)</a:t>
            </a:r>
          </a:p>
        </p:txBody>
      </p:sp>
      <p:sp>
        <p:nvSpPr>
          <p:cNvPr id="578563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560763" y="5948363"/>
            <a:ext cx="2490787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Display 7.9 (2)</a:t>
            </a:r>
          </a:p>
        </p:txBody>
      </p:sp>
      <p:sp>
        <p:nvSpPr>
          <p:cNvPr id="578564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208713" y="5948363"/>
            <a:ext cx="2490787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Display 7.9 (3)</a:t>
            </a:r>
          </a:p>
        </p:txBody>
      </p:sp>
      <p:sp>
        <p:nvSpPr>
          <p:cNvPr id="5785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Partially Filled Arrays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2" grpId="0" animBg="1"/>
      <p:bldP spid="578563" grpId="0" animBg="1"/>
      <p:bldP spid="5785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DEABF839-8009-4DC6-9BA1-19E82E046DB8}" type="slidenum">
              <a:rPr lang="en-US"/>
              <a:pPr/>
              <a:t>34</a:t>
            </a:fld>
            <a:endParaRPr lang="en-CA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Constants as Arguments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function fill_array (Display 7.9) is called,</a:t>
            </a:r>
            <a:br>
              <a:rPr lang="en-US"/>
            </a:br>
            <a:r>
              <a:rPr lang="en-US"/>
              <a:t>MAX_NUMBER_SCORES is used as an </a:t>
            </a:r>
            <a:br>
              <a:rPr lang="en-US"/>
            </a:br>
            <a:r>
              <a:rPr lang="en-US"/>
              <a:t>argument </a:t>
            </a:r>
          </a:p>
          <a:p>
            <a:pPr lvl="1"/>
            <a:r>
              <a:rPr lang="en-US"/>
              <a:t>Can't MAX_NUMBER_SCORES be used directly without making it an argument?</a:t>
            </a:r>
          </a:p>
          <a:p>
            <a:pPr lvl="2"/>
            <a:r>
              <a:rPr lang="en-US"/>
              <a:t>Using MAX_NUMBER_SCORES as an argument makes it clear that fill_array requires the array's declared size </a:t>
            </a:r>
          </a:p>
          <a:p>
            <a:pPr lvl="2"/>
            <a:r>
              <a:rPr lang="en-US"/>
              <a:t>This makes fill_array easier to be used in other programs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BBFD756D-A432-442B-B5F7-AE3FF5FFFD06}" type="slidenum">
              <a:rPr lang="en-US"/>
              <a:pPr/>
              <a:t>35</a:t>
            </a:fld>
            <a:endParaRPr lang="en-CA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Multi-Dimensional Arrays</a:t>
            </a:r>
          </a:p>
        </p:txBody>
      </p:sp>
      <p:sp>
        <p:nvSpPr>
          <p:cNvPr id="5867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C++ allows arrays with multiple index values</a:t>
            </a:r>
          </a:p>
          <a:p>
            <a:pPr lvl="1"/>
            <a:r>
              <a:rPr lang="en-US"/>
              <a:t>char page [30] [100];</a:t>
            </a:r>
            <a:br>
              <a:rPr lang="en-US"/>
            </a:br>
            <a:r>
              <a:rPr lang="en-US"/>
              <a:t>declares an array of characters named page</a:t>
            </a:r>
          </a:p>
          <a:p>
            <a:pPr lvl="2"/>
            <a:r>
              <a:rPr lang="en-US"/>
              <a:t>page has two index values:</a:t>
            </a:r>
            <a:br>
              <a:rPr lang="en-US"/>
            </a:br>
            <a:r>
              <a:rPr lang="en-US"/>
              <a:t>        The first ranges from 0 to 29</a:t>
            </a:r>
            <a:br>
              <a:rPr lang="en-US"/>
            </a:br>
            <a:r>
              <a:rPr lang="en-US"/>
              <a:t>	The second ranges from 0 to 99</a:t>
            </a:r>
          </a:p>
          <a:p>
            <a:pPr lvl="1"/>
            <a:r>
              <a:rPr lang="en-US"/>
              <a:t>Each index  in enclosed in its own brackets</a:t>
            </a:r>
          </a:p>
          <a:p>
            <a:pPr lvl="1"/>
            <a:r>
              <a:rPr lang="en-US"/>
              <a:t>Page can be visualized as an array of </a:t>
            </a:r>
            <a:br>
              <a:rPr lang="en-US"/>
            </a:br>
            <a:r>
              <a:rPr lang="en-US"/>
              <a:t>30 rows and 100 columns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24387467-297B-46AD-8E45-82B3B1952CA0}" type="slidenum">
              <a:rPr lang="en-US"/>
              <a:pPr/>
              <a:t>36</a:t>
            </a:fld>
            <a:endParaRPr lang="en-CA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 Values of page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indexed variables for array page are</a:t>
            </a:r>
            <a:br>
              <a:rPr lang="en-US"/>
            </a:br>
            <a:r>
              <a:rPr lang="en-US"/>
              <a:t>page[0][0], page[0][1], …, page[0][99]</a:t>
            </a:r>
            <a:br>
              <a:rPr lang="en-US"/>
            </a:br>
            <a:r>
              <a:rPr lang="en-US"/>
              <a:t>page[1][0], page[1][1], …, page[1][99]</a:t>
            </a:r>
          </a:p>
          <a:p>
            <a:r>
              <a:rPr lang="en-US"/>
              <a:t>	…</a:t>
            </a:r>
            <a:br>
              <a:rPr lang="en-US"/>
            </a:br>
            <a:r>
              <a:rPr lang="en-US"/>
              <a:t>page[29][0], page[29][1], … , page[29][99]</a:t>
            </a:r>
            <a:br>
              <a:rPr lang="en-US"/>
            </a:br>
            <a:endParaRPr lang="en-US"/>
          </a:p>
          <a:p>
            <a:r>
              <a:rPr lang="en-US"/>
              <a:t>page is actually an array of size 30</a:t>
            </a:r>
          </a:p>
          <a:p>
            <a:pPr lvl="1"/>
            <a:r>
              <a:rPr lang="en-US"/>
              <a:t>page's base type is an array of 100 characters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00D74EE7-9019-4419-AFDF-859F34F9A0B5}" type="slidenum">
              <a:rPr lang="en-US"/>
              <a:pPr/>
              <a:t>37</a:t>
            </a:fld>
            <a:endParaRPr lang="en-CA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Multidimensional Array Parameters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that the size of an array is not needed</a:t>
            </a:r>
            <a:br>
              <a:rPr lang="en-US"/>
            </a:br>
            <a:r>
              <a:rPr lang="en-US"/>
              <a:t>when declaring a formal parameter:</a:t>
            </a:r>
            <a:br>
              <a:rPr lang="en-US"/>
            </a:br>
            <a:r>
              <a:rPr lang="en-US"/>
              <a:t>  void display_line(const char a[ ], int size);  </a:t>
            </a:r>
          </a:p>
          <a:p>
            <a:r>
              <a:rPr lang="en-US"/>
              <a:t>The base type of a multi-dimensional array must</a:t>
            </a:r>
            <a:br>
              <a:rPr lang="en-US"/>
            </a:br>
            <a:r>
              <a:rPr lang="en-US"/>
              <a:t>be completely specified in the parameter </a:t>
            </a:r>
            <a:br>
              <a:rPr lang="en-US"/>
            </a:br>
            <a:r>
              <a:rPr lang="en-US"/>
              <a:t>declaration</a:t>
            </a:r>
          </a:p>
          <a:p>
            <a:pPr lvl="1"/>
            <a:r>
              <a:rPr lang="en-US"/>
              <a:t>void display_page(const char page[ ] [100], </a:t>
            </a:r>
            <a:br>
              <a:rPr lang="en-US"/>
            </a:br>
            <a:r>
              <a:rPr lang="en-US"/>
              <a:t>                                int size_dimension_1);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B493EFBB-5CEB-4E02-9795-536A742BD7B3}" type="slidenum">
              <a:rPr lang="en-US"/>
              <a:pPr/>
              <a:t>38</a:t>
            </a:fld>
            <a:endParaRPr lang="en-CA"/>
          </a:p>
        </p:txBody>
      </p:sp>
      <p:sp>
        <p:nvSpPr>
          <p:cNvPr id="6113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11331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11332" name="Picture 4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0463" y="1749425"/>
            <a:ext cx="6797675" cy="4579938"/>
          </a:xfrm>
          <a:prstGeom prst="rect">
            <a:avLst/>
          </a:prstGeom>
          <a:noFill/>
        </p:spPr>
      </p:pic>
      <p:sp>
        <p:nvSpPr>
          <p:cNvPr id="6113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7.14</a:t>
            </a:r>
          </a:p>
        </p:txBody>
      </p:sp>
    </p:spTree>
  </p:cSld>
  <p:clrMapOvr>
    <a:masterClrMapping/>
  </p:clrMapOvr>
  <p:transition spd="med" advClick="0">
    <p:pull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ECF57F7A-AE9E-4384-AFF5-36D4F9327623}" type="slidenum">
              <a:rPr lang="en-US"/>
              <a:pPr/>
              <a:t>39</a:t>
            </a:fld>
            <a:endParaRPr lang="en-CA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78500" y="666750"/>
            <a:ext cx="2552700" cy="635000"/>
            <a:chOff x="3640" y="420"/>
            <a:chExt cx="1608" cy="400"/>
          </a:xfrm>
        </p:grpSpPr>
        <p:sp>
          <p:nvSpPr>
            <p:cNvPr id="612355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640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612356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76" y="420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Next</a:t>
              </a:r>
            </a:p>
          </p:txBody>
        </p:sp>
      </p:grpSp>
      <p:pic>
        <p:nvPicPr>
          <p:cNvPr id="612357" name="Picture 5" descr="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2788" y="1600200"/>
            <a:ext cx="5238750" cy="4840288"/>
          </a:xfrm>
          <a:prstGeom prst="rect">
            <a:avLst/>
          </a:prstGeom>
          <a:noFill/>
        </p:spPr>
      </p:pic>
      <p:sp>
        <p:nvSpPr>
          <p:cNvPr id="612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7.15</a:t>
            </a:r>
          </a:p>
        </p:txBody>
      </p:sp>
    </p:spTree>
  </p:cSld>
  <p:clrMapOvr>
    <a:masterClrMapping/>
  </p:clrMapOvr>
  <p:transition spd="med" advClick="0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394CF524-3882-4A43-9FE9-1AC2B23C14D6}" type="slidenum">
              <a:rPr lang="en-US"/>
              <a:pPr/>
              <a:t>4</a:t>
            </a:fld>
            <a:endParaRPr lang="en-CA"/>
          </a:p>
        </p:txBody>
      </p:sp>
      <p:sp>
        <p:nvSpPr>
          <p:cNvPr id="564226" name="AutoShape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64227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64228" name="Picture 4" descr="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9500" y="1460500"/>
            <a:ext cx="4329113" cy="5041900"/>
          </a:xfrm>
          <a:prstGeom prst="rect">
            <a:avLst/>
          </a:prstGeom>
          <a:noFill/>
        </p:spPr>
      </p:pic>
      <p:sp>
        <p:nvSpPr>
          <p:cNvPr id="5642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 advClick="0">
    <p:pull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24AF7108-3A16-4940-8EAB-414C3F41427C}" type="slidenum">
              <a:rPr lang="en-US"/>
              <a:pPr/>
              <a:t>40</a:t>
            </a:fld>
            <a:endParaRPr lang="en-CA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7.5 Conclusion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you</a:t>
            </a:r>
            <a:br>
              <a:rPr lang="en-US"/>
            </a:br>
            <a:endParaRPr lang="en-US"/>
          </a:p>
          <a:p>
            <a:pPr lvl="1"/>
            <a:r>
              <a:rPr lang="en-US"/>
              <a:t>Write code that will fill the array a(declared below) with numbers typed at the keyboard?  The numbers will be input fiver per line,         on four lines.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			int a[4][5];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52CFBF8B-8E7A-4FE9-AD97-645F8DEDC6C9}" type="slidenum">
              <a:rPr lang="en-US"/>
              <a:pPr/>
              <a:t>41</a:t>
            </a:fld>
            <a:endParaRPr lang="en-CA"/>
          </a:p>
        </p:txBody>
      </p:sp>
      <p:sp>
        <p:nvSpPr>
          <p:cNvPr id="562178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79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7 - End</a:t>
            </a:r>
          </a:p>
        </p:txBody>
      </p:sp>
    </p:spTree>
  </p:cSld>
  <p:clrMapOvr>
    <a:masterClrMapping/>
  </p:clrMapOvr>
  <p:transition spd="med" advClick="0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EA0AF392-0FD6-4E83-8387-EEEE8C43582E}" type="slidenum">
              <a:rPr lang="en-US"/>
              <a:pPr/>
              <a:t>5</a:t>
            </a:fld>
            <a:endParaRPr lang="en-CA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Array Variables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variables making up the array are referred to </a:t>
            </a:r>
            <a:br>
              <a:rPr lang="en-US"/>
            </a:br>
            <a:r>
              <a:rPr lang="en-US"/>
              <a:t>as</a:t>
            </a:r>
          </a:p>
          <a:p>
            <a:pPr lvl="1"/>
            <a:r>
              <a:rPr lang="en-US"/>
              <a:t>Indexed variables</a:t>
            </a:r>
          </a:p>
          <a:p>
            <a:pPr lvl="1"/>
            <a:r>
              <a:rPr lang="en-US"/>
              <a:t>Subscripted variables</a:t>
            </a:r>
          </a:p>
          <a:p>
            <a:pPr lvl="1"/>
            <a:r>
              <a:rPr lang="en-US"/>
              <a:t>Elements of the array</a:t>
            </a:r>
          </a:p>
          <a:p>
            <a:r>
              <a:rPr lang="en-US"/>
              <a:t>The number of indexed variables in an array is</a:t>
            </a:r>
            <a:br>
              <a:rPr lang="en-US"/>
            </a:br>
            <a:r>
              <a:rPr lang="en-US"/>
              <a:t>the declared size, or size,  of the array</a:t>
            </a:r>
          </a:p>
          <a:p>
            <a:pPr lvl="1"/>
            <a:r>
              <a:rPr lang="en-US"/>
              <a:t>The largest index is one less than the size</a:t>
            </a:r>
          </a:p>
          <a:p>
            <a:pPr lvl="1"/>
            <a:r>
              <a:rPr lang="en-US"/>
              <a:t>The first index value is zero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3F0B68D8-95D4-4BCC-A844-8CFEF284751C}" type="slidenum">
              <a:rPr lang="en-US"/>
              <a:pPr/>
              <a:t>6</a:t>
            </a:fld>
            <a:endParaRPr lang="en-CA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Variable Types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array can have indexed variables of any type</a:t>
            </a:r>
            <a:br>
              <a:rPr lang="en-US"/>
            </a:br>
            <a:endParaRPr lang="en-US"/>
          </a:p>
          <a:p>
            <a:r>
              <a:rPr lang="en-US"/>
              <a:t>All indexed variables in an array are of the</a:t>
            </a:r>
            <a:br>
              <a:rPr lang="en-US"/>
            </a:br>
            <a:r>
              <a:rPr lang="en-US"/>
              <a:t>same type</a:t>
            </a:r>
          </a:p>
          <a:p>
            <a:pPr lvl="1"/>
            <a:r>
              <a:rPr lang="en-US"/>
              <a:t>This is the base type of the array</a:t>
            </a:r>
            <a:br>
              <a:rPr lang="en-US"/>
            </a:br>
            <a:endParaRPr lang="en-US"/>
          </a:p>
          <a:p>
            <a:r>
              <a:rPr lang="en-US"/>
              <a:t>An indexed variable can be used anywhere an </a:t>
            </a:r>
            <a:br>
              <a:rPr lang="en-US"/>
            </a:br>
            <a:r>
              <a:rPr lang="en-US"/>
              <a:t>ordinary variable of the base type is used</a:t>
            </a:r>
          </a:p>
          <a:p>
            <a:endParaRPr 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BB3C804F-AFE3-4F18-8304-9AB303FEDC43}" type="slidenum">
              <a:rPr lang="en-US"/>
              <a:pPr/>
              <a:t>7</a:t>
            </a:fld>
            <a:endParaRPr lang="en-CA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[ ] With Arrays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an array declaration, [ ]'s enclose the size</a:t>
            </a:r>
            <a:br>
              <a:rPr lang="en-US"/>
            </a:br>
            <a:r>
              <a:rPr lang="en-US"/>
              <a:t>of the array such as this array of 5 integers:               </a:t>
            </a:r>
            <a:br>
              <a:rPr lang="en-US"/>
            </a:br>
            <a:r>
              <a:rPr lang="en-US"/>
              <a:t>			int score [5];</a:t>
            </a:r>
          </a:p>
          <a:p>
            <a:r>
              <a:rPr lang="en-US"/>
              <a:t>When referring to one of the indexed variables,</a:t>
            </a:r>
            <a:br>
              <a:rPr lang="en-US"/>
            </a:br>
            <a:r>
              <a:rPr lang="en-US"/>
              <a:t>the [ ]'s enclose a number identifying one of </a:t>
            </a:r>
            <a:br>
              <a:rPr lang="en-US"/>
            </a:br>
            <a:r>
              <a:rPr lang="en-US"/>
              <a:t>the indexed variables</a:t>
            </a:r>
          </a:p>
          <a:p>
            <a:pPr lvl="1"/>
            <a:r>
              <a:rPr lang="en-US"/>
              <a:t>score[3] is one of the indexed variables</a:t>
            </a:r>
          </a:p>
          <a:p>
            <a:pPr lvl="1"/>
            <a:r>
              <a:rPr lang="en-US"/>
              <a:t>The value in the [ ]'s can be any expression that evaluates to one of the integers                 0 to (size -1)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A34F6F97-5A9D-4FE2-AB73-1B8D76B216BC}" type="slidenum">
              <a:rPr lang="en-US"/>
              <a:pPr/>
              <a:t>8</a:t>
            </a:fld>
            <a:endParaRPr lang="en-CA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Indexed Variable Assignment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assign a value to an indexed variable, use </a:t>
            </a:r>
            <a:br>
              <a:rPr lang="en-US"/>
            </a:br>
            <a:r>
              <a:rPr lang="en-US"/>
              <a:t>the assignment operator:</a:t>
            </a:r>
            <a:br>
              <a:rPr lang="en-US"/>
            </a:br>
            <a:r>
              <a:rPr lang="en-US"/>
              <a:t>                            </a:t>
            </a:r>
            <a:br>
              <a:rPr lang="en-US"/>
            </a:br>
            <a:r>
              <a:rPr lang="en-US"/>
              <a:t>                             int n = 2;</a:t>
            </a:r>
            <a:br>
              <a:rPr lang="en-US"/>
            </a:br>
            <a:r>
              <a:rPr lang="en-US"/>
              <a:t>  			      score[n + 1] = 99;</a:t>
            </a:r>
          </a:p>
          <a:p>
            <a:pPr lvl="1"/>
            <a:r>
              <a:rPr lang="en-US"/>
              <a:t>In this example, variable score[3] is assigned 99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7- </a:t>
            </a:r>
            <a:fld id="{2DBA3761-D86C-49DF-88A2-95867A49C62C}" type="slidenum">
              <a:rPr lang="en-US"/>
              <a:pPr/>
              <a:t>9</a:t>
            </a:fld>
            <a:endParaRPr lang="en-CA"/>
          </a:p>
        </p:txBody>
      </p:sp>
      <p:sp>
        <p:nvSpPr>
          <p:cNvPr id="5222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294688" cy="4572000"/>
          </a:xfrm>
        </p:spPr>
        <p:txBody>
          <a:bodyPr/>
          <a:lstStyle/>
          <a:p>
            <a:r>
              <a:rPr lang="en-US"/>
              <a:t>for-loops are commonly used to step through</a:t>
            </a:r>
            <a:br>
              <a:rPr lang="en-US"/>
            </a:br>
            <a:r>
              <a:rPr lang="en-US"/>
              <a:t>arrays</a:t>
            </a:r>
          </a:p>
          <a:p>
            <a:pPr lvl="1"/>
            <a:r>
              <a:rPr lang="en-US"/>
              <a:t>Example:        for (i = 0; i &lt; 5; i++)</a:t>
            </a:r>
            <a:br>
              <a:rPr lang="en-US"/>
            </a:br>
            <a:r>
              <a:rPr lang="en-US"/>
              <a:t>       		  {</a:t>
            </a:r>
            <a:br>
              <a:rPr lang="en-US"/>
            </a:br>
            <a:r>
              <a:rPr lang="en-US"/>
              <a:t>                               cout &lt;&lt; score[i] &lt;&lt; " off by "</a:t>
            </a:r>
            <a:br>
              <a:rPr lang="en-US"/>
            </a:br>
            <a:r>
              <a:rPr lang="en-US"/>
              <a:t>                                       &lt;&lt; (max – score[i]) &lt;&lt; endl;</a:t>
            </a:r>
            <a:br>
              <a:rPr lang="en-US"/>
            </a:br>
            <a:r>
              <a:rPr lang="en-US"/>
              <a:t>                            }</a:t>
            </a:r>
            <a:br>
              <a:rPr lang="en-US"/>
            </a:br>
            <a:r>
              <a:rPr lang="en-US"/>
              <a:t>could display the difference between each score and the maximum score stored in an array</a:t>
            </a:r>
          </a:p>
        </p:txBody>
      </p:sp>
      <p:sp>
        <p:nvSpPr>
          <p:cNvPr id="522242" name="Text Box 2"/>
          <p:cNvSpPr txBox="1">
            <a:spLocks noChangeArrowheads="1"/>
          </p:cNvSpPr>
          <p:nvPr/>
        </p:nvSpPr>
        <p:spPr bwMode="auto">
          <a:xfrm>
            <a:off x="2170113" y="1963738"/>
            <a:ext cx="2325687" cy="4667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</a:rPr>
              <a:t>First index is 0</a:t>
            </a:r>
          </a:p>
        </p:txBody>
      </p:sp>
      <p:sp>
        <p:nvSpPr>
          <p:cNvPr id="522243" name="Line 3"/>
          <p:cNvSpPr>
            <a:spLocks noChangeShapeType="1"/>
          </p:cNvSpPr>
          <p:nvPr/>
        </p:nvSpPr>
        <p:spPr bwMode="auto">
          <a:xfrm>
            <a:off x="4324350" y="2419350"/>
            <a:ext cx="95250" cy="1905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45" name="Line 5"/>
          <p:cNvSpPr>
            <a:spLocks noChangeShapeType="1"/>
          </p:cNvSpPr>
          <p:nvPr/>
        </p:nvSpPr>
        <p:spPr bwMode="auto">
          <a:xfrm flipH="1">
            <a:off x="5448300" y="2228850"/>
            <a:ext cx="342900" cy="3619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49" name="Rectangle 9"/>
          <p:cNvSpPr>
            <a:spLocks noChangeArrowheads="1"/>
          </p:cNvSpPr>
          <p:nvPr/>
        </p:nvSpPr>
        <p:spPr bwMode="auto">
          <a:xfrm>
            <a:off x="5541963" y="2181225"/>
            <a:ext cx="630237" cy="257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46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138863" y="5943600"/>
            <a:ext cx="2054225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7.1</a:t>
            </a:r>
          </a:p>
        </p:txBody>
      </p:sp>
      <p:sp>
        <p:nvSpPr>
          <p:cNvPr id="5222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And Arrays</a:t>
            </a:r>
          </a:p>
        </p:txBody>
      </p:sp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5581650" y="1963738"/>
            <a:ext cx="3409950" cy="4667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</a:rPr>
              <a:t>Last index is (size – 1)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2" grpId="0" animBg="1"/>
      <p:bldP spid="522243" grpId="0" animBg="1"/>
      <p:bldP spid="522245" grpId="0" animBg="1"/>
      <p:bldP spid="522246" grpId="0" animBg="1"/>
      <p:bldP spid="52224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2593</TotalTime>
  <Words>831</Words>
  <Application>Microsoft Office PowerPoint</Application>
  <PresentationFormat>Letter Paper (8.5x11 in)</PresentationFormat>
  <Paragraphs>237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Blends</vt:lpstr>
      <vt:lpstr>Session 8 Arrays </vt:lpstr>
      <vt:lpstr>Introduction to Arrays</vt:lpstr>
      <vt:lpstr>Declaring an Array</vt:lpstr>
      <vt:lpstr>PowerPoint Presentation</vt:lpstr>
      <vt:lpstr>The Array Variables</vt:lpstr>
      <vt:lpstr>Array Variable Types</vt:lpstr>
      <vt:lpstr>Using [ ] With Arrays</vt:lpstr>
      <vt:lpstr>Indexed Variable Assignment</vt:lpstr>
      <vt:lpstr>Loops And Arrays</vt:lpstr>
      <vt:lpstr>Constants and Arrays</vt:lpstr>
      <vt:lpstr>Array Declaration Syntax</vt:lpstr>
      <vt:lpstr>Computer Memory</vt:lpstr>
      <vt:lpstr>Arrays and Memory</vt:lpstr>
      <vt:lpstr>Array Index Out of Range</vt:lpstr>
      <vt:lpstr>Out of Range Problems</vt:lpstr>
      <vt:lpstr>Initializing Arrays</vt:lpstr>
      <vt:lpstr>Default Values</vt:lpstr>
      <vt:lpstr>Un-initialized Arrays</vt:lpstr>
      <vt:lpstr>Arrays in Functions</vt:lpstr>
      <vt:lpstr>Arrays as Function Arguments</vt:lpstr>
      <vt:lpstr>Array Parameter Declaration</vt:lpstr>
      <vt:lpstr>Function Calls With Arrays</vt:lpstr>
      <vt:lpstr>Function Call Details</vt:lpstr>
      <vt:lpstr>Array Formal Parameters</vt:lpstr>
      <vt:lpstr>Array Argument Details</vt:lpstr>
      <vt:lpstr>Array Parameter Considerations</vt:lpstr>
      <vt:lpstr>const Modifier</vt:lpstr>
      <vt:lpstr>Using const With Arrays</vt:lpstr>
      <vt:lpstr>Function Calls and const</vt:lpstr>
      <vt:lpstr>const Parameters Example</vt:lpstr>
      <vt:lpstr>Returning An Array</vt:lpstr>
      <vt:lpstr>Programming With Arrays</vt:lpstr>
      <vt:lpstr>Partially Filled Arrays</vt:lpstr>
      <vt:lpstr>Constants as Arguments</vt:lpstr>
      <vt:lpstr>Multi-Dimensional Arrays</vt:lpstr>
      <vt:lpstr>Index Values of page</vt:lpstr>
      <vt:lpstr>Multidimensional Array Parameters</vt:lpstr>
      <vt:lpstr>Display 7.14</vt:lpstr>
      <vt:lpstr>Display 7.15</vt:lpstr>
      <vt:lpstr>Section 7.5 Conclusion</vt:lpstr>
      <vt:lpstr>Chapter 7 - End</vt:lpstr>
    </vt:vector>
  </TitlesOfParts>
  <Company>Addison Wesley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IST</cp:lastModifiedBy>
  <cp:revision>127</cp:revision>
  <cp:lastPrinted>2001-11-04T00:51:13Z</cp:lastPrinted>
  <dcterms:created xsi:type="dcterms:W3CDTF">2005-02-25T19:46:41Z</dcterms:created>
  <dcterms:modified xsi:type="dcterms:W3CDTF">2014-09-24T06:02:22Z</dcterms:modified>
</cp:coreProperties>
</file>