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00" r:id="rId2"/>
    <p:sldId id="414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418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419" r:id="rId31"/>
    <p:sldId id="328" r:id="rId32"/>
    <p:sldId id="329" r:id="rId33"/>
    <p:sldId id="420" r:id="rId34"/>
    <p:sldId id="330" r:id="rId35"/>
    <p:sldId id="331" r:id="rId36"/>
    <p:sldId id="421" r:id="rId37"/>
    <p:sldId id="422" r:id="rId38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 varScale="1">
        <p:scale>
          <a:sx n="74" d="100"/>
          <a:sy n="74" d="100"/>
        </p:scale>
        <p:origin x="-1254" y="-90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CACF120F-ECF7-452B-ADA0-F9C583C6A5E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242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F9B8D13A-643B-4AAD-AD80-8E235CC12CEF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609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6- </a:t>
            </a:r>
            <a:fld id="{67BA4301-26A9-4AA4-93B2-67346883EC2C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6- </a:t>
            </a:r>
            <a:fld id="{3DFCD20E-7C4C-4672-85B3-6AF34D4805CC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6- </a:t>
            </a:r>
            <a:fld id="{0CE857DC-68B1-41A9-B4C3-E7BA2F48E19A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6- </a:t>
            </a:r>
            <a:fld id="{F5DEEF93-77A3-46C0-A04C-06E30580CB05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6- </a:t>
            </a:r>
            <a:fld id="{710F4ED7-ABD3-48FB-9042-F190084EF34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6- </a:t>
            </a:r>
            <a:fld id="{1DBD545A-0191-4EA1-8819-E29BC292920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6- </a:t>
            </a:r>
            <a:fld id="{C45DFE2D-DCD1-445F-9899-FF3B1D6D8B1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6- </a:t>
            </a:r>
            <a:fld id="{C3C8F140-6AFE-43DC-B7EE-60BE4413B3FA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6- </a:t>
            </a:r>
            <a:fld id="{E8575D4A-FA7D-4754-94EA-63FB6839D2A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6- </a:t>
            </a:r>
            <a:fld id="{39D588C6-D3B2-476C-9C8D-F05C3E3655A6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6- </a:t>
            </a:r>
            <a:fld id="{22777613-7703-4D43-B546-AD47C1D2A457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sz="6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514052" name="Rectangle 4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590800"/>
            <a:ext cx="7010400" cy="1905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I/O Streams as an Introduction to Objects and Classes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CS 200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Session </a:t>
            </a:r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01244A23-9B7E-4DFE-94E9-4007D9636808}" type="slidenum">
              <a:rPr lang="en-US"/>
              <a:pPr/>
              <a:t>10</a:t>
            </a:fld>
            <a:endParaRPr lang="en-CA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/>
          </a:p>
          <a:p>
            <a:r>
              <a:rPr lang="en-US" sz="2400"/>
              <a:t>A stream is a special kind of variable called </a:t>
            </a:r>
            <a:br>
              <a:rPr lang="en-US" sz="2400"/>
            </a:br>
            <a:r>
              <a:rPr lang="en-US" sz="2400"/>
              <a:t>an object</a:t>
            </a:r>
          </a:p>
          <a:p>
            <a:pPr lvl="1"/>
            <a:r>
              <a:rPr lang="en-US" sz="2400"/>
              <a:t>Objects can use special functions to complete tasks</a:t>
            </a:r>
          </a:p>
          <a:p>
            <a:endParaRPr lang="en-US" sz="2400"/>
          </a:p>
          <a:p>
            <a:r>
              <a:rPr lang="en-US" sz="2400"/>
              <a:t>Streams use special functions instead of the </a:t>
            </a:r>
            <a:br>
              <a:rPr lang="en-US" sz="2400"/>
            </a:br>
            <a:r>
              <a:rPr lang="en-US" sz="2400"/>
              <a:t>assignment operator to change values</a:t>
            </a:r>
          </a:p>
          <a:p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23FC32BF-8286-4B10-846B-B9B122E5FCA9}" type="slidenum">
              <a:rPr lang="en-US"/>
              <a:pPr/>
              <a:t>11</a:t>
            </a:fld>
            <a:endParaRPr lang="en-CA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 </a:t>
            </a:r>
            <a:br>
              <a:rPr lang="en-US"/>
            </a:br>
            <a:r>
              <a:rPr lang="en-US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Input-file streams are of type ifstream</a:t>
            </a:r>
            <a:br>
              <a:rPr lang="en-US" sz="2400"/>
            </a:br>
            <a:endParaRPr lang="en-US" sz="2400"/>
          </a:p>
          <a:p>
            <a:r>
              <a:rPr lang="en-US" sz="2400"/>
              <a:t>Type ifstream  is defined in the fstream library</a:t>
            </a:r>
          </a:p>
          <a:p>
            <a:pPr lvl="1"/>
            <a:r>
              <a:rPr lang="en-US" sz="2400"/>
              <a:t>You must use the include and using directives</a:t>
            </a:r>
            <a:br>
              <a:rPr lang="en-US" sz="2400"/>
            </a:br>
            <a:r>
              <a:rPr lang="en-US" sz="2400"/>
              <a:t>                     #include &lt;fstream&gt;</a:t>
            </a:r>
            <a:br>
              <a:rPr lang="en-US" sz="2400"/>
            </a:br>
            <a:r>
              <a:rPr lang="en-US" sz="2400"/>
              <a:t>                     using namespace std;</a:t>
            </a:r>
            <a:br>
              <a:rPr lang="en-US" sz="2400"/>
            </a:br>
            <a:endParaRPr lang="en-US" sz="2400"/>
          </a:p>
          <a:p>
            <a:r>
              <a:rPr lang="en-US" sz="2400"/>
              <a:t>Declare an input-file stream variable using </a:t>
            </a:r>
            <a:br>
              <a:rPr lang="en-US" sz="2400"/>
            </a:br>
            <a:r>
              <a:rPr lang="en-US" sz="2400"/>
              <a:t>                     ifstream    in_stream;</a:t>
            </a:r>
            <a:br>
              <a:rPr lang="en-US" sz="2400"/>
            </a:br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28C14AC5-D032-49DD-90DD-E3AADDA0D885}" type="slidenum">
              <a:rPr lang="en-US"/>
              <a:pPr/>
              <a:t>12</a:t>
            </a:fld>
            <a:endParaRPr lang="en-CA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 </a:t>
            </a:r>
            <a:br>
              <a:rPr lang="en-US"/>
            </a:br>
            <a:r>
              <a:rPr lang="en-US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Ouput-file streams of are type ofstream</a:t>
            </a:r>
          </a:p>
          <a:p>
            <a:r>
              <a:rPr lang="en-US" sz="2400"/>
              <a:t>Type ofstream is defined in the fstream library</a:t>
            </a:r>
          </a:p>
          <a:p>
            <a:pPr lvl="1"/>
            <a:r>
              <a:rPr lang="en-US" sz="2400"/>
              <a:t>You must use these include and using directives</a:t>
            </a:r>
            <a:br>
              <a:rPr lang="en-US" sz="2400"/>
            </a:br>
            <a:r>
              <a:rPr lang="en-US" sz="2400"/>
              <a:t>                     #include &lt;fstream&gt;</a:t>
            </a:r>
            <a:br>
              <a:rPr lang="en-US" sz="2400"/>
            </a:br>
            <a:r>
              <a:rPr lang="en-US" sz="2400"/>
              <a:t>                     using namespace std;</a:t>
            </a:r>
            <a:br>
              <a:rPr lang="en-US" sz="2400"/>
            </a:br>
            <a:endParaRPr lang="en-US" sz="2400"/>
          </a:p>
          <a:p>
            <a:r>
              <a:rPr lang="en-US" sz="2400"/>
              <a:t>Declare an input-file stream variable using </a:t>
            </a:r>
            <a:br>
              <a:rPr lang="en-US" sz="2400"/>
            </a:br>
            <a:r>
              <a:rPr lang="en-US" sz="2400"/>
              <a:t>                     ofstream    out_stream;</a:t>
            </a:r>
            <a:br>
              <a:rPr lang="en-US" sz="2400"/>
            </a:br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B6E65380-4BBA-44E7-BD4C-27386FC374E3}" type="slidenum">
              <a:rPr lang="en-US"/>
              <a:pPr/>
              <a:t>13</a:t>
            </a:fld>
            <a:endParaRPr lang="en-CA"/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/>
              <a:t>Once a stream variable is declared, connect it to</a:t>
            </a:r>
            <a:br>
              <a:rPr lang="en-US"/>
            </a:br>
            <a:r>
              <a:rPr lang="en-US"/>
              <a:t>a file</a:t>
            </a:r>
          </a:p>
          <a:p>
            <a:pPr lvl="1"/>
            <a:r>
              <a:rPr lang="en-US"/>
              <a:t>Connecting a stream to a file is opening the file</a:t>
            </a:r>
          </a:p>
          <a:p>
            <a:pPr lvl="1"/>
            <a:r>
              <a:rPr lang="en-US"/>
              <a:t>Use the open function of the stream object</a:t>
            </a:r>
            <a:br>
              <a:rPr lang="en-US"/>
            </a:br>
            <a:r>
              <a:rPr lang="en-US"/>
              <a:t>                          </a:t>
            </a:r>
            <a:br>
              <a:rPr lang="en-US"/>
            </a:br>
            <a:r>
              <a:rPr lang="en-US"/>
              <a:t>                     in_stream.open("infile.dat");</a:t>
            </a:r>
          </a:p>
          <a:p>
            <a:pPr lvl="1"/>
            <a:endParaRPr lang="en-US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192E9B73-75D7-4957-91B0-3F738A4D4AE2}" type="slidenum">
              <a:rPr lang="en-US"/>
              <a:pPr/>
              <a:t>14</a:t>
            </a:fld>
            <a:endParaRPr lang="en-CA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Once connected to a file, the input-stream </a:t>
            </a:r>
            <a:br>
              <a:rPr lang="en-US"/>
            </a:br>
            <a:r>
              <a:rPr lang="en-US"/>
              <a:t>variable can be used to produce input just as</a:t>
            </a:r>
            <a:br>
              <a:rPr lang="en-US"/>
            </a:br>
            <a:r>
              <a:rPr lang="en-US"/>
              <a:t>you would use cin with the extraction operator</a:t>
            </a:r>
          </a:p>
          <a:p>
            <a:pPr lvl="1">
              <a:lnSpc>
                <a:spcPct val="90000"/>
              </a:lnSpc>
            </a:pPr>
            <a:r>
              <a:rPr lang="en-US"/>
              <a:t>Example:</a:t>
            </a:r>
            <a:br>
              <a:rPr lang="en-US"/>
            </a:br>
            <a:r>
              <a:rPr lang="en-US"/>
              <a:t>                    int one_number, another_number;</a:t>
            </a:r>
            <a:br>
              <a:rPr lang="en-US"/>
            </a:br>
            <a:r>
              <a:rPr lang="en-US"/>
              <a:t>                    in_stream &gt;&gt; one_number</a:t>
            </a:r>
            <a:br>
              <a:rPr lang="en-US"/>
            </a:br>
            <a:r>
              <a:rPr lang="en-US"/>
              <a:t>                                       &gt;&gt; another_number;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5DAA93E5-E658-41C0-AFA5-6ABF014E44D3}" type="slidenum">
              <a:rPr lang="en-US"/>
              <a:pPr/>
              <a:t>15</a:t>
            </a:fld>
            <a:endParaRPr lang="en-CA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output-stream works similarly to the </a:t>
            </a:r>
            <a:br>
              <a:rPr lang="en-US"/>
            </a:br>
            <a:r>
              <a:rPr lang="en-US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/>
              <a:t>ofstream out_stream; </a:t>
            </a:r>
            <a:br>
              <a:rPr lang="en-US"/>
            </a:br>
            <a:r>
              <a:rPr lang="en-US"/>
              <a:t>out_stream.open("outfile.dat");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out_stream &lt;&lt; "one number = "</a:t>
            </a:r>
            <a:br>
              <a:rPr lang="en-US"/>
            </a:br>
            <a:r>
              <a:rPr lang="en-US"/>
              <a:t>                    &lt;&lt; one_number</a:t>
            </a:r>
            <a:br>
              <a:rPr lang="en-US"/>
            </a:br>
            <a:r>
              <a:rPr lang="en-US"/>
              <a:t>                    &lt;&lt; "another number = " </a:t>
            </a:r>
            <a:br>
              <a:rPr lang="en-US"/>
            </a:br>
            <a:r>
              <a:rPr lang="en-US"/>
              <a:t>                    &lt;&lt; another_number;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015D9E7C-7135-4BC7-BF17-1218E5415B46}" type="slidenum">
              <a:rPr lang="en-US"/>
              <a:pPr/>
              <a:t>16</a:t>
            </a:fld>
            <a:endParaRPr lang="en-CA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An External File Name…</a:t>
            </a:r>
          </a:p>
          <a:p>
            <a:pPr lvl="1"/>
            <a:r>
              <a:rPr lang="en-US" sz="2400"/>
              <a:t>Is the name for a file that the operating system uses</a:t>
            </a:r>
          </a:p>
          <a:p>
            <a:pPr lvl="2"/>
            <a:r>
              <a:rPr lang="en-US" sz="2000"/>
              <a:t>infile.dat and outfile.dat used in the previous examples</a:t>
            </a:r>
          </a:p>
          <a:p>
            <a:pPr lvl="1"/>
            <a:r>
              <a:rPr lang="en-US" sz="2400"/>
              <a:t>Is the "real", on-the-disk, name for a file </a:t>
            </a:r>
          </a:p>
          <a:p>
            <a:pPr lvl="1"/>
            <a:r>
              <a:rPr lang="en-US" sz="2400"/>
              <a:t>Needs to match the naming conventions on </a:t>
            </a:r>
            <a:br>
              <a:rPr lang="en-US" sz="2400"/>
            </a:br>
            <a:r>
              <a:rPr lang="en-US" sz="2400"/>
              <a:t>your system</a:t>
            </a:r>
          </a:p>
          <a:p>
            <a:pPr lvl="1"/>
            <a:r>
              <a:rPr lang="en-US" sz="2400"/>
              <a:t>Usually only used in the stream's open statement</a:t>
            </a:r>
          </a:p>
          <a:p>
            <a:pPr lvl="1"/>
            <a:r>
              <a:rPr lang="en-US" sz="2400"/>
              <a:t>Once open, referred to using the </a:t>
            </a:r>
            <a:br>
              <a:rPr lang="en-US" sz="2400"/>
            </a:br>
            <a:r>
              <a:rPr lang="en-US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5D7AE0BF-C83F-49E6-A59F-5F3E4A31B868}" type="slidenum">
              <a:rPr lang="en-US"/>
              <a:pPr/>
              <a:t>17</a:t>
            </a:fld>
            <a:endParaRPr lang="en-CA"/>
          </a:p>
        </p:txBody>
      </p:sp>
      <p:sp>
        <p:nvSpPr>
          <p:cNvPr id="53043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48425" y="56975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Display 6.1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After using a file, it should be closed</a:t>
            </a:r>
          </a:p>
          <a:p>
            <a:pPr lvl="1"/>
            <a:r>
              <a:rPr lang="en-US" sz="2400" dirty="0"/>
              <a:t>This disconnects the stream from the file</a:t>
            </a:r>
          </a:p>
          <a:p>
            <a:pPr lvl="1"/>
            <a:r>
              <a:rPr lang="en-US" sz="2400" dirty="0"/>
              <a:t>Close files to reduce the chance of a file being </a:t>
            </a:r>
            <a:br>
              <a:rPr lang="en-US" sz="2400" dirty="0"/>
            </a:br>
            <a:r>
              <a:rPr lang="en-US" sz="2400" dirty="0"/>
              <a:t>corrupted if the program terminates abnormally</a:t>
            </a:r>
          </a:p>
          <a:p>
            <a:r>
              <a:rPr lang="en-US" sz="2400" dirty="0"/>
              <a:t>It is important to close an output  file if your </a:t>
            </a:r>
            <a:br>
              <a:rPr lang="en-US" sz="2400" dirty="0"/>
            </a:br>
            <a:r>
              <a:rPr lang="en-US" sz="2400" dirty="0"/>
              <a:t>program later needs to read input from the output file</a:t>
            </a:r>
          </a:p>
          <a:p>
            <a:r>
              <a:rPr lang="en-US" sz="2400" dirty="0"/>
              <a:t>The system will automatically close files if you </a:t>
            </a:r>
            <a:br>
              <a:rPr lang="en-US" sz="2400" dirty="0"/>
            </a:br>
            <a:r>
              <a:rPr lang="en-US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192189A5-8CD7-4D7F-B3E0-71A0BB451CF4}" type="slidenum">
              <a:rPr lang="en-US"/>
              <a:pPr/>
              <a:t>18</a:t>
            </a:fld>
            <a:endParaRPr lang="en-CA"/>
          </a:p>
        </p:txBody>
      </p:sp>
      <p:sp>
        <p:nvSpPr>
          <p:cNvPr id="613382" name="Rectangle 6"/>
          <p:cNvSpPr>
            <a:spLocks noChangeArrowheads="1"/>
          </p:cNvSpPr>
          <p:nvPr/>
        </p:nvSpPr>
        <p:spPr bwMode="auto">
          <a:xfrm>
            <a:off x="0" y="0"/>
            <a:ext cx="5041900" cy="1528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3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133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13380" name="Picture 4" descr="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338" y="238125"/>
            <a:ext cx="4738687" cy="6129338"/>
          </a:xfrm>
          <a:prstGeom prst="rect">
            <a:avLst/>
          </a:prstGeom>
          <a:noFill/>
        </p:spPr>
      </p:pic>
      <p:sp>
        <p:nvSpPr>
          <p:cNvPr id="613381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8600"/>
            <a:ext cx="2771775" cy="992188"/>
          </a:xfrm>
        </p:spPr>
        <p:txBody>
          <a:bodyPr/>
          <a:lstStyle/>
          <a:p>
            <a:r>
              <a:rPr lang="en-US"/>
              <a:t>Display 6.1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ABB6B90C-A7E8-4047-AE46-79AF34A18DF9}" type="slidenum">
              <a:rPr lang="en-US"/>
              <a:pPr/>
              <a:t>19</a:t>
            </a:fld>
            <a:endParaRPr lang="en-CA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object is a variable  that has functions and </a:t>
            </a:r>
            <a:br>
              <a:rPr lang="en-US"/>
            </a:br>
            <a:r>
              <a:rPr lang="en-US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/>
              <a:t>in_stream and out_stream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/>
              <a:t>in_stream and out_stream use  different </a:t>
            </a:r>
            <a:br>
              <a:rPr lang="en-US"/>
            </a:br>
            <a:r>
              <a:rPr lang="en-US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2F4B0018-BB9C-4ED5-886F-E989A7EA5F83}" type="slidenum">
              <a:rPr lang="en-US"/>
              <a:pPr/>
              <a:t>2</a:t>
            </a:fld>
            <a:endParaRPr lang="en-CA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sz="3200">
                <a:solidFill>
                  <a:srgbClr val="A50021"/>
                </a:solidFill>
              </a:rPr>
              <a:t>6.1   Streams and Basic File I/O </a:t>
            </a:r>
          </a:p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sz="3200">
                <a:solidFill>
                  <a:srgbClr val="A50021"/>
                </a:solidFill>
              </a:rPr>
              <a:t>6.2   Tools for Stream I/O</a:t>
            </a:r>
          </a:p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sz="3200">
                <a:solidFill>
                  <a:srgbClr val="A50021"/>
                </a:solidFill>
              </a:rPr>
              <a:t>6.3   Character I/O</a:t>
            </a:r>
          </a:p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sz="3200">
                <a:solidFill>
                  <a:srgbClr val="A50021"/>
                </a:solidFill>
              </a:rPr>
              <a:t>6.4   Inheritance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59858817-A5FF-45DC-8405-16C4040AE50A}" type="slidenum">
              <a:rPr lang="en-US"/>
              <a:pPr/>
              <a:t>20</a:t>
            </a:fld>
            <a:endParaRPr lang="en-CA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member function is a function associated with</a:t>
            </a:r>
            <a:br>
              <a:rPr lang="en-US"/>
            </a:br>
            <a:r>
              <a:rPr lang="en-US"/>
              <a:t>an object</a:t>
            </a:r>
          </a:p>
          <a:p>
            <a:pPr lvl="1"/>
            <a:r>
              <a:rPr lang="en-US"/>
              <a:t>The open function is a member function of </a:t>
            </a:r>
            <a:br>
              <a:rPr lang="en-US"/>
            </a:br>
            <a:r>
              <a:rPr lang="en-US"/>
              <a:t>in_stream in the previous examples</a:t>
            </a:r>
          </a:p>
          <a:p>
            <a:pPr lvl="1"/>
            <a:r>
              <a:rPr lang="en-US"/>
              <a:t>A different open function is a member function of out_stream in the previous examples</a:t>
            </a:r>
          </a:p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39F52DF6-D5D0-4A57-9069-C80CF7A26123}" type="slidenum">
              <a:rPr lang="en-US"/>
              <a:pPr/>
              <a:t>21</a:t>
            </a:fld>
            <a:endParaRPr lang="en-CA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and </a:t>
            </a:r>
            <a:br>
              <a:rPr lang="en-US"/>
            </a:br>
            <a:r>
              <a:rPr lang="en-US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/>
          </a:p>
          <a:p>
            <a:r>
              <a:rPr lang="en-US" sz="2400"/>
              <a:t>Objects of different types  have different member </a:t>
            </a:r>
            <a:br>
              <a:rPr lang="en-US" sz="2400"/>
            </a:br>
            <a:r>
              <a:rPr lang="en-US" sz="2400"/>
              <a:t>functions</a:t>
            </a:r>
          </a:p>
          <a:p>
            <a:pPr lvl="1"/>
            <a:r>
              <a:rPr lang="en-US" sz="2400"/>
              <a:t>Some of these member functions might have the same name</a:t>
            </a:r>
            <a:br>
              <a:rPr lang="en-US" sz="2400"/>
            </a:br>
            <a:endParaRPr lang="en-US" sz="2400"/>
          </a:p>
          <a:p>
            <a:r>
              <a:rPr lang="en-US" sz="2400"/>
              <a:t>Different objects of the same type have the same </a:t>
            </a:r>
            <a:br>
              <a:rPr lang="en-US" sz="2400"/>
            </a:br>
            <a:r>
              <a:rPr lang="en-US" sz="2400"/>
              <a:t>member functions</a:t>
            </a:r>
          </a:p>
          <a:p>
            <a:pPr lvl="1"/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294D13AD-1B76-4E3B-A521-CF4B6E1F5586}" type="slidenum">
              <a:rPr lang="en-US"/>
              <a:pPr/>
              <a:t>22</a:t>
            </a:fld>
            <a:endParaRPr lang="en-CA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type whose variables are objects, is a class</a:t>
            </a:r>
          </a:p>
          <a:p>
            <a:pPr lvl="1"/>
            <a:r>
              <a:rPr lang="en-US" sz="2400"/>
              <a:t>ifstream is the type of the in_stream variable (object)</a:t>
            </a:r>
          </a:p>
          <a:p>
            <a:pPr lvl="1"/>
            <a:r>
              <a:rPr lang="en-US" sz="2400"/>
              <a:t>ifstream is a class</a:t>
            </a:r>
          </a:p>
          <a:p>
            <a:pPr lvl="1"/>
            <a:r>
              <a:rPr lang="en-US" sz="2400"/>
              <a:t>The class of an object determines its </a:t>
            </a:r>
            <a:br>
              <a:rPr lang="en-US" sz="2400"/>
            </a:br>
            <a:r>
              <a:rPr lang="en-US" sz="2400"/>
              <a:t>member functions</a:t>
            </a:r>
          </a:p>
          <a:p>
            <a:pPr lvl="1"/>
            <a:r>
              <a:rPr lang="en-US" sz="2400"/>
              <a:t>Example:</a:t>
            </a:r>
            <a:br>
              <a:rPr lang="en-US" sz="2400"/>
            </a:br>
            <a:r>
              <a:rPr lang="en-US" sz="2400"/>
              <a:t>                   ifstream in_stream1, in_stream2;</a:t>
            </a:r>
          </a:p>
          <a:p>
            <a:pPr lvl="2"/>
            <a:r>
              <a:rPr lang="en-US" sz="2000"/>
              <a:t>in_stream1.open and in_stream2.open are the same</a:t>
            </a:r>
            <a:br>
              <a:rPr lang="en-US" sz="2000"/>
            </a:br>
            <a:r>
              <a:rPr lang="en-US" sz="2000"/>
              <a:t>function but might have different arguments</a:t>
            </a:r>
          </a:p>
          <a:p>
            <a:pPr lvl="2"/>
            <a:endParaRPr lang="en-US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8E3639E4-7E05-4403-BC31-73C0465CC453}" type="slidenum">
              <a:rPr lang="en-US"/>
              <a:pPr/>
              <a:t>23</a:t>
            </a:fld>
            <a:endParaRPr lang="en-CA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Member functions of an object are the member</a:t>
            </a:r>
            <a:br>
              <a:rPr lang="en-US" sz="2400"/>
            </a:br>
            <a:r>
              <a:rPr lang="en-US" sz="2400"/>
              <a:t>functions of its class</a:t>
            </a:r>
          </a:p>
          <a:p>
            <a:r>
              <a:rPr lang="en-US" sz="2400"/>
              <a:t>The class determines the member functions of</a:t>
            </a:r>
            <a:br>
              <a:rPr lang="en-US" sz="2400"/>
            </a:br>
            <a:r>
              <a:rPr lang="en-US" sz="2400"/>
              <a:t>the object</a:t>
            </a:r>
          </a:p>
          <a:p>
            <a:pPr lvl="1"/>
            <a:r>
              <a:rPr lang="en-US" sz="2400"/>
              <a:t>The class ifstream has an open function</a:t>
            </a:r>
          </a:p>
          <a:p>
            <a:pPr lvl="1"/>
            <a:r>
              <a:rPr lang="en-US" sz="2400"/>
              <a:t>Every variable (object) declared of type ifstream </a:t>
            </a:r>
            <a:br>
              <a:rPr lang="en-US" sz="2400"/>
            </a:br>
            <a:r>
              <a:rPr lang="en-US" sz="2400"/>
              <a:t>has that open function</a:t>
            </a:r>
          </a:p>
          <a:p>
            <a:pPr lvl="1"/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42B0A41E-D148-4A37-B835-E6DE6E02B601}" type="slidenum">
              <a:rPr lang="en-US"/>
              <a:pPr/>
              <a:t>24</a:t>
            </a:fld>
            <a:endParaRPr lang="en-CA"/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Calling a member function requires specifying </a:t>
            </a:r>
            <a:br>
              <a:rPr lang="en-US" sz="2600"/>
            </a:br>
            <a:r>
              <a:rPr lang="en-US" sz="2600"/>
              <a:t>the object containing the function</a:t>
            </a:r>
          </a:p>
          <a:p>
            <a:r>
              <a:rPr lang="en-US" sz="2600"/>
              <a:t>The calling object  is separated from the member </a:t>
            </a:r>
            <a:br>
              <a:rPr lang="en-US" sz="2600"/>
            </a:br>
            <a:r>
              <a:rPr lang="en-US" sz="2600"/>
              <a:t>function by the dot operator</a:t>
            </a:r>
          </a:p>
          <a:p>
            <a:r>
              <a:rPr lang="en-US" sz="2600"/>
              <a:t>Example:   in_stream.open("infile.dat");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452E008F-76E3-4C45-8A7A-B0A05CC7A079}" type="slidenum">
              <a:rPr lang="en-US"/>
              <a:pPr/>
              <a:t>25</a:t>
            </a:fld>
            <a:endParaRPr lang="en-CA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 </a:t>
            </a:r>
            <a:br>
              <a:rPr lang="en-US"/>
            </a:br>
            <a:r>
              <a:rPr lang="en-US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Syntax for calling a member function: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1FC57028-ACFD-4812-9C46-B682C184E9EC}" type="slidenum">
              <a:rPr lang="en-US"/>
              <a:pPr/>
              <a:t>26</a:t>
            </a:fld>
            <a:endParaRPr lang="en-CA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Opening a file could fail for several reasons</a:t>
            </a:r>
          </a:p>
          <a:p>
            <a:pPr lvl="1"/>
            <a:r>
              <a:rPr lang="en-US"/>
              <a:t>Common reasons for open to fail include</a:t>
            </a:r>
          </a:p>
          <a:p>
            <a:pPr lvl="2"/>
            <a:r>
              <a:rPr lang="en-US"/>
              <a:t>The file might not exist</a:t>
            </a:r>
          </a:p>
          <a:p>
            <a:pPr lvl="2"/>
            <a:r>
              <a:rPr lang="en-US"/>
              <a:t>The name might be typed incorrectly</a:t>
            </a:r>
            <a:br>
              <a:rPr lang="en-US"/>
            </a:br>
            <a:endParaRPr lang="en-US"/>
          </a:p>
          <a:p>
            <a:r>
              <a:rPr lang="en-US"/>
              <a:t>May be no error message if the call to open fails</a:t>
            </a:r>
          </a:p>
          <a:p>
            <a:pPr lvl="1"/>
            <a:r>
              <a:rPr lang="en-US"/>
              <a:t>Program execution continues!</a:t>
            </a:r>
          </a:p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F8A8F3EF-D94D-4139-BD3A-7B122E85BDBF}" type="slidenum">
              <a:rPr lang="en-US"/>
              <a:pPr/>
              <a:t>27</a:t>
            </a:fld>
            <a:endParaRPr lang="en-CA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Member function fail, can be used to test the </a:t>
            </a:r>
            <a:br>
              <a:rPr lang="en-US"/>
            </a:br>
            <a:r>
              <a:rPr lang="en-US"/>
              <a:t>success of a stream operation</a:t>
            </a:r>
          </a:p>
          <a:p>
            <a:pPr lvl="1"/>
            <a:r>
              <a:rPr lang="en-US"/>
              <a:t>fail returns a boolean type  (true or false)</a:t>
            </a:r>
          </a:p>
          <a:p>
            <a:pPr lvl="1"/>
            <a:r>
              <a:rPr lang="en-US"/>
              <a:t>fail returns true if the stream operation failed</a:t>
            </a:r>
          </a:p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07C83603-C16C-4DE2-9C6C-F60D6C042C81}" type="slidenum">
              <a:rPr lang="en-US"/>
              <a:pPr/>
              <a:t>28</a:t>
            </a:fld>
            <a:endParaRPr lang="en-CA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When a stream open function fails, it is </a:t>
            </a:r>
            <a:br>
              <a:rPr lang="en-US" sz="2400"/>
            </a:br>
            <a:r>
              <a:rPr lang="en-US" sz="2400"/>
              <a:t>generally best to stop the program</a:t>
            </a:r>
          </a:p>
          <a:p>
            <a:r>
              <a:rPr lang="en-US" sz="2400"/>
              <a:t>The function exit, halts a program</a:t>
            </a:r>
          </a:p>
          <a:p>
            <a:pPr lvl="1"/>
            <a:r>
              <a:rPr lang="en-US" sz="2400"/>
              <a:t>exit returns its argument to the operating system</a:t>
            </a:r>
          </a:p>
          <a:p>
            <a:pPr lvl="1"/>
            <a:r>
              <a:rPr lang="en-US" sz="2400"/>
              <a:t>exit causes program execution to stop</a:t>
            </a:r>
          </a:p>
          <a:p>
            <a:pPr lvl="1"/>
            <a:r>
              <a:rPr lang="en-US" sz="2400"/>
              <a:t>exit is NOT a member function</a:t>
            </a:r>
          </a:p>
          <a:p>
            <a:r>
              <a:rPr lang="en-US" sz="2400"/>
              <a:t>Exit requires the include and using directives</a:t>
            </a:r>
            <a:br>
              <a:rPr lang="en-US" sz="2400"/>
            </a:br>
            <a:r>
              <a:rPr lang="en-US" sz="2400"/>
              <a:t>                       #include &lt;cstdlib&gt;</a:t>
            </a:r>
            <a:br>
              <a:rPr lang="en-US" sz="2400"/>
            </a:br>
            <a:r>
              <a:rPr lang="en-US" sz="2400"/>
              <a:t>                       using namespace std;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1BC4E0F1-CBA6-4FA5-81A5-09B5D66503D6}" type="slidenum">
              <a:rPr lang="en-US"/>
              <a:pPr/>
              <a:t>29</a:t>
            </a:fld>
            <a:endParaRPr lang="en-CA"/>
          </a:p>
        </p:txBody>
      </p:sp>
      <p:sp>
        <p:nvSpPr>
          <p:cNvPr id="541698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514975" y="52784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Display 6.2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Immediately following the call to open, check </a:t>
            </a:r>
            <a:br>
              <a:rPr lang="en-US" sz="2400"/>
            </a:br>
            <a:r>
              <a:rPr lang="en-US" sz="2400"/>
              <a:t>that the operation was successful: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 in_stream.open("stuff.dat");</a:t>
            </a:r>
            <a:br>
              <a:rPr lang="en-US" sz="2400"/>
            </a:br>
            <a:r>
              <a:rPr lang="en-US" sz="2400"/>
              <a:t>   if( in_stream.fail( ) )</a:t>
            </a:r>
            <a:br>
              <a:rPr lang="en-US" sz="2400"/>
            </a:br>
            <a:r>
              <a:rPr lang="en-US" sz="2400"/>
              <a:t>     {  </a:t>
            </a:r>
            <a:br>
              <a:rPr lang="en-US" sz="2400"/>
            </a:br>
            <a:r>
              <a:rPr lang="en-US" sz="2400"/>
              <a:t>             cout &lt;&lt; "Input file opening failed.\n";</a:t>
            </a:r>
            <a:br>
              <a:rPr lang="en-US" sz="2400"/>
            </a:br>
            <a:r>
              <a:rPr lang="en-US" sz="2400"/>
              <a:t>             exit(1) ;</a:t>
            </a:r>
            <a:br>
              <a:rPr lang="en-US" sz="2400"/>
            </a:br>
            <a:r>
              <a:rPr lang="en-US" sz="2400"/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B07870F0-2701-4F4A-9088-62C64BC44A74}" type="slidenum">
              <a:rPr lang="en-US"/>
              <a:pPr/>
              <a:t>3</a:t>
            </a:fld>
            <a:endParaRPr lang="en-CA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I/O refers to program input and output</a:t>
            </a:r>
          </a:p>
          <a:p>
            <a:pPr lvl="1"/>
            <a:r>
              <a:rPr lang="en-US" sz="2400"/>
              <a:t>Input is delivered to your program via a stream object</a:t>
            </a:r>
          </a:p>
          <a:p>
            <a:pPr lvl="1"/>
            <a:r>
              <a:rPr lang="en-US" sz="2400"/>
              <a:t>Input can be from</a:t>
            </a:r>
          </a:p>
          <a:p>
            <a:pPr lvl="2"/>
            <a:r>
              <a:rPr lang="en-US" sz="2000"/>
              <a:t>The keyboard</a:t>
            </a:r>
          </a:p>
          <a:p>
            <a:pPr lvl="2"/>
            <a:r>
              <a:rPr lang="en-US" sz="2000"/>
              <a:t>A file</a:t>
            </a:r>
          </a:p>
          <a:p>
            <a:pPr lvl="1"/>
            <a:r>
              <a:rPr lang="en-US" sz="2400"/>
              <a:t>Output is delivered to the output device via a stream</a:t>
            </a:r>
            <a:br>
              <a:rPr lang="en-US" sz="2400"/>
            </a:br>
            <a:r>
              <a:rPr lang="en-US" sz="2400"/>
              <a:t>object</a:t>
            </a:r>
          </a:p>
          <a:p>
            <a:pPr lvl="1"/>
            <a:r>
              <a:rPr lang="en-US" sz="2400"/>
              <a:t>Output can be to </a:t>
            </a:r>
          </a:p>
          <a:p>
            <a:pPr lvl="2"/>
            <a:r>
              <a:rPr lang="en-US" sz="2000"/>
              <a:t>The screen</a:t>
            </a:r>
          </a:p>
          <a:p>
            <a:pPr lvl="2"/>
            <a:r>
              <a:rPr lang="en-US" sz="200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8A8EFAAB-ED13-4652-9F05-8641C10F3A3E}" type="slidenum">
              <a:rPr lang="en-US"/>
              <a:pPr/>
              <a:t>30</a:t>
            </a:fld>
            <a:endParaRPr lang="en-CA"/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0" y="0"/>
            <a:ext cx="4584700" cy="1516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144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14404" name="Picture 4" descr="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5" y="182563"/>
            <a:ext cx="4254500" cy="6203950"/>
          </a:xfrm>
          <a:prstGeom prst="rect">
            <a:avLst/>
          </a:prstGeom>
          <a:noFill/>
        </p:spPr>
      </p:pic>
      <p:sp>
        <p:nvSpPr>
          <p:cNvPr id="614405" name="Rectangle 5"/>
          <p:cNvSpPr>
            <a:spLocks noGrp="1" noChangeArrowheads="1"/>
          </p:cNvSpPr>
          <p:nvPr>
            <p:ph type="title"/>
          </p:nvPr>
        </p:nvSpPr>
        <p:spPr>
          <a:xfrm>
            <a:off x="5253038" y="228600"/>
            <a:ext cx="2824162" cy="992188"/>
          </a:xfrm>
        </p:spPr>
        <p:txBody>
          <a:bodyPr/>
          <a:lstStyle/>
          <a:p>
            <a:r>
              <a:rPr lang="en-US"/>
              <a:t>Display 6.2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E9CC2BFF-2FC0-4225-840F-4FE6F2626C88}" type="slidenum">
              <a:rPr lang="en-US"/>
              <a:pPr/>
              <a:t>31</a:t>
            </a:fld>
            <a:endParaRPr lang="en-CA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When reading input from a file…</a:t>
            </a:r>
          </a:p>
          <a:p>
            <a:pPr lvl="1"/>
            <a:r>
              <a:rPr lang="en-US" sz="2400"/>
              <a:t>Do not include prompts or echo the  input</a:t>
            </a:r>
          </a:p>
          <a:p>
            <a:pPr lvl="2"/>
            <a:r>
              <a:rPr lang="en-US" sz="2000"/>
              <a:t>The lines                cout &lt;&lt; "Enter the number: ";</a:t>
            </a:r>
            <a:br>
              <a:rPr lang="en-US" sz="2000"/>
            </a:br>
            <a:r>
              <a:rPr lang="en-US" sz="2000"/>
              <a:t>                               cin   &gt;&gt; the_number;</a:t>
            </a:r>
            <a:br>
              <a:rPr lang="en-US" sz="2000"/>
            </a:br>
            <a:r>
              <a:rPr lang="en-US" sz="2000"/>
              <a:t>	                      cout &lt;&lt; "The number you entered is " </a:t>
            </a:r>
            <a:br>
              <a:rPr lang="en-US" sz="2000"/>
            </a:br>
            <a:r>
              <a:rPr lang="en-US" sz="2000"/>
              <a:t>                                       &lt;&lt; the_number;</a:t>
            </a:r>
            <a:br>
              <a:rPr lang="en-US" sz="2000"/>
            </a:br>
            <a:r>
              <a:rPr lang="en-US" sz="2000"/>
              <a:t>become  just one line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                      in_file &gt;&gt; the_number;</a:t>
            </a:r>
            <a:br>
              <a:rPr lang="en-US" sz="2000"/>
            </a:br>
            <a:endParaRPr lang="en-US" sz="2000"/>
          </a:p>
          <a:p>
            <a:pPr lvl="1"/>
            <a:r>
              <a:rPr lang="en-US" sz="240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99A3D973-401F-40B9-8822-53CAA7BB3768}" type="slidenum">
              <a:rPr lang="en-US"/>
              <a:pPr/>
              <a:t>32</a:t>
            </a:fld>
            <a:endParaRPr lang="en-CA"/>
          </a:p>
        </p:txBody>
      </p:sp>
      <p:sp>
        <p:nvSpPr>
          <p:cNvPr id="5437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86898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Display 6.3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Output examples so far create new files</a:t>
            </a:r>
          </a:p>
          <a:p>
            <a:pPr lvl="1"/>
            <a:r>
              <a:rPr lang="en-US" sz="2400"/>
              <a:t>If the output file already contains data, that data</a:t>
            </a:r>
            <a:br>
              <a:rPr lang="en-US" sz="2400"/>
            </a:br>
            <a:r>
              <a:rPr lang="en-US" sz="2400"/>
              <a:t>is lost</a:t>
            </a:r>
          </a:p>
          <a:p>
            <a:r>
              <a:rPr lang="en-US" sz="2400"/>
              <a:t>To append new output to the end an existing file</a:t>
            </a:r>
          </a:p>
          <a:p>
            <a:pPr lvl="1"/>
            <a:r>
              <a:rPr lang="en-US" sz="2400"/>
              <a:t>use the constant  ios::app defined in the iostream</a:t>
            </a:r>
            <a:br>
              <a:rPr lang="en-US" sz="2400"/>
            </a:br>
            <a:r>
              <a:rPr lang="en-US" sz="2400"/>
              <a:t> library: </a:t>
            </a:r>
            <a:br>
              <a:rPr lang="en-US" sz="2400"/>
            </a:br>
            <a:r>
              <a:rPr lang="en-US" sz="2400"/>
              <a:t>         outStream.open("important.txt", ios::app);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If the file does not exist, a new file will be created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2472A7EB-9FE0-46B1-92D1-CA626BA93D96}" type="slidenum">
              <a:rPr lang="en-US"/>
              <a:pPr/>
              <a:t>33</a:t>
            </a:fld>
            <a:endParaRPr lang="en-CA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0" y="0"/>
            <a:ext cx="3840163" cy="1541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154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15428" name="Picture 4" descr="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338" y="130175"/>
            <a:ext cx="3536950" cy="6289675"/>
          </a:xfrm>
          <a:prstGeom prst="rect">
            <a:avLst/>
          </a:prstGeom>
          <a:noFill/>
        </p:spPr>
      </p:pic>
      <p:sp>
        <p:nvSpPr>
          <p:cNvPr id="615429" name="Rectangle 5"/>
          <p:cNvSpPr>
            <a:spLocks noGrp="1" noChangeArrowheads="1"/>
          </p:cNvSpPr>
          <p:nvPr>
            <p:ph type="title"/>
          </p:nvPr>
        </p:nvSpPr>
        <p:spPr>
          <a:xfrm>
            <a:off x="4495800" y="228600"/>
            <a:ext cx="2667000" cy="992188"/>
          </a:xfrm>
        </p:spPr>
        <p:txBody>
          <a:bodyPr/>
          <a:lstStyle/>
          <a:p>
            <a:r>
              <a:rPr lang="en-US"/>
              <a:t>Display 6.3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2DA99184-7433-4232-BE61-A215E91F558F}" type="slidenum">
              <a:rPr lang="en-US"/>
              <a:pPr/>
              <a:t>34</a:t>
            </a:fld>
            <a:endParaRPr lang="en-CA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Program users can enter the name of a file to </a:t>
            </a:r>
            <a:br>
              <a:rPr lang="en-US" sz="2400"/>
            </a:br>
            <a:r>
              <a:rPr lang="en-US" sz="240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sz="2400"/>
              <a:t>Program must use a variable that can hold </a:t>
            </a:r>
            <a:br>
              <a:rPr lang="en-US" sz="2400"/>
            </a:br>
            <a:r>
              <a:rPr lang="en-US" sz="240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Declaring a variable to hold a string of characters: </a:t>
            </a:r>
            <a:br>
              <a:rPr lang="en-US" sz="2400"/>
            </a:br>
            <a:r>
              <a:rPr lang="en-US" sz="2400"/>
              <a:t>                       char   file_name[16];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file_name is the name of a variable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 variable file_name contains up to 15 characters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E7675911-1322-4604-A733-7589F885D9DD}" type="slidenum">
              <a:rPr lang="en-US"/>
              <a:pPr/>
              <a:t>35</a:t>
            </a:fld>
            <a:endParaRPr lang="en-CA"/>
          </a:p>
        </p:txBody>
      </p:sp>
      <p:sp>
        <p:nvSpPr>
          <p:cNvPr id="54579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249863" y="516413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Display 6.4 (1)</a:t>
            </a:r>
          </a:p>
        </p:txBody>
      </p:sp>
      <p:sp>
        <p:nvSpPr>
          <p:cNvPr id="54579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249863" y="5705475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Display 6.4 (2)</a:t>
            </a: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char file_name[16];</a:t>
            </a:r>
            <a:br>
              <a:rPr lang="en-US" sz="2400"/>
            </a:br>
            <a:r>
              <a:rPr lang="en-US" sz="2400"/>
              <a:t>cout &lt;&lt; "Enter the file_name ";</a:t>
            </a:r>
            <a:br>
              <a:rPr lang="en-US" sz="2400"/>
            </a:br>
            <a:r>
              <a:rPr lang="en-US" sz="2400"/>
              <a:t>cin &gt;&gt; file_name;</a:t>
            </a:r>
            <a:br>
              <a:rPr lang="en-US" sz="2400"/>
            </a:br>
            <a:r>
              <a:rPr lang="en-US" sz="2400"/>
              <a:t>ifstream in_stream;</a:t>
            </a:r>
            <a:br>
              <a:rPr lang="en-US" sz="2400"/>
            </a:br>
            <a:r>
              <a:rPr lang="en-US" sz="2400"/>
              <a:t>in_stream.open(file_name);</a:t>
            </a:r>
            <a:br>
              <a:rPr lang="en-US" sz="2400"/>
            </a:br>
            <a:r>
              <a:rPr lang="en-US" sz="2400"/>
              <a:t>if (in_stream.fail( ) )</a:t>
            </a:r>
            <a:br>
              <a:rPr lang="en-US" sz="2400"/>
            </a:br>
            <a:r>
              <a:rPr lang="en-US" sz="2400"/>
              <a:t>{    </a:t>
            </a:r>
            <a:br>
              <a:rPr lang="en-US" sz="2400"/>
            </a:br>
            <a:r>
              <a:rPr lang="en-US" sz="2400"/>
              <a:t>            cout &lt;&lt; "Input file opening failed.\n";</a:t>
            </a:r>
            <a:br>
              <a:rPr lang="en-US" sz="2400"/>
            </a:br>
            <a:r>
              <a:rPr lang="en-US" sz="2400"/>
              <a:t>            exit(1);</a:t>
            </a:r>
            <a:br>
              <a:rPr lang="en-US" sz="2400"/>
            </a:br>
            <a:r>
              <a:rPr 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4" grpId="0" animBg="1"/>
      <p:bldP spid="5457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CD8A2FD4-F23E-4664-B95B-8427E5B98E4D}" type="slidenum">
              <a:rPr lang="en-US"/>
              <a:pPr/>
              <a:t>36</a:t>
            </a:fld>
            <a:endParaRPr lang="en-CA"/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auto">
          <a:xfrm>
            <a:off x="0" y="0"/>
            <a:ext cx="5461000" cy="1516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4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91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1645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543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16452" name="Picture 4" descr="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8" y="293688"/>
            <a:ext cx="5227637" cy="6135687"/>
          </a:xfrm>
          <a:prstGeom prst="rect">
            <a:avLst/>
          </a:prstGeom>
          <a:noFill/>
        </p:spPr>
      </p:pic>
      <p:sp>
        <p:nvSpPr>
          <p:cNvPr id="616453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8600"/>
            <a:ext cx="3568700" cy="992188"/>
          </a:xfrm>
        </p:spPr>
        <p:txBody>
          <a:bodyPr/>
          <a:lstStyle/>
          <a:p>
            <a:r>
              <a:rPr lang="en-US"/>
              <a:t>Display 6.4 (1/2)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1D3654D3-A7B0-4E04-A3F7-414432E69F1B}" type="slidenum">
              <a:rPr lang="en-US"/>
              <a:pPr/>
              <a:t>37</a:t>
            </a:fld>
            <a:endParaRPr lang="en-CA"/>
          </a:p>
        </p:txBody>
      </p:sp>
      <p:sp>
        <p:nvSpPr>
          <p:cNvPr id="617478" name="Rectangle 6"/>
          <p:cNvSpPr>
            <a:spLocks noChangeArrowheads="1"/>
          </p:cNvSpPr>
          <p:nvPr/>
        </p:nvSpPr>
        <p:spPr bwMode="auto">
          <a:xfrm>
            <a:off x="0" y="0"/>
            <a:ext cx="4729163" cy="1528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474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356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17475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17476" name="Picture 4" descr="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5588"/>
            <a:ext cx="4475163" cy="6121400"/>
          </a:xfrm>
          <a:prstGeom prst="rect">
            <a:avLst/>
          </a:prstGeom>
          <a:noFill/>
        </p:spPr>
      </p:pic>
      <p:sp>
        <p:nvSpPr>
          <p:cNvPr id="617477" name="Rectangle 5"/>
          <p:cNvSpPr>
            <a:spLocks noGrp="1" noChangeArrowheads="1"/>
          </p:cNvSpPr>
          <p:nvPr>
            <p:ph type="title"/>
          </p:nvPr>
        </p:nvSpPr>
        <p:spPr>
          <a:xfrm>
            <a:off x="5080000" y="228600"/>
            <a:ext cx="3606800" cy="992188"/>
          </a:xfrm>
        </p:spPr>
        <p:txBody>
          <a:bodyPr/>
          <a:lstStyle/>
          <a:p>
            <a:r>
              <a:rPr lang="en-US"/>
              <a:t>Display 6.4 (2/2)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F2D67579-2255-4906-B7B5-D5136BBEAC23}" type="slidenum">
              <a:rPr lang="en-US"/>
              <a:pPr/>
              <a:t>4</a:t>
            </a:fld>
            <a:endParaRPr lang="en-CA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Objects are special variables that</a:t>
            </a:r>
          </a:p>
          <a:p>
            <a:pPr lvl="1"/>
            <a:r>
              <a:rPr lang="en-US"/>
              <a:t>Have their own special-purpose functions</a:t>
            </a:r>
          </a:p>
          <a:p>
            <a:pPr lvl="1"/>
            <a:r>
              <a:rPr lang="en-US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FC896953-7D04-4902-B44A-785B62E3D8A6}" type="slidenum">
              <a:rPr lang="en-US"/>
              <a:pPr/>
              <a:t>5</a:t>
            </a:fld>
            <a:endParaRPr lang="en-CA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Files for I/O are the same type of files used to</a:t>
            </a:r>
            <a:br>
              <a:rPr lang="en-US" sz="2400"/>
            </a:br>
            <a:r>
              <a:rPr lang="en-US" sz="2400"/>
              <a:t>store programs</a:t>
            </a:r>
          </a:p>
          <a:p>
            <a:r>
              <a:rPr lang="en-US" sz="2400"/>
              <a:t>A stream is a flow of data.</a:t>
            </a:r>
          </a:p>
          <a:p>
            <a:pPr lvl="1"/>
            <a:r>
              <a:rPr lang="en-US" sz="2400"/>
              <a:t>Input stream:  Data flows into the program</a:t>
            </a:r>
          </a:p>
          <a:p>
            <a:pPr lvl="2"/>
            <a:r>
              <a:rPr lang="en-US" sz="2000"/>
              <a:t>If input stream flows from keyboard, the program will</a:t>
            </a:r>
            <a:br>
              <a:rPr lang="en-US" sz="2000"/>
            </a:br>
            <a:r>
              <a:rPr lang="en-US" sz="2000"/>
              <a:t>accept data from the keyboard</a:t>
            </a:r>
          </a:p>
          <a:p>
            <a:pPr lvl="2"/>
            <a:r>
              <a:rPr lang="en-US" sz="2000"/>
              <a:t>If input stream flows from a file, the program will accept</a:t>
            </a:r>
            <a:br>
              <a:rPr lang="en-US" sz="2000"/>
            </a:br>
            <a:r>
              <a:rPr lang="en-US" sz="2000"/>
              <a:t>data from the file</a:t>
            </a:r>
          </a:p>
          <a:p>
            <a:pPr lvl="1"/>
            <a:r>
              <a:rPr lang="en-US" sz="2400"/>
              <a:t>Output stream:  Data flows out of the program</a:t>
            </a:r>
          </a:p>
          <a:p>
            <a:pPr lvl="2"/>
            <a:r>
              <a:rPr lang="en-US" sz="2000"/>
              <a:t>To the screen</a:t>
            </a:r>
          </a:p>
          <a:p>
            <a:pPr lvl="2"/>
            <a:r>
              <a:rPr lang="en-US" sz="200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3C234C33-B29B-42AE-85E3-DE9CD0FE65D9}" type="slidenum">
              <a:rPr lang="en-US"/>
              <a:pPr/>
              <a:t>6</a:t>
            </a:fld>
            <a:endParaRPr lang="en-CA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cin</a:t>
            </a:r>
          </a:p>
          <a:p>
            <a:pPr lvl="1">
              <a:lnSpc>
                <a:spcPct val="90000"/>
              </a:lnSpc>
            </a:pPr>
            <a:r>
              <a:rPr lang="en-US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/>
              <a:t>cout </a:t>
            </a:r>
          </a:p>
          <a:p>
            <a:pPr lvl="1">
              <a:lnSpc>
                <a:spcPct val="90000"/>
              </a:lnSpc>
            </a:pPr>
            <a:r>
              <a:rPr lang="en-US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/>
              <a:t>cin and cout defined in the iostream library</a:t>
            </a:r>
          </a:p>
          <a:p>
            <a:pPr lvl="1">
              <a:lnSpc>
                <a:spcPct val="90000"/>
              </a:lnSpc>
            </a:pPr>
            <a:r>
              <a:rPr lang="en-US"/>
              <a:t>Use include directive:  #include &lt;iostream&gt;</a:t>
            </a:r>
          </a:p>
          <a:p>
            <a:pPr>
              <a:lnSpc>
                <a:spcPct val="90000"/>
              </a:lnSpc>
            </a:pPr>
            <a:r>
              <a:rPr lang="en-US"/>
              <a:t>You can declare your own streams to use with </a:t>
            </a:r>
            <a:br>
              <a:rPr lang="en-US"/>
            </a:br>
            <a:r>
              <a:rPr lang="en-US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331E08BE-EF34-42AA-8081-6198A4446D29}" type="slidenum">
              <a:rPr lang="en-US"/>
              <a:pPr/>
              <a:t>7</a:t>
            </a:fld>
            <a:endParaRPr lang="en-CA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Files allow you to store data permanently!</a:t>
            </a:r>
          </a:p>
          <a:p>
            <a:r>
              <a:rPr lang="en-US" sz="2400"/>
              <a:t>Data output to a file lasts after the program ends</a:t>
            </a:r>
          </a:p>
          <a:p>
            <a:r>
              <a:rPr lang="en-US" sz="2400"/>
              <a:t>An input file can be used over and over</a:t>
            </a:r>
          </a:p>
          <a:p>
            <a:pPr lvl="1"/>
            <a:r>
              <a:rPr lang="en-US" sz="2400"/>
              <a:t>No typing of data again and again for testing</a:t>
            </a:r>
          </a:p>
          <a:p>
            <a:r>
              <a:rPr lang="en-US" sz="2400"/>
              <a:t>Create a data file or read an output file at your</a:t>
            </a:r>
            <a:br>
              <a:rPr lang="en-US" sz="2400"/>
            </a:br>
            <a:r>
              <a:rPr lang="en-US" sz="2400"/>
              <a:t>convenience</a:t>
            </a:r>
          </a:p>
          <a:p>
            <a:r>
              <a:rPr lang="en-US" sz="2400"/>
              <a:t>Files allow you to deal with larger data sets</a:t>
            </a:r>
          </a:p>
          <a:p>
            <a:pPr lvl="1"/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A990E252-7A99-41D3-9D7A-22363B766341}" type="slidenum">
              <a:rPr lang="en-US"/>
              <a:pPr/>
              <a:t>8</a:t>
            </a:fld>
            <a:endParaRPr lang="en-CA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Reading from a file</a:t>
            </a:r>
          </a:p>
          <a:p>
            <a:pPr lvl="1"/>
            <a:r>
              <a:rPr lang="en-US" sz="2400"/>
              <a:t>Taking input from a file</a:t>
            </a:r>
          </a:p>
          <a:p>
            <a:pPr lvl="1"/>
            <a:r>
              <a:rPr lang="en-US" sz="2400"/>
              <a:t>Done from beginning to the end (for now)</a:t>
            </a:r>
          </a:p>
          <a:p>
            <a:pPr marL="1085850" lvl="2"/>
            <a:r>
              <a:rPr lang="en-US" sz="2000"/>
              <a:t>No backing up to read something again (OK to start over)</a:t>
            </a:r>
          </a:p>
          <a:p>
            <a:pPr marL="1085850" lvl="2"/>
            <a:r>
              <a:rPr lang="en-US" sz="2000"/>
              <a:t>Just as done from the keyboard</a:t>
            </a:r>
          </a:p>
          <a:p>
            <a:r>
              <a:rPr lang="en-US" sz="2400"/>
              <a:t>Writing to a file</a:t>
            </a:r>
          </a:p>
          <a:p>
            <a:pPr lvl="1"/>
            <a:r>
              <a:rPr lang="en-US" sz="2400"/>
              <a:t>Sending output to a file</a:t>
            </a:r>
          </a:p>
          <a:p>
            <a:pPr lvl="1"/>
            <a:r>
              <a:rPr lang="en-US" sz="2400"/>
              <a:t>Done from beginning to end (for now)</a:t>
            </a:r>
          </a:p>
          <a:p>
            <a:pPr marL="1085850" lvl="2"/>
            <a:r>
              <a:rPr lang="en-US" sz="2000"/>
              <a:t>No backing up to write something again( OK to start over)</a:t>
            </a:r>
          </a:p>
          <a:p>
            <a:pPr marL="1085850" lvl="2"/>
            <a:r>
              <a:rPr lang="en-US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6- </a:t>
            </a:r>
            <a:fld id="{AFDF9EB0-68B5-466C-B5EE-FC7D27D0D910}" type="slidenum">
              <a:rPr lang="en-US"/>
              <a:pPr/>
              <a:t>9</a:t>
            </a:fld>
            <a:endParaRPr lang="en-CA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other variables, a stream variable… </a:t>
            </a:r>
          </a:p>
          <a:p>
            <a:pPr lvl="1"/>
            <a:r>
              <a:rPr lang="en-US"/>
              <a:t>Must be declared before it can be used</a:t>
            </a:r>
          </a:p>
          <a:p>
            <a:pPr lvl="1"/>
            <a:r>
              <a:rPr lang="en-US"/>
              <a:t>Must be initialized before it contains valid data</a:t>
            </a:r>
          </a:p>
          <a:p>
            <a:pPr lvl="2"/>
            <a:r>
              <a:rPr lang="en-US"/>
              <a:t>Initializing a stream means connecting it to a file</a:t>
            </a:r>
          </a:p>
          <a:p>
            <a:pPr lvl="2"/>
            <a:r>
              <a:rPr lang="en-US"/>
              <a:t>The value of the stream variable can be thought of </a:t>
            </a:r>
            <a:br>
              <a:rPr lang="en-US"/>
            </a:br>
            <a:r>
              <a:rPr lang="en-US"/>
              <a:t>as the file it is connected to</a:t>
            </a:r>
          </a:p>
          <a:p>
            <a:pPr lvl="1"/>
            <a:r>
              <a:rPr lang="en-US"/>
              <a:t>Can have its value changed</a:t>
            </a:r>
          </a:p>
          <a:p>
            <a:pPr lvl="2"/>
            <a:r>
              <a:rPr lang="en-US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2178</TotalTime>
  <Words>870</Words>
  <Application>Microsoft Office PowerPoint</Application>
  <PresentationFormat>Letter Paper (8.5x11 in)</PresentationFormat>
  <Paragraphs>246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Blends</vt:lpstr>
      <vt:lpstr>PowerPoint Presentation</vt:lpstr>
      <vt:lpstr>Overview</vt:lpstr>
      <vt:lpstr>I/O Streams</vt:lpstr>
      <vt:lpstr>Objects</vt:lpstr>
      <vt:lpstr>Streams and Basic File I/O</vt:lpstr>
      <vt:lpstr>cin And cout Streams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Display 6.1  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Display 6.2 </vt:lpstr>
      <vt:lpstr>Techniques for File I/O</vt:lpstr>
      <vt:lpstr>Appending Data (optional)</vt:lpstr>
      <vt:lpstr>Display 6.3 </vt:lpstr>
      <vt:lpstr>File Names as Input (optional)</vt:lpstr>
      <vt:lpstr>Using A Character String</vt:lpstr>
      <vt:lpstr>Display 6.4 (1/2) </vt:lpstr>
      <vt:lpstr>Display 6.4 (2/2) 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81</cp:revision>
  <cp:lastPrinted>2001-11-04T00:51:13Z</cp:lastPrinted>
  <dcterms:created xsi:type="dcterms:W3CDTF">2005-02-25T19:46:41Z</dcterms:created>
  <dcterms:modified xsi:type="dcterms:W3CDTF">2014-09-29T03:06:41Z</dcterms:modified>
</cp:coreProperties>
</file>