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1" r:id="rId6"/>
    <p:sldId id="259" r:id="rId7"/>
    <p:sldId id="268" r:id="rId8"/>
    <p:sldId id="269" r:id="rId9"/>
    <p:sldId id="260" r:id="rId10"/>
    <p:sldId id="270" r:id="rId11"/>
    <p:sldId id="261" r:id="rId12"/>
    <p:sldId id="271" r:id="rId13"/>
    <p:sldId id="262" r:id="rId14"/>
    <p:sldId id="272" r:id="rId15"/>
    <p:sldId id="263" r:id="rId16"/>
    <p:sldId id="273" r:id="rId17"/>
    <p:sldId id="264" r:id="rId18"/>
    <p:sldId id="274" r:id="rId19"/>
    <p:sldId id="265" r:id="rId20"/>
    <p:sldId id="266" r:id="rId21"/>
    <p:sldId id="267" r:id="rId22"/>
    <p:sldId id="280" r:id="rId23"/>
    <p:sldId id="284" r:id="rId24"/>
    <p:sldId id="275" r:id="rId25"/>
    <p:sldId id="276" r:id="rId26"/>
    <p:sldId id="277" r:id="rId27"/>
    <p:sldId id="309" r:id="rId28"/>
    <p:sldId id="278" r:id="rId29"/>
    <p:sldId id="310" r:id="rId30"/>
    <p:sldId id="286" r:id="rId31"/>
    <p:sldId id="287" r:id="rId32"/>
    <p:sldId id="288" r:id="rId33"/>
    <p:sldId id="311" r:id="rId34"/>
    <p:sldId id="285" r:id="rId35"/>
    <p:sldId id="279" r:id="rId36"/>
    <p:sldId id="313" r:id="rId37"/>
    <p:sldId id="312" r:id="rId38"/>
    <p:sldId id="314" r:id="rId39"/>
    <p:sldId id="318" r:id="rId40"/>
    <p:sldId id="315" r:id="rId41"/>
    <p:sldId id="316" r:id="rId42"/>
    <p:sldId id="319" r:id="rId43"/>
    <p:sldId id="317" r:id="rId4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040" y="872490"/>
            <a:ext cx="10975975" cy="2287270"/>
          </a:xfrm>
        </p:spPr>
        <p:txBody>
          <a:bodyPr anchor="t" anchorCtr="0">
            <a:normAutofit/>
          </a:bodyPr>
          <a:p>
            <a:pPr algn="l"/>
            <a:r>
              <a:rPr lang="en-US" altLang="en-US" sz="3200">
                <a:solidFill>
                  <a:schemeClr val="bg1">
                    <a:lumMod val="75000"/>
                  </a:schemeClr>
                </a:solidFill>
                <a:uFillTx/>
              </a:rPr>
              <a:t>Mobile Computing</a:t>
            </a:r>
            <a:br>
              <a:rPr lang="en-US" altLang="en-US">
                <a:solidFill>
                  <a:schemeClr val="bg1">
                    <a:lumMod val="75000"/>
                  </a:schemeClr>
                </a:solidFill>
                <a:uFillTx/>
              </a:rPr>
            </a:br>
            <a:r>
              <a:rPr lang="en-US" altLang="en-US" b="1">
                <a:solidFill>
                  <a:schemeClr val="bg1"/>
                </a:solidFill>
                <a:uFillTx/>
              </a:rPr>
              <a:t>Tipe Sistem</a:t>
            </a:r>
            <a:endParaRPr lang="en-US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0945" y="5150485"/>
            <a:ext cx="6829425" cy="1123315"/>
          </a:xfrm>
        </p:spPr>
        <p:txBody>
          <a:bodyPr/>
          <a:p>
            <a:pPr algn="r"/>
            <a:r>
              <a:rPr lang="en-US" altLang="en-US" sz="3200">
                <a:solidFill>
                  <a:srgbClr val="FFFF00"/>
                </a:solidFill>
                <a:uFillTx/>
              </a:rPr>
              <a:t>Aditya Pradana</a:t>
            </a:r>
            <a:endParaRPr lang="en-US" altLang="en-US" sz="3200">
              <a:solidFill>
                <a:srgbClr val="FFFF00"/>
              </a:solidFill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MANET </a:t>
            </a:r>
            <a:r>
              <a:rPr lang="en-US" altLang="en-US" sz="3200">
                <a:solidFill>
                  <a:schemeClr val="bg1"/>
                </a:solidFill>
              </a:rPr>
              <a:t>(Mobile Ad Hoc Network)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dirty="0" smtClean="0">
                <a:sym typeface="+mn-ea"/>
              </a:rPr>
              <a:t>MANET </a:t>
            </a:r>
            <a:r>
              <a:rPr lang="en-US" dirty="0" err="1" smtClean="0">
                <a:sym typeface="+mn-ea"/>
              </a:rPr>
              <a:t>adalah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suatu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 Ad Hoc yang </a:t>
            </a:r>
            <a:r>
              <a:rPr lang="en-US" dirty="0" err="1" smtClean="0">
                <a:sym typeface="+mn-ea"/>
              </a:rPr>
              <a:t>mempunyai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konsep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untuk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 Ad Hoc yang </a:t>
            </a:r>
            <a:r>
              <a:rPr lang="en-US" dirty="0" err="1" smtClean="0">
                <a:sym typeface="+mn-ea"/>
              </a:rPr>
              <a:t>bersifat</a:t>
            </a:r>
            <a:r>
              <a:rPr lang="en-US" dirty="0" smtClean="0">
                <a:sym typeface="+mn-ea"/>
              </a:rPr>
              <a:t> Mobile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MANET </a:t>
            </a:r>
            <a:r>
              <a:rPr lang="en-US" dirty="0" err="1" smtClean="0">
                <a:sym typeface="+mn-ea"/>
              </a:rPr>
              <a:t>bebas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terhubung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ke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segala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arah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atau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bergerak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secara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independen</a:t>
            </a:r>
            <a:r>
              <a:rPr lang="en-US" dirty="0" smtClean="0">
                <a:sym typeface="+mn-ea"/>
              </a:rPr>
              <a:t> (</a:t>
            </a:r>
            <a:r>
              <a:rPr lang="en-US" dirty="0" err="1" smtClean="0">
                <a:sym typeface="+mn-ea"/>
              </a:rPr>
              <a:t>Bebas</a:t>
            </a:r>
            <a:r>
              <a:rPr lang="en-US" dirty="0" smtClean="0">
                <a:sym typeface="+mn-ea"/>
              </a:rPr>
              <a:t>), </a:t>
            </a:r>
            <a:r>
              <a:rPr lang="en-US" dirty="0" err="1" smtClean="0">
                <a:sym typeface="+mn-ea"/>
              </a:rPr>
              <a:t>maka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dari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itu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penerusan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keperangkat</a:t>
            </a:r>
            <a:r>
              <a:rPr lang="en-US" dirty="0" smtClean="0">
                <a:sym typeface="+mn-ea"/>
              </a:rPr>
              <a:t> lain </a:t>
            </a:r>
            <a:r>
              <a:rPr lang="en-US" dirty="0" err="1" smtClean="0">
                <a:sym typeface="+mn-ea"/>
              </a:rPr>
              <a:t>sering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berubah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meneruskan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ke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lalu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lintas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 yang </a:t>
            </a:r>
            <a:r>
              <a:rPr lang="en-US" dirty="0" err="1" smtClean="0">
                <a:sym typeface="+mn-ea"/>
              </a:rPr>
              <a:t>tidak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terkait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r>
              <a:rPr lang="en-US" dirty="0" err="1" smtClean="0">
                <a:sym typeface="+mn-ea"/>
              </a:rPr>
              <a:t>Penerapan</a:t>
            </a:r>
            <a:r>
              <a:rPr lang="en-US" dirty="0" smtClean="0">
                <a:sym typeface="+mn-ea"/>
              </a:rPr>
              <a:t> : Ad Hoc yang di </a:t>
            </a:r>
            <a:r>
              <a:rPr lang="en-US" dirty="0" err="1" smtClean="0">
                <a:sym typeface="+mn-ea"/>
              </a:rPr>
              <a:t>buat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dari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perangkat</a:t>
            </a:r>
            <a:r>
              <a:rPr lang="en-US" dirty="0" smtClean="0">
                <a:sym typeface="+mn-ea"/>
              </a:rPr>
              <a:t> Mobile Device.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MANET </a:t>
            </a:r>
            <a:r>
              <a:rPr lang="en-US" altLang="en-US" sz="3200">
                <a:solidFill>
                  <a:schemeClr val="bg1"/>
                </a:solidFill>
              </a:rPr>
              <a:t>(Mobile Ad Hoc Network)</a:t>
            </a:r>
            <a:endParaRPr lang="en-US" altLang="en-US" sz="320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165" y="1810385"/>
            <a:ext cx="7012305" cy="49904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VANET </a:t>
            </a:r>
            <a:r>
              <a:rPr lang="en-US" altLang="en-US" sz="3200">
                <a:solidFill>
                  <a:schemeClr val="bg1"/>
                </a:solidFill>
              </a:rPr>
              <a:t>(Vehicular Ad Hoc Network)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en-US" dirty="0" err="1">
                <a:sym typeface="+mn-ea"/>
              </a:rPr>
              <a:t>J</a:t>
            </a:r>
            <a:r>
              <a:rPr lang="en-US" dirty="0" err="1">
                <a:sym typeface="+mn-ea"/>
              </a:rPr>
              <a:t>aringan</a:t>
            </a:r>
            <a:r>
              <a:rPr lang="en-US" dirty="0">
                <a:sym typeface="+mn-ea"/>
              </a:rPr>
              <a:t> Ad Hoc yang </a:t>
            </a:r>
            <a:r>
              <a:rPr lang="en-US" dirty="0" err="1">
                <a:sym typeface="+mn-ea"/>
              </a:rPr>
              <a:t>penyebarannya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melalui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kendaraan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jadi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jaringan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ini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menghubungkan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antar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kendaraan</a:t>
            </a:r>
            <a:r>
              <a:rPr lang="en-US" dirty="0">
                <a:sym typeface="+mn-ea"/>
              </a:rPr>
              <a:t> (</a:t>
            </a:r>
            <a:r>
              <a:rPr lang="en-US" dirty="0" err="1">
                <a:sym typeface="+mn-ea"/>
              </a:rPr>
              <a:t>mobil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truk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dsb</a:t>
            </a:r>
            <a:r>
              <a:rPr lang="en-US" dirty="0">
                <a:sym typeface="+mn-ea"/>
              </a:rPr>
              <a:t>.) </a:t>
            </a:r>
            <a:r>
              <a:rPr lang="en-US" dirty="0" err="1">
                <a:sym typeface="+mn-ea"/>
              </a:rPr>
              <a:t>dalam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satu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lingkup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jaringan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hal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ini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memungkinkan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antar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kendaraan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untuk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saling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berkomunikasi</a:t>
            </a:r>
            <a:r>
              <a:rPr lang="en-US" dirty="0">
                <a:sym typeface="+mn-ea"/>
              </a:rPr>
              <a:t>/</a:t>
            </a:r>
            <a:r>
              <a:rPr lang="en-US" dirty="0" err="1">
                <a:sym typeface="+mn-ea"/>
              </a:rPr>
              <a:t>menghubungi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satu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dengan</a:t>
            </a:r>
            <a:r>
              <a:rPr lang="en-US" dirty="0">
                <a:sym typeface="+mn-ea"/>
              </a:rPr>
              <a:t> yang </a:t>
            </a:r>
            <a:r>
              <a:rPr lang="en-US" dirty="0" err="1">
                <a:sym typeface="+mn-ea"/>
              </a:rPr>
              <a:t>lainnya</a:t>
            </a:r>
            <a:r>
              <a:rPr lang="en-US" dirty="0">
                <a:sym typeface="+mn-ea"/>
              </a:rPr>
              <a:t> </a:t>
            </a:r>
            <a:endParaRPr lang="en-US" dirty="0" smtClean="0"/>
          </a:p>
          <a:p>
            <a:r>
              <a:rPr lang="en-US" dirty="0" err="1" smtClean="0">
                <a:sym typeface="+mn-ea"/>
              </a:rPr>
              <a:t>Kendaraan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cerdas</a:t>
            </a:r>
            <a:r>
              <a:rPr lang="en-US" dirty="0" smtClean="0">
                <a:sym typeface="+mn-ea"/>
              </a:rPr>
              <a:t> Ad Hoc (</a:t>
            </a:r>
            <a:r>
              <a:rPr lang="en-US" dirty="0" err="1" smtClean="0">
                <a:sym typeface="+mn-ea"/>
              </a:rPr>
              <a:t>InVANETs</a:t>
            </a:r>
            <a:r>
              <a:rPr lang="en-US" dirty="0" smtClean="0">
                <a:sym typeface="+mn-ea"/>
              </a:rPr>
              <a:t>) </a:t>
            </a:r>
            <a:r>
              <a:rPr lang="en-US" dirty="0" err="1" smtClean="0">
                <a:sym typeface="+mn-ea"/>
              </a:rPr>
              <a:t>adalah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jenis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kecerdasan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buatan</a:t>
            </a:r>
            <a:r>
              <a:rPr lang="en-US" dirty="0" smtClean="0">
                <a:sym typeface="+mn-ea"/>
              </a:rPr>
              <a:t> yang </a:t>
            </a:r>
            <a:r>
              <a:rPr lang="en-US" dirty="0" err="1" smtClean="0">
                <a:sym typeface="+mn-ea"/>
              </a:rPr>
              <a:t>membantu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kendaraan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untuk</a:t>
            </a:r>
            <a:r>
              <a:rPr lang="en-US" dirty="0" smtClean="0">
                <a:sym typeface="+mn-ea"/>
              </a:rPr>
              <a:t> </a:t>
            </a:r>
            <a:r>
              <a:rPr lang="en-US" altLang="en-US" dirty="0" smtClean="0">
                <a:sym typeface="+mn-ea"/>
              </a:rPr>
              <a:t>“</a:t>
            </a:r>
            <a:r>
              <a:rPr lang="en-US" dirty="0" err="1" smtClean="0">
                <a:sym typeface="+mn-ea"/>
              </a:rPr>
              <a:t>berperilaku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cerdas</a:t>
            </a:r>
            <a:r>
              <a:rPr lang="en-US" dirty="0" smtClean="0">
                <a:sym typeface="+mn-ea"/>
              </a:rPr>
              <a:t>” </a:t>
            </a:r>
            <a:r>
              <a:rPr lang="en-US" dirty="0" err="1" smtClean="0">
                <a:sym typeface="+mn-ea"/>
              </a:rPr>
              <a:t>dalam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menghindari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terjadinya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tabrakan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ataupun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kecelakaan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r>
              <a:rPr lang="en-US" dirty="0" err="1" smtClean="0">
                <a:sym typeface="+mn-ea"/>
              </a:rPr>
              <a:t>Penerapan</a:t>
            </a:r>
            <a:r>
              <a:rPr lang="en-US" dirty="0" smtClean="0">
                <a:sym typeface="+mn-ea"/>
              </a:rPr>
              <a:t> : Ad Hoc yang di </a:t>
            </a:r>
            <a:r>
              <a:rPr lang="en-US" dirty="0" err="1" smtClean="0">
                <a:sym typeface="+mn-ea"/>
              </a:rPr>
              <a:t>buat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berada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pada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suatu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kendaraan</a:t>
            </a:r>
            <a:r>
              <a:rPr lang="en-US" dirty="0" smtClean="0">
                <a:sym typeface="+mn-ea"/>
              </a:rPr>
              <a:t>.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VANET </a:t>
            </a:r>
            <a:r>
              <a:rPr lang="en-US" altLang="en-US" sz="3200">
                <a:solidFill>
                  <a:schemeClr val="bg1"/>
                </a:solidFill>
              </a:rPr>
              <a:t>(Vehicular Ad Hoc Network)</a:t>
            </a:r>
            <a:endParaRPr lang="en-US" altLang="en-US" sz="320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370" y="1859280"/>
            <a:ext cx="6779260" cy="48901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SPANs </a:t>
            </a:r>
            <a:r>
              <a:rPr lang="en-US" altLang="en-US" sz="3200">
                <a:solidFill>
                  <a:schemeClr val="bg1"/>
                </a:solidFill>
              </a:rPr>
              <a:t>(Smart Phone Ad Hoc Network)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/>
            <a:r>
              <a:rPr lang="en-US" dirty="0" smtClean="0">
                <a:sym typeface="+mn-ea"/>
              </a:rPr>
              <a:t>SPANs </a:t>
            </a:r>
            <a:r>
              <a:rPr lang="en-US" dirty="0" err="1" smtClean="0">
                <a:sym typeface="+mn-ea"/>
              </a:rPr>
              <a:t>memanfaatkan</a:t>
            </a:r>
            <a:r>
              <a:rPr lang="en-US" dirty="0" smtClean="0">
                <a:sym typeface="+mn-ea"/>
              </a:rPr>
              <a:t> hardware yang </a:t>
            </a:r>
            <a:r>
              <a:rPr lang="en-US" dirty="0" err="1" smtClean="0">
                <a:sym typeface="+mn-ea"/>
              </a:rPr>
              <a:t>ada</a:t>
            </a:r>
            <a:r>
              <a:rPr lang="en-US" dirty="0" smtClean="0">
                <a:sym typeface="+mn-ea"/>
              </a:rPr>
              <a:t> (Bluetooth </a:t>
            </a:r>
            <a:r>
              <a:rPr lang="en-US" dirty="0" err="1" smtClean="0">
                <a:sym typeface="+mn-ea"/>
              </a:rPr>
              <a:t>dan</a:t>
            </a:r>
            <a:r>
              <a:rPr lang="en-US" dirty="0" smtClean="0">
                <a:sym typeface="+mn-ea"/>
              </a:rPr>
              <a:t> Wi-Fi) </a:t>
            </a:r>
            <a:r>
              <a:rPr lang="en-US" dirty="0" err="1" smtClean="0">
                <a:sym typeface="+mn-ea"/>
              </a:rPr>
              <a:t>pada</a:t>
            </a:r>
            <a:r>
              <a:rPr lang="en-US" dirty="0" smtClean="0">
                <a:sym typeface="+mn-ea"/>
              </a:rPr>
              <a:t> Smart Phone yang </a:t>
            </a:r>
            <a:r>
              <a:rPr lang="en-US" dirty="0" err="1" smtClean="0">
                <a:sym typeface="+mn-ea"/>
              </a:rPr>
              <a:t>tersedia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secara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komersial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untuk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membuat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 (peer-to-peer).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SPANs </a:t>
            </a:r>
            <a:r>
              <a:rPr lang="en-US" dirty="0" err="1" smtClean="0">
                <a:sym typeface="+mn-ea"/>
              </a:rPr>
              <a:t>tidak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perlu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bergantung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pada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selular</a:t>
            </a:r>
            <a:r>
              <a:rPr lang="en-US" dirty="0" smtClean="0">
                <a:sym typeface="+mn-ea"/>
              </a:rPr>
              <a:t> operator, </a:t>
            </a:r>
            <a:r>
              <a:rPr lang="en-US" dirty="0" err="1" smtClean="0">
                <a:sym typeface="+mn-ea"/>
              </a:rPr>
              <a:t>titik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akses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nirkabel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ataupun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infrastruktur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tradisional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pPr fontAlgn="auto"/>
            <a:r>
              <a:rPr lang="en-US" dirty="0" err="1" smtClean="0">
                <a:sym typeface="+mn-ea"/>
              </a:rPr>
              <a:t>Penerapan</a:t>
            </a:r>
            <a:r>
              <a:rPr lang="en-US" dirty="0" smtClean="0">
                <a:sym typeface="+mn-ea"/>
              </a:rPr>
              <a:t> : Ad Hoc yang di </a:t>
            </a:r>
            <a:r>
              <a:rPr lang="en-US" dirty="0" err="1" smtClean="0">
                <a:sym typeface="+mn-ea"/>
              </a:rPr>
              <a:t>buat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dari</a:t>
            </a:r>
            <a:r>
              <a:rPr lang="en-US" dirty="0" smtClean="0">
                <a:sym typeface="+mn-ea"/>
              </a:rPr>
              <a:t> Smartphone </a:t>
            </a:r>
            <a:r>
              <a:rPr lang="en-US" dirty="0" err="1" smtClean="0">
                <a:sym typeface="+mn-ea"/>
              </a:rPr>
              <a:t>menggunakan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fasilitas</a:t>
            </a:r>
            <a:r>
              <a:rPr lang="en-US" dirty="0" smtClean="0">
                <a:sym typeface="+mn-ea"/>
              </a:rPr>
              <a:t> Bluetooth </a:t>
            </a:r>
            <a:r>
              <a:rPr lang="en-US" dirty="0" err="1" smtClean="0">
                <a:sym typeface="+mn-ea"/>
              </a:rPr>
              <a:t>atau</a:t>
            </a:r>
            <a:r>
              <a:rPr lang="en-US" dirty="0" smtClean="0">
                <a:sym typeface="+mn-ea"/>
              </a:rPr>
              <a:t> Wi-Fi.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SPANs </a:t>
            </a:r>
            <a:r>
              <a:rPr lang="en-US" altLang="en-US" sz="3200">
                <a:solidFill>
                  <a:schemeClr val="bg1"/>
                </a:solidFill>
              </a:rPr>
              <a:t>(Smart Phone Ad Hoc Network)</a:t>
            </a:r>
            <a:endParaRPr lang="en-US" altLang="en-US" sz="320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195" y="1825625"/>
            <a:ext cx="7039610" cy="50450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600" cy="1325880"/>
          </a:xfrm>
        </p:spPr>
        <p:txBody>
          <a:bodyPr/>
          <a:p>
            <a:r>
              <a:rPr lang="en-US" altLang="en-US">
                <a:solidFill>
                  <a:schemeClr val="bg1"/>
                </a:solidFill>
              </a:rPr>
              <a:t>iMANETs </a:t>
            </a:r>
            <a:r>
              <a:rPr lang="en-US" altLang="en-US" sz="3200">
                <a:solidFill>
                  <a:schemeClr val="bg1"/>
                </a:solidFill>
              </a:rPr>
              <a:t>(Internet Based Mobile Ad Hoc Network)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100000"/>
              </a:lnSpc>
            </a:pPr>
            <a:r>
              <a:rPr lang="en-US" dirty="0" err="1" smtClean="0">
                <a:sym typeface="+mn-ea"/>
              </a:rPr>
              <a:t>iMANETs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adalah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 Ad Hoc yang </a:t>
            </a:r>
            <a:r>
              <a:rPr lang="en-US" dirty="0" err="1" smtClean="0">
                <a:sym typeface="+mn-ea"/>
              </a:rPr>
              <a:t>menghubungkan</a:t>
            </a:r>
            <a:r>
              <a:rPr lang="en-US" dirty="0" smtClean="0">
                <a:sym typeface="+mn-ea"/>
              </a:rPr>
              <a:t> Node </a:t>
            </a:r>
            <a:r>
              <a:rPr lang="en-US" dirty="0" err="1" smtClean="0">
                <a:sym typeface="+mn-ea"/>
              </a:rPr>
              <a:t>bergerak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tetap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suatu</a:t>
            </a:r>
            <a:r>
              <a:rPr lang="en-US" dirty="0" smtClean="0">
                <a:sym typeface="+mn-ea"/>
              </a:rPr>
              <a:t> Node Internet Gateway.</a:t>
            </a:r>
            <a:endParaRPr lang="en-US" dirty="0" smtClean="0"/>
          </a:p>
          <a:p>
            <a:pPr fontAlgn="auto">
              <a:lnSpc>
                <a:spcPct val="100000"/>
              </a:lnSpc>
            </a:pPr>
            <a:r>
              <a:rPr lang="en-US" dirty="0" err="1" smtClean="0">
                <a:sym typeface="+mn-ea"/>
              </a:rPr>
              <a:t>Contoh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kasus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dari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beberapa</a:t>
            </a:r>
            <a:r>
              <a:rPr lang="en-US" dirty="0" smtClean="0">
                <a:sym typeface="+mn-ea"/>
              </a:rPr>
              <a:t> sub-MANETs </a:t>
            </a:r>
            <a:r>
              <a:rPr lang="en-US" dirty="0" err="1" smtClean="0">
                <a:sym typeface="+mn-ea"/>
              </a:rPr>
              <a:t>dapat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dihubungkan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dengan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dalam</a:t>
            </a:r>
            <a:r>
              <a:rPr lang="en-US" dirty="0" smtClean="0">
                <a:sym typeface="+mn-ea"/>
              </a:rPr>
              <a:t> VPN (Virtual Private Network) </a:t>
            </a:r>
            <a:r>
              <a:rPr lang="en-US" dirty="0" err="1" smtClean="0">
                <a:sym typeface="+mn-ea"/>
              </a:rPr>
              <a:t>untuk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membuat</a:t>
            </a:r>
            <a:r>
              <a:rPr lang="en-US" dirty="0" smtClean="0">
                <a:sym typeface="+mn-ea"/>
              </a:rPr>
              <a:t> MANET </a:t>
            </a:r>
            <a:r>
              <a:rPr lang="en-US" dirty="0" err="1" smtClean="0">
                <a:sym typeface="+mn-ea"/>
              </a:rPr>
              <a:t>didistribusikan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berdasaran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geografis</a:t>
            </a:r>
            <a:r>
              <a:rPr lang="en-US" dirty="0" smtClean="0">
                <a:sym typeface="+mn-ea"/>
              </a:rPr>
              <a:t>.  </a:t>
            </a:r>
            <a:endParaRPr lang="en-US" dirty="0" smtClean="0"/>
          </a:p>
          <a:p>
            <a:pPr fontAlgn="auto">
              <a:lnSpc>
                <a:spcPct val="100000"/>
              </a:lnSpc>
            </a:pPr>
            <a:r>
              <a:rPr lang="en-US" dirty="0" err="1" smtClean="0">
                <a:sym typeface="+mn-ea"/>
              </a:rPr>
              <a:t>Penerapan</a:t>
            </a:r>
            <a:r>
              <a:rPr lang="en-US" dirty="0" smtClean="0">
                <a:sym typeface="+mn-ea"/>
              </a:rPr>
              <a:t> : Ad Hoc yang di </a:t>
            </a:r>
            <a:r>
              <a:rPr lang="en-US" dirty="0" err="1" smtClean="0">
                <a:sym typeface="+mn-ea"/>
              </a:rPr>
              <a:t>buat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pada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Infrastruktur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suatu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wilayah</a:t>
            </a:r>
            <a:r>
              <a:rPr lang="en-US" dirty="0" smtClean="0">
                <a:sym typeface="+mn-ea"/>
              </a:rPr>
              <a:t>, </a:t>
            </a:r>
            <a:r>
              <a:rPr lang="en-US" dirty="0" err="1" smtClean="0">
                <a:sym typeface="+mn-ea"/>
              </a:rPr>
              <a:t>perkotaan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dan</a:t>
            </a:r>
            <a:r>
              <a:rPr lang="en-US" dirty="0" smtClean="0">
                <a:sym typeface="+mn-ea"/>
              </a:rPr>
              <a:t> global.</a:t>
            </a:r>
            <a:endParaRPr lang="en-US" dirty="0"/>
          </a:p>
          <a:p>
            <a:pPr fontAlgn="auto">
              <a:lnSpc>
                <a:spcPct val="100000"/>
              </a:lnSpc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600" cy="1325880"/>
          </a:xfrm>
        </p:spPr>
        <p:txBody>
          <a:bodyPr/>
          <a:p>
            <a:r>
              <a:rPr lang="en-US" altLang="en-US">
                <a:solidFill>
                  <a:schemeClr val="bg1"/>
                </a:solidFill>
              </a:rPr>
              <a:t>iMANETs </a:t>
            </a:r>
            <a:r>
              <a:rPr lang="en-US" altLang="en-US" sz="3200">
                <a:solidFill>
                  <a:schemeClr val="bg1"/>
                </a:solidFill>
              </a:rPr>
              <a:t>(Internet Based Mobile Ad Hoc Network)</a:t>
            </a:r>
            <a:endParaRPr lang="en-US" altLang="en-US" sz="320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205" y="1757045"/>
            <a:ext cx="6626225" cy="48444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Military / Tactical MANETs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MANETs </a:t>
            </a:r>
            <a:r>
              <a:rPr lang="en-US" dirty="0" err="1" smtClean="0">
                <a:sym typeface="+mn-ea"/>
              </a:rPr>
              <a:t>digunakan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oleh</a:t>
            </a:r>
            <a:r>
              <a:rPr lang="en-US" dirty="0" smtClean="0">
                <a:sym typeface="+mn-ea"/>
              </a:rPr>
              <a:t> unit </a:t>
            </a:r>
            <a:r>
              <a:rPr lang="en-US" dirty="0" err="1" smtClean="0">
                <a:sym typeface="+mn-ea"/>
              </a:rPr>
              <a:t>militer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dengan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penekanan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pada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keamanan</a:t>
            </a:r>
            <a:r>
              <a:rPr lang="en-US" dirty="0" smtClean="0">
                <a:sym typeface="+mn-ea"/>
              </a:rPr>
              <a:t>, </a:t>
            </a:r>
            <a:r>
              <a:rPr lang="en-US" dirty="0" err="1" smtClean="0">
                <a:sym typeface="+mn-ea"/>
              </a:rPr>
              <a:t>jangkauan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integrasi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dengan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sistem</a:t>
            </a:r>
            <a:r>
              <a:rPr lang="en-US" dirty="0" smtClean="0">
                <a:sym typeface="+mn-ea"/>
              </a:rPr>
              <a:t> yang </a:t>
            </a:r>
            <a:r>
              <a:rPr lang="en-US" dirty="0" err="1" smtClean="0">
                <a:sym typeface="+mn-ea"/>
              </a:rPr>
              <a:t>sudah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ada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sebelumnya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untuk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dimanfaatkan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dalam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bidang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militer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r>
              <a:rPr lang="en-US" dirty="0" err="1" smtClean="0">
                <a:sym typeface="+mn-ea"/>
              </a:rPr>
              <a:t>Penerapan</a:t>
            </a:r>
            <a:r>
              <a:rPr lang="en-US" dirty="0" smtClean="0">
                <a:sym typeface="+mn-ea"/>
              </a:rPr>
              <a:t> : Ad Hoc yang </a:t>
            </a:r>
            <a:r>
              <a:rPr lang="en-US" dirty="0" err="1" smtClean="0">
                <a:sym typeface="+mn-ea"/>
              </a:rPr>
              <a:t>dibuat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pada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pelatihan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militer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untuk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mengetahui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lokasi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tiap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tentara</a:t>
            </a:r>
            <a:r>
              <a:rPr lang="en-US" dirty="0" smtClean="0">
                <a:sym typeface="+mn-ea"/>
              </a:rPr>
              <a:t>.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olidFill>
                  <a:schemeClr val="bg1"/>
                </a:solidFill>
                <a:sym typeface="+mn-ea"/>
              </a:rPr>
              <a:t>Military / Tactical MANETs</a:t>
            </a:r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850" y="1757045"/>
            <a:ext cx="6718935" cy="5039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Tujuan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/>
            <a:r>
              <a:rPr lang="en-US" altLang="en-US"/>
              <a:t>Dengan mengikuti sesi kuliah ini, mahasiswa diharapkan mampu mengetahui tipe-tipe sistem pada mobile computing beserta penerapannya dalam kehidupan sehari-hari.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olidFill>
                  <a:schemeClr val="bg1"/>
                </a:solidFill>
              </a:rPr>
              <a:t>SPAN </a:t>
            </a:r>
            <a:r>
              <a:rPr lang="en-US" altLang="en-US" sz="3200">
                <a:solidFill>
                  <a:schemeClr val="bg1"/>
                </a:solidFill>
              </a:rPr>
              <a:t>(Self Powered Ad Hoc Network)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r>
              <a:rPr lang="en-US" sz="2400" dirty="0" smtClean="0">
                <a:sym typeface="+mn-ea"/>
              </a:rPr>
              <a:t>SPAN </a:t>
            </a:r>
            <a:r>
              <a:rPr lang="en-US" sz="2400" dirty="0" err="1" smtClean="0">
                <a:sym typeface="+mn-ea"/>
              </a:rPr>
              <a:t>adalah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teknlogi</a:t>
            </a:r>
            <a:r>
              <a:rPr lang="en-US" sz="2400" dirty="0" smtClean="0">
                <a:sym typeface="+mn-ea"/>
              </a:rPr>
              <a:t> Ad Hoc yang </a:t>
            </a:r>
            <a:r>
              <a:rPr lang="en-US" sz="2400" dirty="0" err="1" smtClean="0">
                <a:sym typeface="+mn-ea"/>
              </a:rPr>
              <a:t>memiliki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biaya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rendah</a:t>
            </a:r>
            <a:r>
              <a:rPr lang="en-US" sz="2400" dirty="0" smtClean="0">
                <a:sym typeface="+mn-ea"/>
              </a:rPr>
              <a:t>.  </a:t>
            </a:r>
            <a:endParaRPr lang="en-US" sz="2400" dirty="0" smtClean="0"/>
          </a:p>
          <a:p>
            <a:pPr algn="just"/>
            <a:r>
              <a:rPr lang="en-US" sz="2400" dirty="0" smtClean="0">
                <a:sym typeface="+mn-ea"/>
              </a:rPr>
              <a:t>SPAN </a:t>
            </a:r>
            <a:r>
              <a:rPr lang="en-US" sz="2400" dirty="0" err="1" smtClean="0">
                <a:sym typeface="+mn-ea"/>
              </a:rPr>
              <a:t>menggabungkan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mikro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elektronika</a:t>
            </a:r>
            <a:r>
              <a:rPr lang="en-US" sz="2400" dirty="0" smtClean="0">
                <a:sym typeface="+mn-ea"/>
              </a:rPr>
              <a:t>, </a:t>
            </a:r>
            <a:r>
              <a:rPr lang="en-US" sz="2400" dirty="0" err="1" smtClean="0">
                <a:sym typeface="+mn-ea"/>
              </a:rPr>
              <a:t>pemrosesan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sinyal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terdistribusi</a:t>
            </a:r>
            <a:r>
              <a:rPr lang="en-US" sz="2400" dirty="0" smtClean="0">
                <a:sym typeface="+mn-ea"/>
              </a:rPr>
              <a:t> , </a:t>
            </a:r>
            <a:r>
              <a:rPr lang="en-US" sz="2400" dirty="0" err="1" smtClean="0">
                <a:sym typeface="+mn-ea"/>
              </a:rPr>
              <a:t>penggunaan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daya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rendah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dan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jaringan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dengan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topologi</a:t>
            </a:r>
            <a:r>
              <a:rPr lang="en-US" sz="2400" dirty="0" smtClean="0">
                <a:sym typeface="+mn-ea"/>
              </a:rPr>
              <a:t> mesh </a:t>
            </a:r>
            <a:r>
              <a:rPr lang="en-US" sz="2400" dirty="0" err="1" smtClean="0">
                <a:sym typeface="+mn-ea"/>
              </a:rPr>
              <a:t>nirkabel</a:t>
            </a:r>
            <a:r>
              <a:rPr lang="en-US" sz="2400" dirty="0" smtClean="0">
                <a:sym typeface="+mn-ea"/>
              </a:rPr>
              <a:t> yang </a:t>
            </a:r>
            <a:r>
              <a:rPr lang="en-US" sz="2400" dirty="0" err="1" smtClean="0">
                <a:sym typeface="+mn-ea"/>
              </a:rPr>
              <a:t>membuat</a:t>
            </a:r>
            <a:r>
              <a:rPr lang="en-US" sz="2400" dirty="0" smtClean="0">
                <a:sym typeface="+mn-ea"/>
              </a:rPr>
              <a:t> SPAN </a:t>
            </a:r>
            <a:r>
              <a:rPr lang="en-US" sz="2400" dirty="0" err="1" smtClean="0">
                <a:sym typeface="+mn-ea"/>
              </a:rPr>
              <a:t>menjadi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terintegrasi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dengan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sistem</a:t>
            </a:r>
            <a:r>
              <a:rPr lang="en-US" sz="2400" dirty="0" smtClean="0">
                <a:sym typeface="+mn-ea"/>
              </a:rPr>
              <a:t> yang </a:t>
            </a:r>
            <a:r>
              <a:rPr lang="en-US" sz="2400" dirty="0" err="1" smtClean="0">
                <a:sym typeface="+mn-ea"/>
              </a:rPr>
              <a:t>memiliki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kemampuan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pengawasan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secara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terus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menerus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untuk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deteksi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intrusi</a:t>
            </a:r>
            <a:r>
              <a:rPr lang="en-US" sz="2400" dirty="0" smtClean="0">
                <a:sym typeface="+mn-ea"/>
              </a:rPr>
              <a:t> /</a:t>
            </a:r>
            <a:r>
              <a:rPr lang="en-US" sz="2400" dirty="0" err="1" smtClean="0">
                <a:sym typeface="+mn-ea"/>
              </a:rPr>
              <a:t>gangguan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dan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pemantauan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perbatasan</a:t>
            </a:r>
            <a:r>
              <a:rPr lang="en-US" sz="2400" dirty="0" smtClean="0">
                <a:sym typeface="+mn-ea"/>
              </a:rPr>
              <a:t>.</a:t>
            </a:r>
            <a:endParaRPr lang="en-US" sz="2400" dirty="0" smtClean="0"/>
          </a:p>
          <a:p>
            <a:pPr algn="just"/>
            <a:r>
              <a:rPr lang="en-US" sz="2400" dirty="0" smtClean="0">
                <a:sym typeface="+mn-ea"/>
              </a:rPr>
              <a:t>SPAN </a:t>
            </a:r>
            <a:r>
              <a:rPr lang="en-US" sz="2400" dirty="0" err="1" smtClean="0">
                <a:sym typeface="+mn-ea"/>
              </a:rPr>
              <a:t>memanfaatkan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kemajuan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teknologi</a:t>
            </a:r>
            <a:r>
              <a:rPr lang="en-US" sz="2400" dirty="0" smtClean="0">
                <a:sym typeface="+mn-ea"/>
              </a:rPr>
              <a:t> di </a:t>
            </a:r>
            <a:r>
              <a:rPr lang="en-US" sz="2400" dirty="0" err="1" smtClean="0">
                <a:sym typeface="+mn-ea"/>
              </a:rPr>
              <a:t>bidang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manajemen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energi</a:t>
            </a:r>
            <a:r>
              <a:rPr lang="en-US" sz="2400" dirty="0" smtClean="0">
                <a:sym typeface="+mn-ea"/>
              </a:rPr>
              <a:t>, </a:t>
            </a:r>
            <a:r>
              <a:rPr lang="en-US" sz="2400" dirty="0" err="1" smtClean="0">
                <a:sym typeface="+mn-ea"/>
              </a:rPr>
              <a:t>microsensor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tertanam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dan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teknologi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pemrosesan</a:t>
            </a:r>
            <a:r>
              <a:rPr lang="en-US" sz="2400" dirty="0" smtClean="0">
                <a:sym typeface="+mn-ea"/>
              </a:rPr>
              <a:t> yang </a:t>
            </a:r>
            <a:r>
              <a:rPr lang="en-US" sz="2400" dirty="0" err="1" smtClean="0">
                <a:sym typeface="+mn-ea"/>
              </a:rPr>
              <a:t>dioptimalkan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untuk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pengguna</a:t>
            </a:r>
            <a:r>
              <a:rPr lang="en-US" sz="2400" dirty="0" smtClean="0">
                <a:sym typeface="+mn-ea"/>
              </a:rPr>
              <a:t> yang </a:t>
            </a:r>
            <a:r>
              <a:rPr lang="en-US" sz="2400" dirty="0" err="1" smtClean="0">
                <a:sym typeface="+mn-ea"/>
              </a:rPr>
              <a:t>menginginkan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penyebaran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informasi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secara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cepat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dengan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solusi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biaya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rendah</a:t>
            </a:r>
            <a:r>
              <a:rPr lang="en-US" altLang="en-US" sz="2400" dirty="0" err="1" smtClean="0">
                <a:sym typeface="+mn-ea"/>
              </a:rPr>
              <a:t>.</a:t>
            </a:r>
            <a:endParaRPr lang="en-US" altLang="en-US" sz="2400" dirty="0" err="1" smtClean="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olidFill>
                  <a:schemeClr val="bg1"/>
                </a:solidFill>
              </a:rPr>
              <a:t>SPAN </a:t>
            </a:r>
            <a:r>
              <a:rPr lang="en-US" altLang="en-US" sz="3200">
                <a:solidFill>
                  <a:schemeClr val="bg1"/>
                </a:solidFill>
              </a:rPr>
              <a:t>(Self Powered Ad Hoc Network)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r>
              <a:rPr lang="en-US" dirty="0" err="1" smtClean="0">
                <a:sym typeface="+mn-ea"/>
              </a:rPr>
              <a:t>Penerapan</a:t>
            </a:r>
            <a:r>
              <a:rPr lang="en-US" dirty="0" smtClean="0">
                <a:sym typeface="+mn-ea"/>
              </a:rPr>
              <a:t> : Ad Hoc yang di </a:t>
            </a:r>
            <a:r>
              <a:rPr lang="en-US" dirty="0" err="1" smtClean="0">
                <a:sym typeface="+mn-ea"/>
              </a:rPr>
              <a:t>buat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pada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latihan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perang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namun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menggunakan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daya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tenaga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mandiri</a:t>
            </a:r>
            <a:r>
              <a:rPr lang="en-US" dirty="0" smtClean="0">
                <a:sym typeface="+mn-ea"/>
              </a:rPr>
              <a:t> (Self Powered).</a:t>
            </a:r>
            <a:endParaRPr lang="en-US" dirty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35" y="3378200"/>
            <a:ext cx="5942330" cy="26219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en-US" b="1">
                <a:solidFill>
                  <a:schemeClr val="bg1"/>
                </a:solidFill>
              </a:rPr>
              <a:t>Jaringan Nomadic</a:t>
            </a:r>
            <a:endParaRPr lang="en-US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Definisi </a:t>
            </a:r>
            <a:r>
              <a:rPr lang="en-US" altLang="en-US" sz="2000">
                <a:solidFill>
                  <a:schemeClr val="bg1"/>
                </a:solidFill>
              </a:rPr>
              <a:t>(Jaringan Nomadic)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 Nomadic (Mobile Computing Network) </a:t>
            </a:r>
            <a:r>
              <a:rPr lang="en-US" dirty="0" err="1" smtClean="0">
                <a:sym typeface="+mn-ea"/>
              </a:rPr>
              <a:t>merupakan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tanpa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kabel</a:t>
            </a:r>
            <a:r>
              <a:rPr lang="en-US" dirty="0" smtClean="0">
                <a:sym typeface="+mn-ea"/>
              </a:rPr>
              <a:t> (</a:t>
            </a:r>
            <a:r>
              <a:rPr lang="en-US" dirty="0" err="1" smtClean="0">
                <a:sym typeface="+mn-ea"/>
              </a:rPr>
              <a:t>Nirkabel</a:t>
            </a:r>
            <a:r>
              <a:rPr lang="en-US" dirty="0" smtClean="0">
                <a:sym typeface="+mn-ea"/>
              </a:rPr>
              <a:t>) yang </a:t>
            </a:r>
            <a:r>
              <a:rPr lang="en-US" dirty="0" err="1" smtClean="0">
                <a:sym typeface="+mn-ea"/>
              </a:rPr>
              <a:t>digunakan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oleh</a:t>
            </a:r>
            <a:r>
              <a:rPr lang="en-US" dirty="0" smtClean="0">
                <a:sym typeface="+mn-ea"/>
              </a:rPr>
              <a:t> user </a:t>
            </a:r>
            <a:r>
              <a:rPr lang="en-US" dirty="0" err="1" smtClean="0">
                <a:sym typeface="+mn-ea"/>
              </a:rPr>
              <a:t>namun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tetap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bisa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digunakan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walaupun</a:t>
            </a:r>
            <a:r>
              <a:rPr lang="en-US" dirty="0" smtClean="0">
                <a:sym typeface="+mn-ea"/>
              </a:rPr>
              <a:t> user </a:t>
            </a:r>
            <a:r>
              <a:rPr lang="en-US" dirty="0" err="1" smtClean="0">
                <a:sym typeface="+mn-ea"/>
              </a:rPr>
              <a:t>berpindah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tempat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atau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lokasi</a:t>
            </a:r>
            <a:r>
              <a:rPr lang="en-US" dirty="0" smtClean="0">
                <a:sym typeface="+mn-ea"/>
              </a:rPr>
              <a:t> (Mobile).</a:t>
            </a:r>
            <a:endParaRPr lang="en-US" dirty="0" smtClean="0"/>
          </a:p>
          <a:p>
            <a:pPr algn="just"/>
            <a:r>
              <a:rPr lang="en-US" dirty="0" smtClean="0">
                <a:sym typeface="+mn-ea"/>
              </a:rPr>
              <a:t>Nomadic Computing </a:t>
            </a:r>
            <a:r>
              <a:rPr lang="en-US" dirty="0" err="1" smtClean="0">
                <a:sym typeface="+mn-ea"/>
              </a:rPr>
              <a:t>menyangkut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tentang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perangkat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komputasi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portabel</a:t>
            </a:r>
            <a:r>
              <a:rPr lang="en-US" dirty="0" smtClean="0">
                <a:sym typeface="+mn-ea"/>
              </a:rPr>
              <a:t> (Laptop </a:t>
            </a:r>
            <a:r>
              <a:rPr lang="en-US" dirty="0" err="1" smtClean="0">
                <a:sym typeface="+mn-ea"/>
              </a:rPr>
              <a:t>dan</a:t>
            </a:r>
            <a:r>
              <a:rPr lang="en-US" dirty="0" smtClean="0">
                <a:sym typeface="+mn-ea"/>
              </a:rPr>
              <a:t> Gadget) </a:t>
            </a:r>
            <a:r>
              <a:rPr lang="en-US" dirty="0" err="1" smtClean="0">
                <a:sym typeface="+mn-ea"/>
              </a:rPr>
              <a:t>hubungannya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dengan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teknologi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komunikasi</a:t>
            </a:r>
            <a:r>
              <a:rPr lang="en-US" dirty="0" smtClean="0">
                <a:sym typeface="+mn-ea"/>
              </a:rPr>
              <a:t> mobile yang </a:t>
            </a:r>
            <a:r>
              <a:rPr lang="en-US" dirty="0" err="1" smtClean="0">
                <a:sym typeface="+mn-ea"/>
              </a:rPr>
              <a:t>memungkinkan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pengguna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untuk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mengakses</a:t>
            </a:r>
            <a:r>
              <a:rPr lang="en-US" dirty="0" smtClean="0">
                <a:sym typeface="+mn-ea"/>
              </a:rPr>
              <a:t> internet </a:t>
            </a:r>
            <a:r>
              <a:rPr lang="en-US" dirty="0" err="1" smtClean="0">
                <a:sym typeface="+mn-ea"/>
              </a:rPr>
              <a:t>dan</a:t>
            </a:r>
            <a:r>
              <a:rPr lang="en-US" dirty="0" smtClean="0">
                <a:sym typeface="+mn-ea"/>
              </a:rPr>
              <a:t> data di </a:t>
            </a:r>
            <a:r>
              <a:rPr lang="en-US" dirty="0" err="1" smtClean="0">
                <a:sym typeface="+mn-ea"/>
              </a:rPr>
              <a:t>mana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saja</a:t>
            </a:r>
            <a:r>
              <a:rPr lang="en-US" dirty="0" smtClean="0">
                <a:sym typeface="+mn-ea"/>
              </a:rPr>
              <a:t> di </a:t>
            </a:r>
            <a:r>
              <a:rPr lang="en-US" dirty="0" err="1" smtClean="0">
                <a:sym typeface="+mn-ea"/>
              </a:rPr>
              <a:t>dunia</a:t>
            </a:r>
            <a:r>
              <a:rPr lang="en-US" dirty="0" smtClean="0">
                <a:sym typeface="+mn-ea"/>
              </a:rPr>
              <a:t>.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Jenis-Jenis </a:t>
            </a:r>
            <a:r>
              <a:rPr lang="en-US" altLang="en-US" sz="2000">
                <a:solidFill>
                  <a:schemeClr val="bg1"/>
                </a:solidFill>
              </a:rPr>
              <a:t>(Jaringan Nomadic)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3200" dirty="0" smtClean="0">
                <a:sym typeface="+mn-ea"/>
              </a:rPr>
              <a:t>Wireless </a:t>
            </a:r>
            <a:r>
              <a:rPr lang="en-US" sz="3200" dirty="0" err="1" smtClean="0">
                <a:sym typeface="+mn-ea"/>
              </a:rPr>
              <a:t>Lan</a:t>
            </a:r>
            <a:r>
              <a:rPr lang="en-US" sz="3200" dirty="0" smtClean="0">
                <a:sym typeface="+mn-ea"/>
              </a:rPr>
              <a:t> (W-LAN)</a:t>
            </a:r>
            <a:endParaRPr lang="en-US" sz="3200" dirty="0" smtClean="0"/>
          </a:p>
          <a:p>
            <a:pPr algn="just"/>
            <a:r>
              <a:rPr lang="en-US" sz="3200" dirty="0" smtClean="0">
                <a:sym typeface="+mn-ea"/>
              </a:rPr>
              <a:t>Wireless Access Point ( W-AP)</a:t>
            </a:r>
            <a:endParaRPr lang="en-US" sz="3200" dirty="0" smtClean="0"/>
          </a:p>
          <a:p>
            <a:pPr algn="just"/>
            <a:r>
              <a:rPr lang="en-US" sz="3200" dirty="0" smtClean="0">
                <a:sym typeface="+mn-ea"/>
              </a:rPr>
              <a:t>Hotspot</a:t>
            </a:r>
            <a:endParaRPr lang="en-US" sz="3200" dirty="0" smtClean="0"/>
          </a:p>
          <a:p>
            <a:pPr algn="just"/>
            <a:r>
              <a:rPr lang="en-US" sz="3200" dirty="0" smtClean="0">
                <a:sym typeface="+mn-ea"/>
              </a:rPr>
              <a:t>Wi Fi</a:t>
            </a:r>
            <a:endParaRPr lang="en-US" sz="3200" dirty="0" smtClean="0"/>
          </a:p>
          <a:p>
            <a:pPr algn="just"/>
            <a:r>
              <a:rPr lang="en-US" sz="3200" dirty="0" smtClean="0">
                <a:sym typeface="+mn-ea"/>
              </a:rPr>
              <a:t>Voice Portal</a:t>
            </a:r>
            <a:endParaRPr lang="en-US" sz="3200" dirty="0"/>
          </a:p>
          <a:p>
            <a:endParaRPr lang="en-US"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W-LAN </a:t>
            </a:r>
            <a:r>
              <a:rPr lang="en-US" altLang="en-US" sz="3200">
                <a:solidFill>
                  <a:schemeClr val="bg1"/>
                </a:solidFill>
              </a:rPr>
              <a:t>(Wireless LAN)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fontAlgn="auto">
              <a:lnSpc>
                <a:spcPct val="100000"/>
              </a:lnSpc>
            </a:pPr>
            <a:r>
              <a:rPr lang="en-US" dirty="0" smtClean="0">
                <a:sym typeface="+mn-ea"/>
              </a:rPr>
              <a:t>Wireless LAN (WLAN) </a:t>
            </a:r>
            <a:r>
              <a:rPr lang="en-US" dirty="0" err="1" smtClean="0">
                <a:sym typeface="+mn-ea"/>
              </a:rPr>
              <a:t>merupakan</a:t>
            </a:r>
            <a:r>
              <a:rPr lang="en-US" dirty="0" smtClean="0">
                <a:sym typeface="+mn-ea"/>
              </a:rPr>
              <a:t> Local Area Network (LAN) </a:t>
            </a:r>
            <a:r>
              <a:rPr lang="en-US" dirty="0" err="1" smtClean="0">
                <a:sym typeface="+mn-ea"/>
              </a:rPr>
              <a:t>tanpa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kabel</a:t>
            </a:r>
            <a:r>
              <a:rPr lang="en-US" dirty="0" smtClean="0">
                <a:sym typeface="+mn-ea"/>
              </a:rPr>
              <a:t> (</a:t>
            </a:r>
            <a:r>
              <a:rPr lang="en-US" dirty="0" err="1" smtClean="0">
                <a:sym typeface="+mn-ea"/>
              </a:rPr>
              <a:t>Nirkabel</a:t>
            </a:r>
            <a:r>
              <a:rPr lang="en-US" dirty="0" smtClean="0">
                <a:sym typeface="+mn-ea"/>
              </a:rPr>
              <a:t>) yang </a:t>
            </a:r>
            <a:r>
              <a:rPr lang="en-US" dirty="0" err="1" smtClean="0">
                <a:sym typeface="+mn-ea"/>
              </a:rPr>
              <a:t>digunakan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untuk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memancarkan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menerima</a:t>
            </a:r>
            <a:r>
              <a:rPr lang="en-US" dirty="0" smtClean="0">
                <a:sym typeface="+mn-ea"/>
              </a:rPr>
              <a:t> data </a:t>
            </a:r>
            <a:r>
              <a:rPr lang="en-US" dirty="0" err="1" smtClean="0">
                <a:sym typeface="+mn-ea"/>
              </a:rPr>
              <a:t>melalui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gelombang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udara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pPr fontAlgn="auto">
              <a:lnSpc>
                <a:spcPct val="100000"/>
              </a:lnSpc>
            </a:pPr>
            <a:r>
              <a:rPr lang="en-US" dirty="0" smtClean="0">
                <a:sym typeface="+mn-ea"/>
              </a:rPr>
              <a:t>WLAN </a:t>
            </a:r>
            <a:r>
              <a:rPr lang="en-US" dirty="0" err="1" smtClean="0">
                <a:sym typeface="+mn-ea"/>
              </a:rPr>
              <a:t>bersifat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fleksibel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menggunakan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frekuensi</a:t>
            </a:r>
            <a:r>
              <a:rPr lang="en-US" dirty="0" smtClean="0">
                <a:sym typeface="+mn-ea"/>
              </a:rPr>
              <a:t> radio, </a:t>
            </a:r>
            <a:r>
              <a:rPr lang="en-US" dirty="0" err="1" smtClean="0">
                <a:sym typeface="+mn-ea"/>
              </a:rPr>
              <a:t>mengirim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menerima</a:t>
            </a:r>
            <a:r>
              <a:rPr lang="en-US" dirty="0" smtClean="0">
                <a:sym typeface="+mn-ea"/>
              </a:rPr>
              <a:t> data </a:t>
            </a:r>
            <a:r>
              <a:rPr lang="en-US" dirty="0" err="1" smtClean="0">
                <a:sym typeface="+mn-ea"/>
              </a:rPr>
              <a:t>lewat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udara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dengan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meminimalisir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sambungan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kabel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pPr fontAlgn="auto">
              <a:lnSpc>
                <a:spcPct val="100000"/>
              </a:lnSpc>
            </a:pPr>
            <a:r>
              <a:rPr lang="en-US" dirty="0" smtClean="0">
                <a:sym typeface="+mn-ea"/>
              </a:rPr>
              <a:t>BSS (Basic Service Set) yang </a:t>
            </a:r>
            <a:r>
              <a:rPr lang="en-US" dirty="0" err="1" smtClean="0">
                <a:sym typeface="+mn-ea"/>
              </a:rPr>
              <a:t>merupakan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struktur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dasar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dari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sebuah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infrastruktur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 LAN </a:t>
            </a:r>
            <a:r>
              <a:rPr lang="en-US" dirty="0" err="1" smtClean="0">
                <a:sym typeface="+mn-ea"/>
              </a:rPr>
              <a:t>Nirkabel</a:t>
            </a:r>
            <a:r>
              <a:rPr lang="en-US" dirty="0" smtClean="0">
                <a:sym typeface="+mn-ea"/>
              </a:rPr>
              <a:t>, </a:t>
            </a:r>
            <a:r>
              <a:rPr lang="en-US" dirty="0" err="1" smtClean="0">
                <a:sym typeface="+mn-ea"/>
              </a:rPr>
              <a:t>dalam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tersebut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terdapat</a:t>
            </a:r>
            <a:r>
              <a:rPr lang="en-US" dirty="0" smtClean="0">
                <a:sym typeface="+mn-ea"/>
              </a:rPr>
              <a:t> AP (Access Point) yang </a:t>
            </a:r>
            <a:r>
              <a:rPr lang="en-US" dirty="0" err="1" smtClean="0">
                <a:sym typeface="+mn-ea"/>
              </a:rPr>
              <a:t>terhubung</a:t>
            </a:r>
            <a:r>
              <a:rPr lang="en-US" dirty="0" smtClean="0">
                <a:sym typeface="+mn-ea"/>
              </a:rPr>
              <a:t>. AP </a:t>
            </a:r>
            <a:r>
              <a:rPr lang="en-US" dirty="0" err="1" smtClean="0">
                <a:sym typeface="+mn-ea"/>
              </a:rPr>
              <a:t>menyebarkan</a:t>
            </a:r>
            <a:r>
              <a:rPr lang="en-US" dirty="0" smtClean="0">
                <a:sym typeface="+mn-ea"/>
              </a:rPr>
              <a:t> SSID (Service Set Identifier) </a:t>
            </a:r>
            <a:r>
              <a:rPr lang="en-US" dirty="0" err="1" smtClean="0">
                <a:sym typeface="+mn-ea"/>
              </a:rPr>
              <a:t>untuk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memungkinkan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perangkat</a:t>
            </a:r>
            <a:r>
              <a:rPr lang="en-US" dirty="0" smtClean="0">
                <a:sym typeface="+mn-ea"/>
              </a:rPr>
              <a:t> lain </a:t>
            </a:r>
            <a:r>
              <a:rPr lang="en-US" dirty="0" err="1" smtClean="0">
                <a:sym typeface="+mn-ea"/>
              </a:rPr>
              <a:t>bergabung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dengan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pPr fontAlgn="auto">
              <a:lnSpc>
                <a:spcPct val="100000"/>
              </a:lnSpc>
            </a:pPr>
            <a:r>
              <a:rPr lang="en-US" dirty="0" err="1" smtClean="0">
                <a:sym typeface="+mn-ea"/>
              </a:rPr>
              <a:t>Penerapan</a:t>
            </a:r>
            <a:r>
              <a:rPr lang="en-US" dirty="0" smtClean="0">
                <a:sym typeface="+mn-ea"/>
              </a:rPr>
              <a:t> : Wireless </a:t>
            </a:r>
            <a:r>
              <a:rPr lang="en-US" dirty="0" err="1" smtClean="0">
                <a:sym typeface="+mn-ea"/>
              </a:rPr>
              <a:t>Lan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pada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sebuah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infrastruktur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ruangan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kantor</a:t>
            </a:r>
            <a:r>
              <a:rPr lang="en-US" dirty="0" smtClean="0">
                <a:sym typeface="+mn-ea"/>
              </a:rPr>
              <a:t>.</a:t>
            </a:r>
            <a:endParaRPr lang="en-US" dirty="0"/>
          </a:p>
          <a:p>
            <a:pPr fontAlgn="auto">
              <a:lnSpc>
                <a:spcPct val="100000"/>
              </a:lnSpc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W-LAN </a:t>
            </a:r>
            <a:r>
              <a:rPr lang="en-US" altLang="en-US" sz="3200">
                <a:solidFill>
                  <a:schemeClr val="bg1"/>
                </a:solidFill>
              </a:rPr>
              <a:t>(Wireless LAN)</a:t>
            </a:r>
            <a:endParaRPr lang="en-US" altLang="en-US" sz="320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425" y="1847215"/>
            <a:ext cx="6407150" cy="48653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solidFill>
                  <a:schemeClr val="bg1"/>
                </a:solidFill>
              </a:rPr>
              <a:t>W-AP </a:t>
            </a:r>
            <a:r>
              <a:rPr lang="" altLang="en-US" sz="3200">
                <a:solidFill>
                  <a:schemeClr val="bg1"/>
                </a:solidFill>
              </a:rPr>
              <a:t>(Wireless Access Point)</a:t>
            </a:r>
            <a:endParaRPr lang="" alt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 dirty="0" smtClean="0">
                <a:sym typeface="+mn-ea"/>
              </a:rPr>
              <a:t>Wireless AP </a:t>
            </a:r>
            <a:r>
              <a:rPr lang="en-US" sz="3200" dirty="0" err="1" smtClean="0">
                <a:sym typeface="+mn-ea"/>
              </a:rPr>
              <a:t>merupakan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antena</a:t>
            </a:r>
            <a:r>
              <a:rPr lang="en-US" sz="3200" dirty="0" smtClean="0">
                <a:sym typeface="+mn-ea"/>
              </a:rPr>
              <a:t> yang </a:t>
            </a:r>
            <a:r>
              <a:rPr lang="en-US" sz="3200" dirty="0" err="1" smtClean="0">
                <a:sym typeface="+mn-ea"/>
              </a:rPr>
              <a:t>menghubungkan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perangkat</a:t>
            </a:r>
            <a:r>
              <a:rPr lang="en-US" sz="3200" dirty="0" smtClean="0">
                <a:sym typeface="+mn-ea"/>
              </a:rPr>
              <a:t> mobile (Laptop </a:t>
            </a:r>
            <a:r>
              <a:rPr lang="en-US" sz="3200" dirty="0" err="1" smtClean="0">
                <a:sym typeface="+mn-ea"/>
              </a:rPr>
              <a:t>dan</a:t>
            </a:r>
            <a:r>
              <a:rPr lang="en-US" sz="3200" dirty="0" smtClean="0">
                <a:sym typeface="+mn-ea"/>
              </a:rPr>
              <a:t> Gadget) </a:t>
            </a:r>
            <a:r>
              <a:rPr lang="en-US" sz="3200" dirty="0" err="1" smtClean="0">
                <a:sym typeface="+mn-ea"/>
              </a:rPr>
              <a:t>pada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Jaringan</a:t>
            </a:r>
            <a:r>
              <a:rPr lang="en-US" sz="3200" dirty="0" smtClean="0">
                <a:sym typeface="+mn-ea"/>
              </a:rPr>
              <a:t> W-AP </a:t>
            </a:r>
            <a:r>
              <a:rPr lang="en-US" sz="3200" dirty="0" err="1" smtClean="0">
                <a:sym typeface="+mn-ea"/>
              </a:rPr>
              <a:t>menggunakan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suatu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perangkat</a:t>
            </a:r>
            <a:r>
              <a:rPr lang="en-US" sz="3200" dirty="0" smtClean="0">
                <a:sym typeface="+mn-ea"/>
              </a:rPr>
              <a:t> Access Point (AP).</a:t>
            </a:r>
            <a:endParaRPr lang="en-US" sz="3200" dirty="0" smtClean="0"/>
          </a:p>
          <a:p>
            <a:r>
              <a:rPr lang="en-US" sz="3200" dirty="0" err="1" smtClean="0">
                <a:sym typeface="+mn-ea"/>
              </a:rPr>
              <a:t>Penerapan</a:t>
            </a:r>
            <a:r>
              <a:rPr lang="en-US" sz="3200" dirty="0" smtClean="0">
                <a:sym typeface="+mn-ea"/>
              </a:rPr>
              <a:t> : Wireless AP </a:t>
            </a:r>
            <a:r>
              <a:rPr lang="en-US" sz="3200" dirty="0" err="1" smtClean="0">
                <a:sym typeface="+mn-ea"/>
              </a:rPr>
              <a:t>pada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rumah</a:t>
            </a:r>
            <a:r>
              <a:rPr lang="en-US" sz="3200" dirty="0" smtClean="0">
                <a:sym typeface="+mn-ea"/>
              </a:rPr>
              <a:t> yang </a:t>
            </a:r>
            <a:r>
              <a:rPr lang="en-US" sz="3200" dirty="0" err="1" smtClean="0">
                <a:sym typeface="+mn-ea"/>
              </a:rPr>
              <a:t>menggunakan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paket</a:t>
            </a:r>
            <a:r>
              <a:rPr lang="en-US" sz="3200" dirty="0" smtClean="0">
                <a:sym typeface="+mn-ea"/>
              </a:rPr>
              <a:t> operator </a:t>
            </a:r>
            <a:r>
              <a:rPr lang="en-US" sz="3200" dirty="0" err="1" smtClean="0">
                <a:sym typeface="+mn-ea"/>
              </a:rPr>
              <a:t>jaringan</a:t>
            </a:r>
            <a:r>
              <a:rPr lang="en-US" sz="3200" dirty="0" smtClean="0">
                <a:sym typeface="+mn-ea"/>
              </a:rPr>
              <a:t>.</a:t>
            </a:r>
            <a:endParaRPr lang="en-US" sz="3200" dirty="0"/>
          </a:p>
          <a:p>
            <a:endParaRPr lang="en-US"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W-AP </a:t>
            </a:r>
            <a:r>
              <a:rPr lang="en-US" altLang="en-US" sz="3200">
                <a:solidFill>
                  <a:schemeClr val="bg1"/>
                </a:solidFill>
              </a:rPr>
              <a:t>(Wireless Access Point)</a:t>
            </a:r>
            <a:endParaRPr lang="en-US" altLang="en-US" sz="320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00" y="1806575"/>
            <a:ext cx="4952365" cy="49523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solidFill>
                  <a:schemeClr val="bg1"/>
                </a:solidFill>
              </a:rPr>
              <a:t>Hotspot</a:t>
            </a:r>
            <a:endParaRPr lang="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dirty="0" smtClean="0">
                <a:sym typeface="+mn-ea"/>
              </a:rPr>
              <a:t>Hotspot </a:t>
            </a:r>
            <a:r>
              <a:rPr lang="en-US" dirty="0" err="1" smtClean="0">
                <a:sym typeface="+mn-ea"/>
              </a:rPr>
              <a:t>merupakan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suatu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lingkungan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geografis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kecil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disebut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dengan</a:t>
            </a:r>
            <a:r>
              <a:rPr lang="en-US" dirty="0" smtClean="0">
                <a:sym typeface="+mn-ea"/>
              </a:rPr>
              <a:t> Area </a:t>
            </a:r>
            <a:r>
              <a:rPr lang="en-US" dirty="0" err="1" smtClean="0">
                <a:sym typeface="+mn-ea"/>
              </a:rPr>
              <a:t>Bersinyal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dimana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suatu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titik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akses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tanpa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kabel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menyediakan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layanan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kepada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sejumlah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pemakai</a:t>
            </a:r>
            <a:r>
              <a:rPr lang="en-US" dirty="0" smtClean="0">
                <a:sym typeface="+mn-ea"/>
              </a:rPr>
              <a:t> (Client) </a:t>
            </a:r>
            <a:r>
              <a:rPr lang="en-US" dirty="0" err="1" smtClean="0">
                <a:sym typeface="+mn-ea"/>
              </a:rPr>
              <a:t>dan</a:t>
            </a:r>
            <a:r>
              <a:rPr lang="en-US" dirty="0" smtClean="0">
                <a:sym typeface="+mn-ea"/>
              </a:rPr>
              <a:t> Hotspot </a:t>
            </a:r>
            <a:r>
              <a:rPr lang="en-US" dirty="0" err="1" smtClean="0">
                <a:sym typeface="+mn-ea"/>
              </a:rPr>
              <a:t>dapat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memancarkan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suatu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koneksi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kepada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penerima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dengan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frekuensi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tertentu</a:t>
            </a:r>
            <a:r>
              <a:rPr lang="en-US" dirty="0" smtClean="0">
                <a:sym typeface="+mn-ea"/>
              </a:rPr>
              <a:t> yang </a:t>
            </a:r>
            <a:r>
              <a:rPr lang="en-US" dirty="0" err="1" smtClean="0">
                <a:sym typeface="+mn-ea"/>
              </a:rPr>
              <a:t>dipancarkan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oleh</a:t>
            </a:r>
            <a:r>
              <a:rPr lang="en-US" dirty="0" smtClean="0">
                <a:sym typeface="+mn-ea"/>
              </a:rPr>
              <a:t> Wi-Fi (Wireless Fidelity).</a:t>
            </a:r>
            <a:endParaRPr lang="en-US" dirty="0" smtClean="0"/>
          </a:p>
          <a:p>
            <a:pPr algn="just"/>
            <a:r>
              <a:rPr lang="en-US" dirty="0" err="1" smtClean="0">
                <a:sym typeface="+mn-ea"/>
              </a:rPr>
              <a:t>Penerapan</a:t>
            </a:r>
            <a:r>
              <a:rPr lang="en-US" dirty="0" smtClean="0">
                <a:sym typeface="+mn-ea"/>
              </a:rPr>
              <a:t> : </a:t>
            </a:r>
            <a:r>
              <a:rPr lang="en-US" dirty="0" err="1" smtClean="0">
                <a:sym typeface="+mn-ea"/>
              </a:rPr>
              <a:t>Pembuatan</a:t>
            </a:r>
            <a:r>
              <a:rPr lang="en-US" dirty="0" smtClean="0">
                <a:sym typeface="+mn-ea"/>
              </a:rPr>
              <a:t> Hotspot </a:t>
            </a:r>
            <a:r>
              <a:rPr lang="en-US" dirty="0" err="1" smtClean="0">
                <a:sym typeface="+mn-ea"/>
              </a:rPr>
              <a:t>pada</a:t>
            </a:r>
            <a:r>
              <a:rPr lang="en-US" dirty="0" smtClean="0">
                <a:sym typeface="+mn-ea"/>
              </a:rPr>
              <a:t> Smartphone </a:t>
            </a:r>
            <a:r>
              <a:rPr lang="en-US" dirty="0" err="1" smtClean="0">
                <a:sym typeface="+mn-ea"/>
              </a:rPr>
              <a:t>untuk</a:t>
            </a:r>
            <a:r>
              <a:rPr lang="en-US" dirty="0" smtClean="0">
                <a:sym typeface="+mn-ea"/>
              </a:rPr>
              <a:t> Internet Sharing.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Tipe Sistem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Jaringan Ad Hoc</a:t>
            </a:r>
            <a:endParaRPr lang="en-US" altLang="en-US"/>
          </a:p>
          <a:p>
            <a:r>
              <a:rPr lang="en-US" altLang="en-US"/>
              <a:t>Jaringan Nomadic</a:t>
            </a:r>
            <a:endParaRPr lang="en-US" altLang="en-US"/>
          </a:p>
          <a:p>
            <a:r>
              <a:rPr lang="en-US" altLang="en-US"/>
              <a:t>Jaringan Obiquitos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solidFill>
                  <a:schemeClr val="bg1"/>
                </a:solidFill>
              </a:rPr>
              <a:t>Wi-Fi </a:t>
            </a:r>
            <a:r>
              <a:rPr lang="" altLang="en-US" sz="3200">
                <a:solidFill>
                  <a:schemeClr val="bg1"/>
                </a:solidFill>
              </a:rPr>
              <a:t>(Wireless Fidelity)</a:t>
            </a:r>
            <a:endParaRPr lang="" alt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3200" dirty="0" smtClean="0">
                <a:sym typeface="+mn-ea"/>
              </a:rPr>
              <a:t>Wi-Fi </a:t>
            </a:r>
            <a:r>
              <a:rPr lang="en-US" sz="3200" dirty="0" err="1" smtClean="0">
                <a:sym typeface="+mn-ea"/>
              </a:rPr>
              <a:t>adalah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sebuah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teknologi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terkenal</a:t>
            </a:r>
            <a:r>
              <a:rPr lang="en-US" sz="3200" dirty="0" smtClean="0">
                <a:sym typeface="+mn-ea"/>
              </a:rPr>
              <a:t> yang </a:t>
            </a:r>
            <a:r>
              <a:rPr lang="en-US" sz="3200" dirty="0" err="1" smtClean="0">
                <a:sym typeface="+mn-ea"/>
              </a:rPr>
              <a:t>memanfaatkan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peralatan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elektronik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untuk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bertukar</a:t>
            </a:r>
            <a:r>
              <a:rPr lang="en-US" sz="3200" dirty="0" smtClean="0">
                <a:sym typeface="+mn-ea"/>
              </a:rPr>
              <a:t> data </a:t>
            </a:r>
            <a:r>
              <a:rPr lang="en-US" sz="3200" dirty="0" err="1" smtClean="0">
                <a:sym typeface="+mn-ea"/>
              </a:rPr>
              <a:t>secara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nirkabel</a:t>
            </a:r>
            <a:r>
              <a:rPr lang="en-US" sz="3200" dirty="0" smtClean="0">
                <a:sym typeface="+mn-ea"/>
              </a:rPr>
              <a:t> (</a:t>
            </a:r>
            <a:r>
              <a:rPr lang="en-US" sz="3200" dirty="0" err="1" smtClean="0">
                <a:sym typeface="+mn-ea"/>
              </a:rPr>
              <a:t>Gelombang</a:t>
            </a:r>
            <a:r>
              <a:rPr lang="en-US" sz="3200" dirty="0" smtClean="0">
                <a:sym typeface="+mn-ea"/>
              </a:rPr>
              <a:t> Radio) </a:t>
            </a:r>
            <a:r>
              <a:rPr lang="en-US" sz="3200" dirty="0" err="1" smtClean="0">
                <a:sym typeface="+mn-ea"/>
              </a:rPr>
              <a:t>melalui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sebuah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jaringan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komputer</a:t>
            </a:r>
            <a:r>
              <a:rPr lang="en-US" sz="3200" dirty="0" smtClean="0">
                <a:sym typeface="+mn-ea"/>
              </a:rPr>
              <a:t>, Wi-Fi </a:t>
            </a:r>
            <a:r>
              <a:rPr lang="en-US" sz="3200" dirty="0" err="1" smtClean="0">
                <a:sym typeface="+mn-ea"/>
              </a:rPr>
              <a:t>memiliki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nama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standar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transmisi</a:t>
            </a:r>
            <a:r>
              <a:rPr lang="en-US" sz="3200" dirty="0" smtClean="0">
                <a:sym typeface="+mn-ea"/>
              </a:rPr>
              <a:t> data 802.11b.</a:t>
            </a:r>
            <a:endParaRPr lang="en-US" sz="3200" dirty="0" smtClean="0"/>
          </a:p>
          <a:p>
            <a:pPr algn="just"/>
            <a:r>
              <a:rPr lang="en-US" sz="3200" dirty="0" err="1" smtClean="0">
                <a:sym typeface="+mn-ea"/>
              </a:rPr>
              <a:t>Penerapan</a:t>
            </a:r>
            <a:r>
              <a:rPr lang="en-US" sz="3200" dirty="0" smtClean="0">
                <a:sym typeface="+mn-ea"/>
              </a:rPr>
              <a:t> : </a:t>
            </a:r>
            <a:r>
              <a:rPr lang="en-US" sz="3200" dirty="0" err="1" smtClean="0">
                <a:sym typeface="+mn-ea"/>
              </a:rPr>
              <a:t>Jaringan</a:t>
            </a:r>
            <a:r>
              <a:rPr lang="en-US" sz="3200" dirty="0" smtClean="0">
                <a:sym typeface="+mn-ea"/>
              </a:rPr>
              <a:t> Wi-Fi </a:t>
            </a:r>
            <a:r>
              <a:rPr lang="en-US" sz="3200" dirty="0" err="1" smtClean="0">
                <a:sym typeface="+mn-ea"/>
              </a:rPr>
              <a:t>pada</a:t>
            </a:r>
            <a:r>
              <a:rPr lang="en-US" sz="3200" dirty="0" smtClean="0">
                <a:sym typeface="+mn-ea"/>
              </a:rPr>
              <a:t> Smartphone </a:t>
            </a:r>
            <a:r>
              <a:rPr lang="en-US" sz="3200" dirty="0" err="1" smtClean="0">
                <a:sym typeface="+mn-ea"/>
              </a:rPr>
              <a:t>untuk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mencari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Jaringan</a:t>
            </a:r>
            <a:r>
              <a:rPr lang="en-US" sz="3200" dirty="0" smtClean="0">
                <a:sym typeface="+mn-ea"/>
              </a:rPr>
              <a:t> Hotspot.</a:t>
            </a:r>
            <a:endParaRPr lang="en-US" sz="3200" dirty="0"/>
          </a:p>
          <a:p>
            <a:endParaRPr lang="en-US"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solidFill>
                  <a:schemeClr val="bg1"/>
                </a:solidFill>
              </a:rPr>
              <a:t>Voice Portal</a:t>
            </a:r>
            <a:endParaRPr lang="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3200" dirty="0" smtClean="0">
                <a:sym typeface="+mn-ea"/>
              </a:rPr>
              <a:t>Voice Portal </a:t>
            </a:r>
            <a:r>
              <a:rPr lang="en-US" sz="3200" dirty="0" err="1" smtClean="0">
                <a:sym typeface="+mn-ea"/>
              </a:rPr>
              <a:t>merupakan</a:t>
            </a:r>
            <a:r>
              <a:rPr lang="en-US" sz="3200" dirty="0" smtClean="0">
                <a:sym typeface="+mn-ea"/>
              </a:rPr>
              <a:t> Website </a:t>
            </a:r>
            <a:r>
              <a:rPr lang="en-US" sz="3200" dirty="0" err="1" smtClean="0">
                <a:sym typeface="+mn-ea"/>
              </a:rPr>
              <a:t>dengan</a:t>
            </a:r>
            <a:r>
              <a:rPr lang="en-US" sz="3200" dirty="0" smtClean="0">
                <a:sym typeface="+mn-ea"/>
              </a:rPr>
              <a:t> audio interface, </a:t>
            </a:r>
            <a:r>
              <a:rPr lang="en-US" sz="3200" dirty="0" err="1" smtClean="0">
                <a:sym typeface="+mn-ea"/>
              </a:rPr>
              <a:t>diakses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dengan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menggunakan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panggilan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telepon</a:t>
            </a:r>
            <a:r>
              <a:rPr lang="en-US" sz="3200" dirty="0" smtClean="0">
                <a:sym typeface="+mn-ea"/>
              </a:rPr>
              <a:t>, voice portal </a:t>
            </a:r>
            <a:r>
              <a:rPr lang="en-US" sz="3200" dirty="0" err="1" smtClean="0">
                <a:sym typeface="+mn-ea"/>
              </a:rPr>
              <a:t>ini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biasa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digunakan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pada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Acara</a:t>
            </a:r>
            <a:r>
              <a:rPr lang="en-US" sz="3200" dirty="0" smtClean="0">
                <a:sym typeface="+mn-ea"/>
              </a:rPr>
              <a:t> TV, </a:t>
            </a:r>
            <a:r>
              <a:rPr lang="en-US" sz="3200" dirty="0" err="1" smtClean="0">
                <a:sym typeface="+mn-ea"/>
              </a:rPr>
              <a:t>Bisnis</a:t>
            </a:r>
            <a:r>
              <a:rPr lang="en-US" sz="3200" dirty="0" smtClean="0">
                <a:sym typeface="+mn-ea"/>
              </a:rPr>
              <a:t> Perusahaan </a:t>
            </a:r>
            <a:r>
              <a:rPr lang="en-US" sz="3200" dirty="0" err="1" smtClean="0">
                <a:sym typeface="+mn-ea"/>
              </a:rPr>
              <a:t>dan</a:t>
            </a:r>
            <a:r>
              <a:rPr lang="en-US" sz="3200" dirty="0" smtClean="0">
                <a:sym typeface="+mn-ea"/>
              </a:rPr>
              <a:t> Bursa </a:t>
            </a:r>
            <a:r>
              <a:rPr lang="en-US" sz="3200" dirty="0" err="1" smtClean="0">
                <a:sym typeface="+mn-ea"/>
              </a:rPr>
              <a:t>Saham</a:t>
            </a:r>
            <a:r>
              <a:rPr lang="en-US" sz="3200" dirty="0" smtClean="0">
                <a:sym typeface="+mn-ea"/>
              </a:rPr>
              <a:t>.</a:t>
            </a:r>
            <a:endParaRPr lang="en-US" sz="3200" dirty="0" smtClean="0"/>
          </a:p>
          <a:p>
            <a:pPr algn="just"/>
            <a:r>
              <a:rPr lang="en-US" sz="3200" dirty="0" err="1" smtClean="0">
                <a:sym typeface="+mn-ea"/>
              </a:rPr>
              <a:t>Penerapan</a:t>
            </a:r>
            <a:r>
              <a:rPr lang="en-US" sz="3200" dirty="0" smtClean="0">
                <a:sym typeface="+mn-ea"/>
              </a:rPr>
              <a:t> : </a:t>
            </a:r>
            <a:r>
              <a:rPr lang="en-US" sz="3200" dirty="0" err="1" smtClean="0">
                <a:sym typeface="+mn-ea"/>
              </a:rPr>
              <a:t>Penggunaan</a:t>
            </a:r>
            <a:r>
              <a:rPr lang="en-US" sz="3200" dirty="0" smtClean="0">
                <a:sym typeface="+mn-ea"/>
              </a:rPr>
              <a:t> Voice Portal yang </a:t>
            </a:r>
            <a:r>
              <a:rPr lang="en-US" sz="3200" dirty="0" err="1" smtClean="0">
                <a:sym typeface="+mn-ea"/>
              </a:rPr>
              <a:t>menggunakan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layanan</a:t>
            </a:r>
            <a:r>
              <a:rPr lang="en-US" sz="3200" dirty="0" smtClean="0">
                <a:sym typeface="+mn-ea"/>
              </a:rPr>
              <a:t> Website.</a:t>
            </a: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endParaRPr lang="en-US"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Voice Portal</a:t>
            </a:r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665" y="1951990"/>
            <a:ext cx="10097135" cy="45440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en-US" b="1">
                <a:solidFill>
                  <a:schemeClr val="bg1"/>
                </a:solidFill>
              </a:rPr>
              <a:t>Jaringan </a:t>
            </a:r>
            <a:r>
              <a:rPr lang="" altLang="en-US" b="1">
                <a:solidFill>
                  <a:schemeClr val="bg1"/>
                </a:solidFill>
              </a:rPr>
              <a:t>Uboquitous</a:t>
            </a:r>
            <a:endParaRPr lang="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solidFill>
                  <a:schemeClr val="bg1"/>
                </a:solidFill>
              </a:rPr>
              <a:t>Definisi </a:t>
            </a:r>
            <a:r>
              <a:rPr lang="" altLang="en-US" sz="2000">
                <a:solidFill>
                  <a:schemeClr val="bg1"/>
                </a:solidFill>
              </a:rPr>
              <a:t>(Jaringan Ubiquitous)</a:t>
            </a:r>
            <a:endParaRPr lang="" altLang="en-US" sz="2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 dirty="0" err="1" smtClean="0">
                <a:sym typeface="+mn-ea"/>
              </a:rPr>
              <a:t>Jaringan</a:t>
            </a:r>
            <a:r>
              <a:rPr lang="en-US" sz="3200" dirty="0" smtClean="0">
                <a:sym typeface="+mn-ea"/>
              </a:rPr>
              <a:t> Ubiquitous (</a:t>
            </a:r>
            <a:r>
              <a:rPr lang="en-US" sz="3200" dirty="0" err="1" smtClean="0">
                <a:sym typeface="+mn-ea"/>
              </a:rPr>
              <a:t>Ubicomp</a:t>
            </a:r>
            <a:r>
              <a:rPr lang="en-US" sz="3200" dirty="0" smtClean="0">
                <a:sym typeface="+mn-ea"/>
              </a:rPr>
              <a:t>) </a:t>
            </a:r>
            <a:r>
              <a:rPr lang="en-US" sz="3200" dirty="0" err="1" smtClean="0">
                <a:sym typeface="+mn-ea"/>
              </a:rPr>
              <a:t>merupakan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suatu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jaringan</a:t>
            </a:r>
            <a:r>
              <a:rPr lang="en-US" sz="3200" dirty="0" smtClean="0">
                <a:sym typeface="+mn-ea"/>
              </a:rPr>
              <a:t> yang di </a:t>
            </a:r>
            <a:r>
              <a:rPr lang="en-US" sz="3200" dirty="0" err="1" smtClean="0">
                <a:sym typeface="+mn-ea"/>
              </a:rPr>
              <a:t>lihat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dari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segi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akses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konektivitas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jaringan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maupun</a:t>
            </a:r>
            <a:r>
              <a:rPr lang="en-US" sz="3200" dirty="0" smtClean="0">
                <a:sym typeface="+mn-ea"/>
              </a:rPr>
              <a:t> proses </a:t>
            </a:r>
            <a:r>
              <a:rPr lang="en-US" sz="3200" dirty="0" err="1" smtClean="0">
                <a:sym typeface="+mn-ea"/>
              </a:rPr>
              <a:t>komputasi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bisa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digunakan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dimana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saja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dan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kapan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saja</a:t>
            </a:r>
            <a:r>
              <a:rPr lang="en-US" sz="3200" dirty="0" smtClean="0">
                <a:sym typeface="+mn-ea"/>
              </a:rPr>
              <a:t>.</a:t>
            </a:r>
            <a:endParaRPr lang="en-US" sz="3200" dirty="0"/>
          </a:p>
          <a:p>
            <a:endParaRPr lang="en-US"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Definisi </a:t>
            </a:r>
            <a:r>
              <a:rPr lang="en-US" altLang="en-US" sz="2000">
                <a:solidFill>
                  <a:schemeClr val="bg1"/>
                </a:solidFill>
              </a:rPr>
              <a:t>(Jaringan Ubiquitous)</a:t>
            </a:r>
            <a:endParaRPr lang="en-US" altLang="en-US" sz="200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315" y="1801495"/>
            <a:ext cx="7404735" cy="47669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solidFill>
                  <a:schemeClr val="bg1"/>
                </a:solidFill>
              </a:rPr>
              <a:t>Jenis-Jenis </a:t>
            </a:r>
            <a:r>
              <a:rPr lang="" altLang="en-US" sz="2000">
                <a:solidFill>
                  <a:schemeClr val="bg1"/>
                </a:solidFill>
              </a:rPr>
              <a:t>(Jaringan Ubiquitous)</a:t>
            </a:r>
            <a:endParaRPr lang="" altLang="en-US" sz="2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 dirty="0" err="1" smtClean="0">
                <a:sym typeface="+mn-ea"/>
              </a:rPr>
              <a:t>Terdistribusi</a:t>
            </a:r>
            <a:endParaRPr lang="en-US" sz="3200" dirty="0" smtClean="0"/>
          </a:p>
          <a:p>
            <a:r>
              <a:rPr lang="en-US" sz="3200" dirty="0" smtClean="0">
                <a:sym typeface="+mn-ea"/>
              </a:rPr>
              <a:t>Mobile</a:t>
            </a:r>
            <a:endParaRPr lang="en-US" sz="3200" dirty="0" smtClean="0"/>
          </a:p>
          <a:p>
            <a:r>
              <a:rPr lang="en-US" sz="3200" dirty="0" smtClean="0">
                <a:sym typeface="+mn-ea"/>
              </a:rPr>
              <a:t>Wireless Sensor</a:t>
            </a:r>
            <a:endParaRPr lang="en-US" sz="3200" dirty="0" smtClean="0"/>
          </a:p>
          <a:p>
            <a:endParaRPr lang="en-US" sz="3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solidFill>
                  <a:schemeClr val="bg1"/>
                </a:solidFill>
              </a:rPr>
              <a:t>Jaringan Terdistribusi</a:t>
            </a:r>
            <a:endParaRPr lang="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Terdistribusi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dalam</a:t>
            </a:r>
            <a:r>
              <a:rPr lang="en-US" dirty="0" smtClean="0">
                <a:sym typeface="+mn-ea"/>
              </a:rPr>
              <a:t> Ubiquitous </a:t>
            </a:r>
            <a:r>
              <a:rPr lang="en-US" dirty="0" err="1" smtClean="0">
                <a:sym typeface="+mn-ea"/>
              </a:rPr>
              <a:t>menyangkut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tentang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sistem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tersebar</a:t>
            </a:r>
            <a:r>
              <a:rPr lang="en-US" dirty="0" smtClean="0">
                <a:sym typeface="+mn-ea"/>
              </a:rPr>
              <a:t> yang </a:t>
            </a:r>
            <a:r>
              <a:rPr lang="en-US" dirty="0" err="1" smtClean="0">
                <a:sym typeface="+mn-ea"/>
              </a:rPr>
              <a:t>merupakan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sekumpulan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komponen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dalam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komputer</a:t>
            </a:r>
            <a:r>
              <a:rPr lang="en-US" dirty="0" smtClean="0">
                <a:sym typeface="+mn-ea"/>
              </a:rPr>
              <a:t> yang </a:t>
            </a:r>
            <a:r>
              <a:rPr lang="en-US" dirty="0" err="1" smtClean="0">
                <a:sym typeface="+mn-ea"/>
              </a:rPr>
              <a:t>saling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berkerja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sama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untuk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satu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tujuan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pPr algn="just"/>
            <a:r>
              <a:rPr lang="en-US" dirty="0" err="1" smtClean="0">
                <a:sym typeface="+mn-ea"/>
              </a:rPr>
              <a:t>Penerapan</a:t>
            </a:r>
            <a:r>
              <a:rPr lang="en-US" dirty="0" smtClean="0">
                <a:sym typeface="+mn-ea"/>
              </a:rPr>
              <a:t> : </a:t>
            </a:r>
            <a:r>
              <a:rPr lang="en-US" dirty="0" err="1" smtClean="0">
                <a:sym typeface="+mn-ea"/>
              </a:rPr>
              <a:t>Sistem</a:t>
            </a:r>
            <a:r>
              <a:rPr lang="en-US" dirty="0" smtClean="0">
                <a:sym typeface="+mn-ea"/>
              </a:rPr>
              <a:t> ATM yang </a:t>
            </a:r>
            <a:r>
              <a:rPr lang="en-US" dirty="0" err="1" smtClean="0">
                <a:sym typeface="+mn-ea"/>
              </a:rPr>
              <a:t>terdistribusi</a:t>
            </a:r>
            <a:r>
              <a:rPr lang="en-US" dirty="0" smtClean="0">
                <a:sym typeface="+mn-ea"/>
              </a:rPr>
              <a:t> di</a:t>
            </a:r>
            <a:r>
              <a:rPr lang="en-US" dirty="0" err="1" smtClean="0">
                <a:sym typeface="+mn-ea"/>
              </a:rPr>
              <a:t>tambah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dengan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konsep</a:t>
            </a:r>
            <a:r>
              <a:rPr lang="en-US" dirty="0" smtClean="0">
                <a:sym typeface="+mn-ea"/>
              </a:rPr>
              <a:t> Ubiquitous </a:t>
            </a:r>
            <a:r>
              <a:rPr lang="en-US" dirty="0" err="1" smtClean="0">
                <a:sym typeface="+mn-ea"/>
              </a:rPr>
              <a:t>dalam</a:t>
            </a:r>
            <a:r>
              <a:rPr lang="en-US" dirty="0" smtClean="0">
                <a:sym typeface="+mn-ea"/>
              </a:rPr>
              <a:t> Mobile Banking di </a:t>
            </a:r>
            <a:r>
              <a:rPr lang="en-US" dirty="0" err="1" smtClean="0">
                <a:sym typeface="+mn-ea"/>
              </a:rPr>
              <a:t>perangkat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Smarphone</a:t>
            </a:r>
            <a:r>
              <a:rPr lang="en-US" dirty="0" smtClean="0">
                <a:sym typeface="+mn-ea"/>
              </a:rPr>
              <a:t>.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Jaringan Terdistribusi</a:t>
            </a:r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535" y="1842770"/>
            <a:ext cx="8965565" cy="4806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solidFill>
                  <a:schemeClr val="bg1"/>
                </a:solidFill>
              </a:rPr>
              <a:t>Jaringan Mobile</a:t>
            </a:r>
            <a:endParaRPr lang="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3200" dirty="0" err="1" smtClean="0">
                <a:sym typeface="+mn-ea"/>
              </a:rPr>
              <a:t>Jaringan</a:t>
            </a:r>
            <a:r>
              <a:rPr lang="en-US" sz="3200" dirty="0" smtClean="0">
                <a:sym typeface="+mn-ea"/>
              </a:rPr>
              <a:t> Mobile </a:t>
            </a:r>
            <a:r>
              <a:rPr lang="en-US" sz="3200" dirty="0" err="1" smtClean="0">
                <a:sym typeface="+mn-ea"/>
              </a:rPr>
              <a:t>dalam</a:t>
            </a:r>
            <a:r>
              <a:rPr lang="en-US" sz="3200" dirty="0" smtClean="0">
                <a:sym typeface="+mn-ea"/>
              </a:rPr>
              <a:t> Ubiquitous </a:t>
            </a:r>
            <a:r>
              <a:rPr lang="en-US" sz="3200" dirty="0" err="1" smtClean="0">
                <a:sym typeface="+mn-ea"/>
              </a:rPr>
              <a:t>sebuah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jaringan</a:t>
            </a:r>
            <a:r>
              <a:rPr lang="en-US" sz="3200" dirty="0" smtClean="0">
                <a:sym typeface="+mn-ea"/>
              </a:rPr>
              <a:t> yang </a:t>
            </a:r>
            <a:r>
              <a:rPr lang="en-US" sz="3200" dirty="0" err="1" smtClean="0">
                <a:sym typeface="+mn-ea"/>
              </a:rPr>
              <a:t>bisa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kita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lakukan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dimana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saja</a:t>
            </a:r>
            <a:r>
              <a:rPr lang="en-US" sz="3200" dirty="0" smtClean="0">
                <a:sym typeface="+mn-ea"/>
              </a:rPr>
              <a:t>, </a:t>
            </a:r>
            <a:r>
              <a:rPr lang="en-US" sz="3200" dirty="0" err="1" smtClean="0">
                <a:sym typeface="+mn-ea"/>
              </a:rPr>
              <a:t>perpindahan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tempat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dan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lokasi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dalam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mengakses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jaringan</a:t>
            </a:r>
            <a:r>
              <a:rPr lang="en-US" sz="3200" dirty="0" smtClean="0">
                <a:sym typeface="+mn-ea"/>
              </a:rPr>
              <a:t> yang </a:t>
            </a:r>
            <a:r>
              <a:rPr lang="en-US" sz="3200" dirty="0" err="1" smtClean="0">
                <a:sym typeface="+mn-ea"/>
              </a:rPr>
              <a:t>tidak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terbatas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karena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bersifat</a:t>
            </a:r>
            <a:r>
              <a:rPr lang="en-US" sz="3200" dirty="0" smtClean="0">
                <a:sym typeface="+mn-ea"/>
              </a:rPr>
              <a:t> Mobility.</a:t>
            </a:r>
            <a:endParaRPr lang="en-US" sz="3200" dirty="0" smtClean="0"/>
          </a:p>
          <a:p>
            <a:pPr algn="just"/>
            <a:r>
              <a:rPr lang="en-US" sz="3200" dirty="0" err="1" smtClean="0">
                <a:sym typeface="+mn-ea"/>
              </a:rPr>
              <a:t>Penerapan</a:t>
            </a:r>
            <a:r>
              <a:rPr lang="en-US" sz="3200" dirty="0" smtClean="0">
                <a:sym typeface="+mn-ea"/>
              </a:rPr>
              <a:t> : </a:t>
            </a:r>
            <a:r>
              <a:rPr lang="en-US" sz="3200" dirty="0" err="1" smtClean="0">
                <a:sym typeface="+mn-ea"/>
              </a:rPr>
              <a:t>Penggunaan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Jaringan</a:t>
            </a:r>
            <a:r>
              <a:rPr lang="en-US" sz="3200" dirty="0" smtClean="0">
                <a:sym typeface="+mn-ea"/>
              </a:rPr>
              <a:t> Mobile di Smartphone </a:t>
            </a:r>
            <a:r>
              <a:rPr lang="en-US" sz="3200" dirty="0" err="1" smtClean="0">
                <a:sym typeface="+mn-ea"/>
              </a:rPr>
              <a:t>untuk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mengakses</a:t>
            </a:r>
            <a:r>
              <a:rPr lang="en-US" sz="3200" dirty="0" smtClean="0">
                <a:sym typeface="+mn-ea"/>
              </a:rPr>
              <a:t> Portal </a:t>
            </a:r>
            <a:r>
              <a:rPr lang="en-US" sz="3200" dirty="0" err="1" smtClean="0">
                <a:sym typeface="+mn-ea"/>
              </a:rPr>
              <a:t>Berita</a:t>
            </a:r>
            <a:r>
              <a:rPr lang="en-US" sz="3200" dirty="0" smtClean="0">
                <a:sym typeface="+mn-ea"/>
              </a:rPr>
              <a:t>.</a:t>
            </a:r>
            <a:endParaRPr lang="en-US" sz="3200" dirty="0"/>
          </a:p>
          <a:p>
            <a:endParaRPr 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en-US" b="1">
                <a:solidFill>
                  <a:schemeClr val="bg1"/>
                </a:solidFill>
              </a:rPr>
              <a:t>Jaringan Ad Hoc</a:t>
            </a:r>
            <a:endParaRPr lang="en-US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solidFill>
                  <a:schemeClr val="bg1"/>
                </a:solidFill>
              </a:rPr>
              <a:t>Wireless Sensor</a:t>
            </a:r>
            <a:endParaRPr lang="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3200" dirty="0" err="1" smtClean="0">
                <a:sym typeface="+mn-ea"/>
              </a:rPr>
              <a:t>Sebuah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Jaringan</a:t>
            </a:r>
            <a:r>
              <a:rPr lang="en-US" sz="3200" dirty="0" smtClean="0">
                <a:sym typeface="+mn-ea"/>
              </a:rPr>
              <a:t> Sensor </a:t>
            </a:r>
            <a:r>
              <a:rPr lang="en-US" sz="3200" dirty="0" err="1" smtClean="0">
                <a:sym typeface="+mn-ea"/>
              </a:rPr>
              <a:t>Nirkabel</a:t>
            </a:r>
            <a:r>
              <a:rPr lang="en-US" sz="3200" dirty="0" smtClean="0">
                <a:sym typeface="+mn-ea"/>
              </a:rPr>
              <a:t> (JSN) </a:t>
            </a:r>
            <a:r>
              <a:rPr lang="en-US" sz="3200" dirty="0" err="1" smtClean="0">
                <a:sym typeface="+mn-ea"/>
              </a:rPr>
              <a:t>didistribusikan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sebagai</a:t>
            </a:r>
            <a:r>
              <a:rPr lang="en-US" sz="3200" dirty="0" smtClean="0">
                <a:sym typeface="+mn-ea"/>
              </a:rPr>
              <a:t> sensor </a:t>
            </a:r>
            <a:r>
              <a:rPr lang="en-US" sz="3200" dirty="0" err="1" smtClean="0">
                <a:sym typeface="+mn-ea"/>
              </a:rPr>
              <a:t>untuk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memantau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kondisi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fisik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atau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lingkungan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seperti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suhu</a:t>
            </a:r>
            <a:r>
              <a:rPr lang="en-US" sz="3200" dirty="0" smtClean="0">
                <a:sym typeface="+mn-ea"/>
              </a:rPr>
              <a:t>, </a:t>
            </a:r>
            <a:r>
              <a:rPr lang="en-US" sz="3200" dirty="0" err="1" smtClean="0">
                <a:sym typeface="+mn-ea"/>
              </a:rPr>
              <a:t>suara</a:t>
            </a:r>
            <a:r>
              <a:rPr lang="en-US" sz="3200" dirty="0" smtClean="0">
                <a:sym typeface="+mn-ea"/>
              </a:rPr>
              <a:t>, </a:t>
            </a:r>
            <a:r>
              <a:rPr lang="en-US" sz="3200" dirty="0" err="1" smtClean="0">
                <a:sym typeface="+mn-ea"/>
              </a:rPr>
              <a:t>tekanan</a:t>
            </a:r>
            <a:r>
              <a:rPr lang="en-US" sz="3200" dirty="0" smtClean="0">
                <a:sym typeface="+mn-ea"/>
              </a:rPr>
              <a:t>, </a:t>
            </a:r>
            <a:r>
              <a:rPr lang="en-US" sz="3200" dirty="0" err="1" smtClean="0">
                <a:sym typeface="+mn-ea"/>
              </a:rPr>
              <a:t>lalu</a:t>
            </a:r>
            <a:r>
              <a:rPr lang="en-US" sz="3200" dirty="0" smtClean="0">
                <a:sym typeface="+mn-ea"/>
              </a:rPr>
              <a:t> JSN </a:t>
            </a:r>
            <a:r>
              <a:rPr lang="en-US" sz="3200" dirty="0" err="1" smtClean="0">
                <a:sym typeface="+mn-ea"/>
              </a:rPr>
              <a:t>melewatkan</a:t>
            </a:r>
            <a:r>
              <a:rPr lang="en-US" sz="3200" dirty="0" smtClean="0">
                <a:sym typeface="+mn-ea"/>
              </a:rPr>
              <a:t> data </a:t>
            </a:r>
            <a:r>
              <a:rPr lang="en-US" sz="3200" dirty="0" err="1" smtClean="0">
                <a:sym typeface="+mn-ea"/>
              </a:rPr>
              <a:t>melalui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jaringan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ke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lokasi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utama</a:t>
            </a:r>
            <a:r>
              <a:rPr lang="en-US" sz="3200" dirty="0" smtClean="0">
                <a:sym typeface="+mn-ea"/>
              </a:rPr>
              <a:t>.</a:t>
            </a:r>
            <a:endParaRPr lang="en-US" sz="3200" dirty="0" smtClean="0"/>
          </a:p>
          <a:p>
            <a:pPr algn="just"/>
            <a:r>
              <a:rPr lang="en-US" sz="3200" dirty="0" err="1" smtClean="0">
                <a:sym typeface="+mn-ea"/>
              </a:rPr>
              <a:t>Penerapan</a:t>
            </a:r>
            <a:r>
              <a:rPr lang="en-US" sz="3200" dirty="0" smtClean="0">
                <a:sym typeface="+mn-ea"/>
              </a:rPr>
              <a:t> : JSN </a:t>
            </a:r>
            <a:r>
              <a:rPr lang="en-US" sz="3200" dirty="0" err="1" smtClean="0">
                <a:sym typeface="+mn-ea"/>
              </a:rPr>
              <a:t>berhubungan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dengan</a:t>
            </a:r>
            <a:r>
              <a:rPr lang="en-US" sz="3200" dirty="0" smtClean="0">
                <a:sym typeface="+mn-ea"/>
              </a:rPr>
              <a:t> Wireless Sensor yang </a:t>
            </a:r>
            <a:r>
              <a:rPr lang="en-US" sz="3200" dirty="0" err="1" smtClean="0">
                <a:sym typeface="+mn-ea"/>
              </a:rPr>
              <a:t>digunakan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dalam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penerapan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sistem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smtClean="0">
                <a:sym typeface="+mn-ea"/>
              </a:rPr>
              <a:t>keamana</a:t>
            </a:r>
            <a:r>
              <a:rPr lang="" altLang="en-US" sz="3200" smtClean="0">
                <a:sym typeface="+mn-ea"/>
              </a:rPr>
              <a:t>n</a:t>
            </a:r>
            <a:r>
              <a:rPr lang="en-US" sz="3200" smtClean="0">
                <a:sym typeface="+mn-ea"/>
              </a:rPr>
              <a:t>.</a:t>
            </a:r>
            <a:endParaRPr lang="en-US" sz="3200" dirty="0"/>
          </a:p>
          <a:p>
            <a:endParaRPr lang="en-US" sz="3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Wireless Sensor</a:t>
            </a:r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455" y="1890395"/>
            <a:ext cx="9991725" cy="46964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Definisi </a:t>
            </a:r>
            <a:r>
              <a:rPr lang="en-US" altLang="en-US" sz="2000">
                <a:solidFill>
                  <a:schemeClr val="bg1"/>
                </a:solidFill>
              </a:rPr>
              <a:t>(Jaringan Ad Hoc)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fontAlgn="auto">
              <a:lnSpc>
                <a:spcPct val="100000"/>
              </a:lnSpc>
            </a:pPr>
            <a:r>
              <a:rPr lang="en-US" dirty="0">
                <a:sym typeface="+mn-ea"/>
              </a:rPr>
              <a:t>A</a:t>
            </a:r>
            <a:r>
              <a:rPr lang="en-US" dirty="0" smtClean="0">
                <a:sym typeface="+mn-ea"/>
              </a:rPr>
              <a:t>d </a:t>
            </a:r>
            <a:r>
              <a:rPr lang="en-US" dirty="0">
                <a:sym typeface="+mn-ea"/>
              </a:rPr>
              <a:t>hoc network </a:t>
            </a:r>
            <a:r>
              <a:rPr lang="en-US" dirty="0" err="1">
                <a:sym typeface="+mn-ea"/>
              </a:rPr>
              <a:t>adalah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desentraliasi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dari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jaringan</a:t>
            </a:r>
            <a:r>
              <a:rPr lang="en-US" dirty="0">
                <a:sym typeface="+mn-ea"/>
              </a:rPr>
              <a:t> wireless, </a:t>
            </a:r>
            <a:r>
              <a:rPr lang="en-US" dirty="0" err="1">
                <a:sym typeface="+mn-ea"/>
              </a:rPr>
              <a:t>disebut</a:t>
            </a:r>
            <a:r>
              <a:rPr lang="en-US" dirty="0">
                <a:sym typeface="+mn-ea"/>
              </a:rPr>
              <a:t> ad hoc network </a:t>
            </a:r>
            <a:r>
              <a:rPr lang="en-US" dirty="0" err="1">
                <a:sym typeface="+mn-ea"/>
              </a:rPr>
              <a:t>karena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tidak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bergantung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pada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infrastruktur</a:t>
            </a:r>
            <a:r>
              <a:rPr lang="en-US" dirty="0">
                <a:sym typeface="+mn-ea"/>
              </a:rPr>
              <a:t> yang </a:t>
            </a:r>
            <a:r>
              <a:rPr lang="en-US" dirty="0" err="1">
                <a:sym typeface="+mn-ea"/>
              </a:rPr>
              <a:t>sudah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ada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seperti</a:t>
            </a:r>
            <a:r>
              <a:rPr lang="en-US" dirty="0">
                <a:sym typeface="+mn-ea"/>
              </a:rPr>
              <a:t> </a:t>
            </a:r>
            <a:r>
              <a:rPr lang="en-US" i="1" dirty="0">
                <a:sym typeface="+mn-ea"/>
              </a:rPr>
              <a:t>router </a:t>
            </a:r>
            <a:r>
              <a:rPr lang="en-US" dirty="0" err="1">
                <a:sym typeface="+mn-ea"/>
              </a:rPr>
              <a:t>dalam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jaringan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kabel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ataupun</a:t>
            </a:r>
            <a:r>
              <a:rPr lang="en-US" dirty="0">
                <a:sym typeface="+mn-ea"/>
              </a:rPr>
              <a:t> </a:t>
            </a:r>
            <a:r>
              <a:rPr lang="en-US" i="1" dirty="0">
                <a:sym typeface="+mn-ea"/>
              </a:rPr>
              <a:t>Access Point</a:t>
            </a:r>
            <a:r>
              <a:rPr lang="en-US" dirty="0">
                <a:sym typeface="+mn-ea"/>
              </a:rPr>
              <a:t> </a:t>
            </a:r>
            <a:r>
              <a:rPr lang="en-US" dirty="0" err="1">
                <a:sym typeface="+mn-ea"/>
              </a:rPr>
              <a:t>pada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jaringan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nirkabel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pPr fontAlgn="auto">
              <a:lnSpc>
                <a:spcPct val="100000"/>
              </a:lnSpc>
            </a:pPr>
            <a:r>
              <a:rPr lang="en-US" dirty="0" err="1">
                <a:sym typeface="+mn-ea"/>
              </a:rPr>
              <a:t>Dalam</a:t>
            </a:r>
            <a:r>
              <a:rPr lang="en-US" dirty="0">
                <a:sym typeface="+mn-ea"/>
              </a:rPr>
              <a:t> Ad hoc network, </a:t>
            </a:r>
            <a:r>
              <a:rPr lang="en-US" dirty="0" err="1">
                <a:sym typeface="+mn-ea"/>
              </a:rPr>
              <a:t>setiap</a:t>
            </a:r>
            <a:r>
              <a:rPr lang="en-US" dirty="0">
                <a:sym typeface="+mn-ea"/>
              </a:rPr>
              <a:t> node </a:t>
            </a:r>
            <a:r>
              <a:rPr lang="en-US" dirty="0" err="1">
                <a:sym typeface="+mn-ea"/>
              </a:rPr>
              <a:t>bertugas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dalam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merouting</a:t>
            </a:r>
            <a:r>
              <a:rPr lang="en-US" dirty="0">
                <a:sym typeface="+mn-ea"/>
              </a:rPr>
              <a:t> data </a:t>
            </a:r>
            <a:r>
              <a:rPr lang="en-US" dirty="0" err="1">
                <a:sym typeface="+mn-ea"/>
              </a:rPr>
              <a:t>kepada</a:t>
            </a:r>
            <a:r>
              <a:rPr lang="en-US" dirty="0">
                <a:sym typeface="+mn-ea"/>
              </a:rPr>
              <a:t> node lain, </a:t>
            </a:r>
            <a:r>
              <a:rPr lang="en-US" dirty="0" err="1">
                <a:sym typeface="+mn-ea"/>
              </a:rPr>
              <a:t>jadi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penentuan</a:t>
            </a:r>
            <a:r>
              <a:rPr lang="en-US" dirty="0">
                <a:sym typeface="+mn-ea"/>
              </a:rPr>
              <a:t> node </a:t>
            </a:r>
            <a:r>
              <a:rPr lang="en-US" dirty="0" err="1">
                <a:sym typeface="+mn-ea"/>
              </a:rPr>
              <a:t>mana</a:t>
            </a:r>
            <a:r>
              <a:rPr lang="en-US" dirty="0">
                <a:sym typeface="+mn-ea"/>
              </a:rPr>
              <a:t> yang </a:t>
            </a:r>
            <a:r>
              <a:rPr lang="en-US" dirty="0" err="1">
                <a:sym typeface="+mn-ea"/>
              </a:rPr>
              <a:t>mengirimkan</a:t>
            </a:r>
            <a:r>
              <a:rPr lang="en-US" dirty="0">
                <a:sym typeface="+mn-ea"/>
              </a:rPr>
              <a:t> data </a:t>
            </a:r>
            <a:r>
              <a:rPr lang="en-US" dirty="0" err="1">
                <a:sym typeface="+mn-ea"/>
              </a:rPr>
              <a:t>dibuat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secara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dinamis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berdasarkan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konektivitas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dari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jaringan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itu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sendiri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pPr fontAlgn="auto">
              <a:lnSpc>
                <a:spcPct val="100000"/>
              </a:lnSpc>
            </a:pPr>
            <a:r>
              <a:rPr lang="en-US" dirty="0" err="1">
                <a:sym typeface="+mn-ea"/>
              </a:rPr>
              <a:t>C</a:t>
            </a:r>
            <a:r>
              <a:rPr lang="en-US" dirty="0" err="1" smtClean="0">
                <a:sym typeface="+mn-ea"/>
              </a:rPr>
              <a:t>ocok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>
                <a:sym typeface="+mn-ea"/>
              </a:rPr>
              <a:t>untuk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diimplementasikan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disaat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jaringan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terpusat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tidak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dapat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digunakan</a:t>
            </a:r>
            <a:r>
              <a:rPr lang="en-US" dirty="0">
                <a:sym typeface="+mn-ea"/>
              </a:rPr>
              <a:t> (</a:t>
            </a:r>
            <a:r>
              <a:rPr lang="en-US" dirty="0" err="1">
                <a:sym typeface="+mn-ea"/>
              </a:rPr>
              <a:t>situasi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darurat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seperti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bencana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alam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atau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konflik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militer</a:t>
            </a:r>
            <a:r>
              <a:rPr lang="en-US" dirty="0" smtClean="0">
                <a:sym typeface="+mn-ea"/>
              </a:rPr>
              <a:t>).</a:t>
            </a:r>
            <a:br>
              <a:rPr lang="en-US" dirty="0">
                <a:sym typeface="+mn-ea"/>
              </a:rPr>
            </a:br>
            <a:endParaRPr lang="en-US" dirty="0"/>
          </a:p>
          <a:p>
            <a:pPr fontAlgn="auto">
              <a:lnSpc>
                <a:spcPct val="100000"/>
              </a:lnSpc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Definisi </a:t>
            </a:r>
            <a:r>
              <a:rPr lang="en-US" altLang="en-US" sz="2000">
                <a:solidFill>
                  <a:schemeClr val="bg1"/>
                </a:solidFill>
              </a:rPr>
              <a:t>(Jaringan Ad Hoc)</a:t>
            </a:r>
            <a:endParaRPr lang="en-US" altLang="en-US" sz="200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4265" y="1941195"/>
            <a:ext cx="4903470" cy="45700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Jenis-Jenis </a:t>
            </a:r>
            <a:r>
              <a:rPr lang="en-US" altLang="en-US" sz="2000">
                <a:solidFill>
                  <a:schemeClr val="bg1"/>
                </a:solidFill>
              </a:rPr>
              <a:t>(Jaringan Ad Hoc)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 sz="3200" dirty="0" smtClean="0">
                <a:sym typeface="+mn-ea"/>
              </a:rPr>
              <a:t>W</a:t>
            </a:r>
            <a:r>
              <a:rPr lang="en-US" sz="3200" dirty="0" smtClean="0">
                <a:sym typeface="+mn-ea"/>
              </a:rPr>
              <a:t>ANET (Wireless Ad Hoc Network)</a:t>
            </a:r>
            <a:endParaRPr lang="en-US" sz="3200" dirty="0" smtClean="0"/>
          </a:p>
          <a:p>
            <a:r>
              <a:rPr lang="en-US" sz="3200" dirty="0" smtClean="0">
                <a:sym typeface="+mn-ea"/>
              </a:rPr>
              <a:t>MANET (Mobile Ad Hoc Network)</a:t>
            </a:r>
            <a:endParaRPr lang="en-US" sz="3200" dirty="0" smtClean="0"/>
          </a:p>
          <a:p>
            <a:r>
              <a:rPr lang="en-US" sz="3200" dirty="0" smtClean="0">
                <a:sym typeface="+mn-ea"/>
              </a:rPr>
              <a:t>VANET (Vehicular Ad Hoc Network)</a:t>
            </a:r>
            <a:endParaRPr lang="en-US" sz="3200" dirty="0" smtClean="0"/>
          </a:p>
          <a:p>
            <a:r>
              <a:rPr lang="en-US" sz="3200" dirty="0" smtClean="0">
                <a:sym typeface="+mn-ea"/>
              </a:rPr>
              <a:t>SPANs (Smart Phone Ad Hoc Network)</a:t>
            </a:r>
            <a:endParaRPr lang="en-US" sz="3200" dirty="0" smtClean="0"/>
          </a:p>
          <a:p>
            <a:r>
              <a:rPr lang="en-US" sz="3200" dirty="0" err="1" smtClean="0">
                <a:sym typeface="+mn-ea"/>
              </a:rPr>
              <a:t>iMANETs</a:t>
            </a:r>
            <a:r>
              <a:rPr lang="en-US" sz="3200" dirty="0" smtClean="0">
                <a:sym typeface="+mn-ea"/>
              </a:rPr>
              <a:t> (Internet Based Mobile Ad Hoc </a:t>
            </a:r>
            <a:r>
              <a:rPr lang="en-US" sz="3200" dirty="0" err="1" smtClean="0">
                <a:sym typeface="+mn-ea"/>
              </a:rPr>
              <a:t>Netwok</a:t>
            </a:r>
            <a:r>
              <a:rPr lang="en-US" sz="3200" dirty="0" smtClean="0">
                <a:sym typeface="+mn-ea"/>
              </a:rPr>
              <a:t>)</a:t>
            </a:r>
            <a:endParaRPr lang="en-US" sz="3200" dirty="0" smtClean="0"/>
          </a:p>
          <a:p>
            <a:r>
              <a:rPr lang="en-US" sz="3200" dirty="0" smtClean="0">
                <a:sym typeface="+mn-ea"/>
              </a:rPr>
              <a:t>Military / Tactical MANETs </a:t>
            </a:r>
            <a:endParaRPr lang="en-US" sz="3200" dirty="0" smtClean="0"/>
          </a:p>
          <a:p>
            <a:r>
              <a:rPr lang="en-US" sz="3200" dirty="0" smtClean="0">
                <a:sym typeface="+mn-ea"/>
              </a:rPr>
              <a:t>SPAN (Self Powered Ad Hoc Network).</a:t>
            </a:r>
            <a:endParaRPr lang="en-US" sz="3200"/>
          </a:p>
          <a:p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WANET </a:t>
            </a:r>
            <a:r>
              <a:rPr lang="en-US" altLang="en-US" sz="3200">
                <a:solidFill>
                  <a:schemeClr val="bg1"/>
                </a:solidFill>
              </a:rPr>
              <a:t>(Wireless Ad Hoc Network)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224790" indent="-224790" algn="just"/>
            <a:r>
              <a:rPr lang="en-US" dirty="0" smtClean="0">
                <a:sym typeface="+mn-ea"/>
              </a:rPr>
              <a:t>WANET </a:t>
            </a:r>
            <a:r>
              <a:rPr lang="en-US" dirty="0" err="1" smtClean="0">
                <a:sym typeface="+mn-ea"/>
              </a:rPr>
              <a:t>adalah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suatu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 Ad Hoc yang </a:t>
            </a:r>
            <a:r>
              <a:rPr lang="en-US" dirty="0" err="1" smtClean="0">
                <a:sym typeface="+mn-ea"/>
              </a:rPr>
              <a:t>terdapat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dalam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 Wireless </a:t>
            </a:r>
            <a:r>
              <a:rPr lang="en-US" dirty="0" err="1" smtClean="0">
                <a:sym typeface="+mn-ea"/>
              </a:rPr>
              <a:t>pada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perangkat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komputer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atau</a:t>
            </a:r>
            <a:r>
              <a:rPr lang="en-US" dirty="0" smtClean="0">
                <a:sym typeface="+mn-ea"/>
              </a:rPr>
              <a:t> laptop.</a:t>
            </a:r>
            <a:endParaRPr lang="en-US" dirty="0" smtClean="0"/>
          </a:p>
          <a:p>
            <a:pPr marL="224790" indent="-224790" algn="just">
              <a:buFont typeface="Arial"/>
              <a:buChar char="•"/>
            </a:pPr>
            <a:r>
              <a:rPr lang="en-US" dirty="0" smtClean="0">
                <a:sym typeface="+mn-ea"/>
              </a:rPr>
              <a:t>Node (</a:t>
            </a:r>
            <a:r>
              <a:rPr lang="en-US" dirty="0" err="1" smtClean="0">
                <a:sym typeface="+mn-ea"/>
              </a:rPr>
              <a:t>Titik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) </a:t>
            </a:r>
            <a:r>
              <a:rPr lang="en-US" dirty="0" err="1" smtClean="0">
                <a:sym typeface="+mn-ea"/>
              </a:rPr>
              <a:t>bisa</a:t>
            </a:r>
            <a:r>
              <a:rPr lang="en-US" dirty="0" smtClean="0">
                <a:sym typeface="+mn-ea"/>
              </a:rPr>
              <a:t> di </a:t>
            </a:r>
            <a:r>
              <a:rPr lang="en-US" dirty="0" err="1" smtClean="0">
                <a:sym typeface="+mn-ea"/>
              </a:rPr>
              <a:t>artikan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suatu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perangkat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komputer</a:t>
            </a:r>
            <a:r>
              <a:rPr lang="en-US" dirty="0" smtClean="0">
                <a:sym typeface="+mn-ea"/>
              </a:rPr>
              <a:t> yang </a:t>
            </a:r>
            <a:r>
              <a:rPr lang="en-US" dirty="0" err="1" smtClean="0">
                <a:sym typeface="+mn-ea"/>
              </a:rPr>
              <a:t>mengirim</a:t>
            </a:r>
            <a:r>
              <a:rPr lang="en-US" dirty="0" smtClean="0">
                <a:sym typeface="+mn-ea"/>
              </a:rPr>
              <a:t> data, </a:t>
            </a:r>
            <a:r>
              <a:rPr lang="en-US" dirty="0" err="1" smtClean="0">
                <a:sym typeface="+mn-ea"/>
              </a:rPr>
              <a:t>menerima</a:t>
            </a:r>
            <a:r>
              <a:rPr lang="en-US" dirty="0" smtClean="0">
                <a:sym typeface="+mn-ea"/>
              </a:rPr>
              <a:t> data </a:t>
            </a:r>
            <a:r>
              <a:rPr lang="en-US" dirty="0" err="1" smtClean="0">
                <a:sym typeface="+mn-ea"/>
              </a:rPr>
              <a:t>ataupun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menghasilkan</a:t>
            </a:r>
            <a:r>
              <a:rPr lang="en-US" dirty="0" smtClean="0">
                <a:sym typeface="+mn-ea"/>
              </a:rPr>
              <a:t> data </a:t>
            </a:r>
            <a:r>
              <a:rPr lang="en-US" dirty="0" err="1" smtClean="0">
                <a:sym typeface="+mn-ea"/>
              </a:rPr>
              <a:t>seperti</a:t>
            </a:r>
            <a:r>
              <a:rPr lang="en-US" dirty="0" smtClean="0">
                <a:sym typeface="+mn-ea"/>
              </a:rPr>
              <a:t> Client </a:t>
            </a:r>
            <a:r>
              <a:rPr lang="en-US" dirty="0" err="1" smtClean="0">
                <a:sym typeface="+mn-ea"/>
              </a:rPr>
              <a:t>dan</a:t>
            </a:r>
            <a:r>
              <a:rPr lang="en-US" dirty="0" smtClean="0">
                <a:sym typeface="+mn-ea"/>
              </a:rPr>
              <a:t> Server </a:t>
            </a:r>
            <a:r>
              <a:rPr lang="en-US" dirty="0" err="1" smtClean="0">
                <a:sym typeface="+mn-ea"/>
              </a:rPr>
              <a:t>dalam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pPr marL="224790" indent="-224790" algn="just">
              <a:buFont typeface="Arial"/>
              <a:buChar char="•"/>
            </a:pPr>
            <a:r>
              <a:rPr lang="en-US" dirty="0" smtClean="0">
                <a:sym typeface="+mn-ea"/>
              </a:rPr>
              <a:t>Node </a:t>
            </a:r>
            <a:r>
              <a:rPr lang="en-US" dirty="0" err="1" smtClean="0">
                <a:sym typeface="+mn-ea"/>
              </a:rPr>
              <a:t>dalam</a:t>
            </a:r>
            <a:r>
              <a:rPr lang="en-US" dirty="0" smtClean="0">
                <a:sym typeface="+mn-ea"/>
              </a:rPr>
              <a:t> WANET </a:t>
            </a:r>
            <a:r>
              <a:rPr lang="en-US" dirty="0" err="1" smtClean="0">
                <a:sym typeface="+mn-ea"/>
              </a:rPr>
              <a:t>akan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menghasilkan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simpul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untuk</a:t>
            </a:r>
            <a:r>
              <a:rPr lang="en-US" dirty="0" smtClean="0">
                <a:sym typeface="+mn-ea"/>
              </a:rPr>
              <a:t> di </a:t>
            </a:r>
            <a:r>
              <a:rPr lang="en-US" dirty="0" err="1" smtClean="0">
                <a:sym typeface="+mn-ea"/>
              </a:rPr>
              <a:t>teruskan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ke</a:t>
            </a:r>
            <a:r>
              <a:rPr lang="en-US" dirty="0" smtClean="0">
                <a:sym typeface="+mn-ea"/>
              </a:rPr>
              <a:t> Node lain yang </a:t>
            </a:r>
            <a:r>
              <a:rPr lang="en-US" dirty="0" err="1" smtClean="0">
                <a:sym typeface="+mn-ea"/>
              </a:rPr>
              <a:t>artinya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penentuan</a:t>
            </a:r>
            <a:r>
              <a:rPr lang="en-US" dirty="0" smtClean="0">
                <a:sym typeface="+mn-ea"/>
              </a:rPr>
              <a:t> Node yang </a:t>
            </a:r>
            <a:r>
              <a:rPr lang="en-US" dirty="0" err="1" smtClean="0">
                <a:sym typeface="+mn-ea"/>
              </a:rPr>
              <a:t>bersifat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dinamis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berdasarkan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konektivitas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jaringan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pPr marL="224790" indent="-224790" algn="just">
              <a:buFont typeface="Arial"/>
              <a:buChar char="•"/>
            </a:pPr>
            <a:r>
              <a:rPr lang="en-US" dirty="0" err="1" smtClean="0">
                <a:sym typeface="+mn-ea"/>
              </a:rPr>
              <a:t>Penerapan</a:t>
            </a:r>
            <a:r>
              <a:rPr lang="en-US" dirty="0" smtClean="0">
                <a:sym typeface="+mn-ea"/>
              </a:rPr>
              <a:t> : Ad Hoc yang di </a:t>
            </a:r>
            <a:r>
              <a:rPr lang="en-US" dirty="0" err="1" smtClean="0">
                <a:sym typeface="+mn-ea"/>
              </a:rPr>
              <a:t>buat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dari</a:t>
            </a:r>
            <a:r>
              <a:rPr lang="en-US" dirty="0" smtClean="0">
                <a:sym typeface="+mn-ea"/>
              </a:rPr>
              <a:t> Laptop </a:t>
            </a:r>
            <a:r>
              <a:rPr lang="en-US" dirty="0" err="1" smtClean="0">
                <a:sym typeface="+mn-ea"/>
              </a:rPr>
              <a:t>ke</a:t>
            </a:r>
            <a:r>
              <a:rPr lang="en-US" dirty="0" smtClean="0">
                <a:sym typeface="+mn-ea"/>
              </a:rPr>
              <a:t> Laptop.</a:t>
            </a:r>
            <a:endParaRPr lang="en-US" dirty="0"/>
          </a:p>
          <a:p>
            <a:pPr marL="224790" indent="-224790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WANET </a:t>
            </a:r>
            <a:r>
              <a:rPr lang="en-US" altLang="en-US" sz="3200">
                <a:solidFill>
                  <a:schemeClr val="bg1"/>
                </a:solidFill>
              </a:rPr>
              <a:t>(Wireless Ad Hoc Network)</a:t>
            </a:r>
            <a:endParaRPr lang="en-US" altLang="en-US" sz="320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395" y="1825625"/>
            <a:ext cx="6887210" cy="4949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8379</Words>
  <Application>WPS Presentation</Application>
  <PresentationFormat>Widescreen</PresentationFormat>
  <Paragraphs>196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</vt:lpstr>
      <vt:lpstr>SimSun</vt:lpstr>
      <vt:lpstr>Wingdings</vt:lpstr>
      <vt:lpstr>Arial</vt:lpstr>
      <vt:lpstr>Calibri Light</vt:lpstr>
      <vt:lpstr>DejaVu Sans</vt:lpstr>
      <vt:lpstr>Calibri</vt:lpstr>
      <vt:lpstr>微软雅黑</vt:lpstr>
      <vt:lpstr>Droid Sans Fallback</vt:lpstr>
      <vt:lpstr/>
      <vt:lpstr>Arial Unicode MS</vt:lpstr>
      <vt:lpstr>Office Theme</vt:lpstr>
      <vt:lpstr>Mobile Computing Tipe Sistem</vt:lpstr>
      <vt:lpstr>Tujuan</vt:lpstr>
      <vt:lpstr>Tipe Sistem</vt:lpstr>
      <vt:lpstr>Jaringan Ad Hoc</vt:lpstr>
      <vt:lpstr>Definisi (Jaringan Ad Hoc)</vt:lpstr>
      <vt:lpstr>Definisi (Jaringan Ad Hoc)</vt:lpstr>
      <vt:lpstr>Jenis-Jenis (Jaringan Ad Hoc)</vt:lpstr>
      <vt:lpstr>WANET (Wireless Ad Hoc Network)</vt:lpstr>
      <vt:lpstr>WANET (Wireless Ad Hoc Network)</vt:lpstr>
      <vt:lpstr>MANET (Mobile Ad Hoc Network)</vt:lpstr>
      <vt:lpstr>MANET (Mobile Ad Hoc Network)</vt:lpstr>
      <vt:lpstr>VANET (Vehicular Ad Hoc Network)</vt:lpstr>
      <vt:lpstr>VANET (Vehicular Ad Hoc Network)</vt:lpstr>
      <vt:lpstr>SPANs (Smart Phone Ad Hoc Network)</vt:lpstr>
      <vt:lpstr>SPANs (Smart Phone Ad Hoc Network)</vt:lpstr>
      <vt:lpstr>iMANETs (Internet Based Mobile Ad Hoc Network)</vt:lpstr>
      <vt:lpstr>iMANETs (Internet Based Mobile Ad Hoc Network)</vt:lpstr>
      <vt:lpstr>Military / Tactical MANETs</vt:lpstr>
      <vt:lpstr>Military / Tactical MANETs</vt:lpstr>
      <vt:lpstr>SPAN (Self Powered Ad Hoc Network)</vt:lpstr>
      <vt:lpstr>SPAN (Self Powered Ad Hoc Network)</vt:lpstr>
      <vt:lpstr>Jaringan Nomadic</vt:lpstr>
      <vt:lpstr>Definisi (Jaringan Nomadic)</vt:lpstr>
      <vt:lpstr>Jenis-Jenis (Jaringan Nomadic)</vt:lpstr>
      <vt:lpstr>W-LAN (Wireless LAN)</vt:lpstr>
      <vt:lpstr>W-LAN (Wireless LAN)</vt:lpstr>
      <vt:lpstr>PowerPoint 演示文稿</vt:lpstr>
      <vt:lpstr>W-AP (Wireless Access Point)</vt:lpstr>
      <vt:lpstr>PowerPoint 演示文稿</vt:lpstr>
      <vt:lpstr>PowerPoint 演示文稿</vt:lpstr>
      <vt:lpstr>PowerPoint 演示文稿</vt:lpstr>
      <vt:lpstr>Voice Portal</vt:lpstr>
      <vt:lpstr>Jaringan Ad Hoc</vt:lpstr>
      <vt:lpstr>PowerPoint 演示文稿</vt:lpstr>
      <vt:lpstr>Definisi (Jaringan Ubiquitous)</vt:lpstr>
      <vt:lpstr>PowerPoint 演示文稿</vt:lpstr>
      <vt:lpstr>PowerPoint 演示文稿</vt:lpstr>
      <vt:lpstr>Jaringan Terdistribusi</vt:lpstr>
      <vt:lpstr>PowerPoint 演示文稿</vt:lpstr>
      <vt:lpstr>PowerPoint 演示文稿</vt:lpstr>
      <vt:lpstr>Wireless Sensor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 Pendahuluan</dc:title>
  <dc:creator>bgoode</dc:creator>
  <cp:lastModifiedBy>bgoode</cp:lastModifiedBy>
  <cp:revision>6</cp:revision>
  <dcterms:created xsi:type="dcterms:W3CDTF">2019-09-09T01:25:39Z</dcterms:created>
  <dcterms:modified xsi:type="dcterms:W3CDTF">2019-09-09T01:25:39Z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