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79A91-9CD8-40B8-ACBB-2DBEBBB8A9FD}" type="datetimeFigureOut">
              <a:rPr lang="en-ID" smtClean="0"/>
              <a:t>09/07/2021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05696-527E-4E5B-BF37-E70D235DC45C}" type="slidenum">
              <a:rPr lang="en-ID" smtClean="0"/>
              <a:t>‹#›</a:t>
            </a:fld>
            <a:endParaRPr lang="en-ID"/>
          </a:p>
        </p:txBody>
      </p:sp>
    </p:spTree>
    <p:extLst>
      <p:ext uri="{BB962C8B-B14F-4D97-AF65-F5344CB8AC3E}">
        <p14:creationId xmlns:p14="http://schemas.microsoft.com/office/powerpoint/2010/main" val="121602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Per 1 March 2020, 5% of the world population has disabling hearing loss (WHO)</a:t>
            </a:r>
          </a:p>
          <a:p>
            <a:r>
              <a:rPr lang="en-US" dirty="0">
                <a:effectLst/>
              </a:rPr>
              <a:t>SLR should be convenient and natural without disturbance of devices</a:t>
            </a:r>
            <a:endParaRPr lang="en-ID" dirty="0"/>
          </a:p>
        </p:txBody>
      </p:sp>
      <p:sp>
        <p:nvSpPr>
          <p:cNvPr id="4" name="Slide Number Placeholder 3"/>
          <p:cNvSpPr>
            <a:spLocks noGrp="1"/>
          </p:cNvSpPr>
          <p:nvPr>
            <p:ph type="sldNum" sz="quarter" idx="5"/>
          </p:nvPr>
        </p:nvSpPr>
        <p:spPr/>
        <p:txBody>
          <a:bodyPr/>
          <a:lstStyle/>
          <a:p>
            <a:fld id="{09905696-527E-4E5B-BF37-E70D235DC45C}" type="slidenum">
              <a:rPr lang="en-ID" smtClean="0"/>
              <a:t>5</a:t>
            </a:fld>
            <a:endParaRPr lang="en-ID"/>
          </a:p>
        </p:txBody>
      </p:sp>
    </p:spTree>
    <p:extLst>
      <p:ext uri="{BB962C8B-B14F-4D97-AF65-F5344CB8AC3E}">
        <p14:creationId xmlns:p14="http://schemas.microsoft.com/office/powerpoint/2010/main" val="185188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i="1" dirty="0"/>
              <a:t>Bahasa </a:t>
            </a:r>
            <a:r>
              <a:rPr lang="en-ID" i="1" dirty="0" err="1"/>
              <a:t>Isyarat</a:t>
            </a:r>
            <a:r>
              <a:rPr lang="en-ID" i="1" dirty="0"/>
              <a:t> Indonesia</a:t>
            </a:r>
            <a:r>
              <a:rPr lang="en-ID" dirty="0"/>
              <a:t> or BISINDO is more natural than SIBI, by </a:t>
            </a:r>
            <a:r>
              <a:rPr lang="en-ID" dirty="0" err="1"/>
              <a:t>gumelar</a:t>
            </a:r>
            <a:r>
              <a:rPr lang="en-ID" dirty="0"/>
              <a:t> et al and </a:t>
            </a:r>
            <a:r>
              <a:rPr lang="en-ID" dirty="0" err="1"/>
              <a:t>handhika</a:t>
            </a:r>
            <a:r>
              <a:rPr lang="en-ID" dirty="0"/>
              <a:t> et al</a:t>
            </a:r>
          </a:p>
          <a:p>
            <a:r>
              <a:rPr lang="en-US" dirty="0"/>
              <a:t>The research will create sign language recognition by image classification of preprocessed BISINDO alphabets using convolutional neural network (CNN)</a:t>
            </a:r>
            <a:endParaRPr lang="en-ID" dirty="0"/>
          </a:p>
          <a:p>
            <a:r>
              <a:rPr lang="en-ID" dirty="0"/>
              <a:t>The research focus on the accuracy of the model that will be developed to </a:t>
            </a:r>
            <a:r>
              <a:rPr lang="en-ID" dirty="0" err="1"/>
              <a:t>slr</a:t>
            </a:r>
            <a:endParaRPr lang="en-ID" dirty="0"/>
          </a:p>
        </p:txBody>
      </p:sp>
      <p:sp>
        <p:nvSpPr>
          <p:cNvPr id="4" name="Slide Number Placeholder 3"/>
          <p:cNvSpPr>
            <a:spLocks noGrp="1"/>
          </p:cNvSpPr>
          <p:nvPr>
            <p:ph type="sldNum" sz="quarter" idx="5"/>
          </p:nvPr>
        </p:nvSpPr>
        <p:spPr/>
        <p:txBody>
          <a:bodyPr/>
          <a:lstStyle/>
          <a:p>
            <a:fld id="{09905696-527E-4E5B-BF37-E70D235DC45C}" type="slidenum">
              <a:rPr lang="en-ID" smtClean="0"/>
              <a:t>6</a:t>
            </a:fld>
            <a:endParaRPr lang="en-ID"/>
          </a:p>
        </p:txBody>
      </p:sp>
    </p:spTree>
    <p:extLst>
      <p:ext uri="{BB962C8B-B14F-4D97-AF65-F5344CB8AC3E}">
        <p14:creationId xmlns:p14="http://schemas.microsoft.com/office/powerpoint/2010/main" val="160835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9905696-527E-4E5B-BF37-E70D235DC45C}" type="slidenum">
              <a:rPr lang="en-ID" smtClean="0"/>
              <a:t>8</a:t>
            </a:fld>
            <a:endParaRPr lang="en-ID"/>
          </a:p>
        </p:txBody>
      </p:sp>
    </p:spTree>
    <p:extLst>
      <p:ext uri="{BB962C8B-B14F-4D97-AF65-F5344CB8AC3E}">
        <p14:creationId xmlns:p14="http://schemas.microsoft.com/office/powerpoint/2010/main" val="4244344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186987" cy="6860822"/>
          </a:xfrm>
          <a:prstGeom prst="rect">
            <a:avLst/>
          </a:prstGeom>
        </p:spPr>
      </p:pic>
      <p:sp>
        <p:nvSpPr>
          <p:cNvPr id="2" name="Title 1"/>
          <p:cNvSpPr>
            <a:spLocks noGrp="1"/>
          </p:cNvSpPr>
          <p:nvPr>
            <p:ph type="ctrTitle" hasCustomPrompt="1"/>
          </p:nvPr>
        </p:nvSpPr>
        <p:spPr>
          <a:xfrm>
            <a:off x="2588526" y="2292336"/>
            <a:ext cx="9144000" cy="1135253"/>
          </a:xfrm>
        </p:spPr>
        <p:txBody>
          <a:bodyPr anchor="b">
            <a:normAutofit/>
          </a:bodyPr>
          <a:lstStyle>
            <a:lvl1pPr algn="r">
              <a:defRPr sz="44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
        <p:nvSpPr>
          <p:cNvPr id="3" name="Subtitle 2"/>
          <p:cNvSpPr>
            <a:spLocks noGrp="1"/>
          </p:cNvSpPr>
          <p:nvPr>
            <p:ph type="subTitle" idx="1" hasCustomPrompt="1"/>
          </p:nvPr>
        </p:nvSpPr>
        <p:spPr>
          <a:xfrm>
            <a:off x="2588526" y="3574742"/>
            <a:ext cx="9144000" cy="628768"/>
          </a:xfrm>
        </p:spPr>
        <p:txBody>
          <a:bodyPr/>
          <a:lstStyle>
            <a:lvl1pPr marL="0" indent="0" algn="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23617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3"/>
            <a:ext cx="12192001" cy="6863645"/>
          </a:xfrm>
          <a:prstGeom prst="rect">
            <a:avLst/>
          </a:prstGeom>
        </p:spPr>
      </p:pic>
      <p:sp>
        <p:nvSpPr>
          <p:cNvPr id="2" name="Title 1"/>
          <p:cNvSpPr>
            <a:spLocks noGrp="1"/>
          </p:cNvSpPr>
          <p:nvPr>
            <p:ph type="title" hasCustomPrompt="1"/>
          </p:nvPr>
        </p:nvSpPr>
        <p:spPr>
          <a:xfrm>
            <a:off x="838200" y="191069"/>
            <a:ext cx="10515600" cy="791571"/>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
        <p:nvSpPr>
          <p:cNvPr id="3" name="Content Placeholder 2"/>
          <p:cNvSpPr>
            <a:spLocks noGrp="1"/>
          </p:cNvSpPr>
          <p:nvPr>
            <p:ph idx="1" hasCustomPrompt="1"/>
          </p:nvPr>
        </p:nvSpPr>
        <p:spPr>
          <a:xfrm>
            <a:off x="838200" y="1176532"/>
            <a:ext cx="10515600" cy="5000431"/>
          </a:xfrm>
        </p:spPr>
        <p:txBody>
          <a:bodyPr/>
          <a:lstStyle>
            <a:lvl1pPr>
              <a:defRPr/>
            </a:lvl1pPr>
          </a:lstStyle>
          <a:p>
            <a:pPr lvl="0"/>
            <a:r>
              <a:rPr lang="en-US" dirty="0"/>
              <a:t>Click to add text</a:t>
            </a:r>
          </a:p>
        </p:txBody>
      </p:sp>
    </p:spTree>
    <p:extLst>
      <p:ext uri="{BB962C8B-B14F-4D97-AF65-F5344CB8AC3E}">
        <p14:creationId xmlns:p14="http://schemas.microsoft.com/office/powerpoint/2010/main" val="270220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368807" cy="6963180"/>
          </a:xfrm>
          <a:prstGeom prst="rect">
            <a:avLst/>
          </a:prstGeom>
        </p:spPr>
      </p:pic>
      <p:sp>
        <p:nvSpPr>
          <p:cNvPr id="2" name="Title 1"/>
          <p:cNvSpPr>
            <a:spLocks noGrp="1"/>
          </p:cNvSpPr>
          <p:nvPr>
            <p:ph type="title" hasCustomPrompt="1"/>
          </p:nvPr>
        </p:nvSpPr>
        <p:spPr>
          <a:xfrm>
            <a:off x="838200" y="1482134"/>
            <a:ext cx="10515600" cy="537736"/>
          </a:xfrm>
        </p:spPr>
        <p:txBody>
          <a:bodyPr>
            <a:normAutofit/>
          </a:bodyPr>
          <a:lstStyle>
            <a:lvl1pPr algn="ctr">
              <a:defRPr sz="32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
        <p:nvSpPr>
          <p:cNvPr id="3" name="Content Placeholder 2"/>
          <p:cNvSpPr>
            <a:spLocks noGrp="1"/>
          </p:cNvSpPr>
          <p:nvPr>
            <p:ph idx="1" hasCustomPrompt="1"/>
          </p:nvPr>
        </p:nvSpPr>
        <p:spPr>
          <a:xfrm>
            <a:off x="838200" y="2224586"/>
            <a:ext cx="10515600" cy="4039736"/>
          </a:xfrm>
        </p:spPr>
        <p:txBody>
          <a:bodyPr/>
          <a:lstStyle>
            <a:lvl1pPr>
              <a:defRPr/>
            </a:lvl1pPr>
          </a:lstStyle>
          <a:p>
            <a:pPr lvl="0"/>
            <a:r>
              <a:rPr lang="en-US" dirty="0"/>
              <a:t>Click to add text</a:t>
            </a:r>
          </a:p>
        </p:txBody>
      </p:sp>
    </p:spTree>
    <p:extLst>
      <p:ext uri="{BB962C8B-B14F-4D97-AF65-F5344CB8AC3E}">
        <p14:creationId xmlns:p14="http://schemas.microsoft.com/office/powerpoint/2010/main" val="147708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186987" cy="6860822"/>
          </a:xfrm>
          <a:prstGeom prst="rect">
            <a:avLst/>
          </a:prstGeom>
        </p:spPr>
      </p:pic>
      <p:sp>
        <p:nvSpPr>
          <p:cNvPr id="2" name="Title 1"/>
          <p:cNvSpPr>
            <a:spLocks noGrp="1"/>
          </p:cNvSpPr>
          <p:nvPr>
            <p:ph type="title" hasCustomPrompt="1"/>
          </p:nvPr>
        </p:nvSpPr>
        <p:spPr>
          <a:xfrm>
            <a:off x="835692" y="3029742"/>
            <a:ext cx="10515600" cy="795693"/>
          </a:xfrm>
        </p:spPr>
        <p:txBody>
          <a:bodyPr anchor="b">
            <a:normAutofit/>
          </a:bodyPr>
          <a:lstStyle>
            <a:lvl1pPr algn="ctr">
              <a:defRPr sz="4400" b="1" baseline="0">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Add text to end slide</a:t>
            </a:r>
          </a:p>
        </p:txBody>
      </p:sp>
    </p:spTree>
    <p:extLst>
      <p:ext uri="{BB962C8B-B14F-4D97-AF65-F5344CB8AC3E}">
        <p14:creationId xmlns:p14="http://schemas.microsoft.com/office/powerpoint/2010/main" val="2052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3"/>
            <a:ext cx="12192001" cy="6863645"/>
          </a:xfrm>
          <a:prstGeom prst="rect">
            <a:avLst/>
          </a:prstGeom>
        </p:spPr>
      </p:pic>
      <p:sp>
        <p:nvSpPr>
          <p:cNvPr id="3" name="Content Placeholder 2"/>
          <p:cNvSpPr>
            <a:spLocks noGrp="1"/>
          </p:cNvSpPr>
          <p:nvPr>
            <p:ph sz="half" idx="1" hasCustomPrompt="1"/>
          </p:nvPr>
        </p:nvSpPr>
        <p:spPr>
          <a:xfrm>
            <a:off x="838200" y="1176532"/>
            <a:ext cx="5181600" cy="5000431"/>
          </a:xfrm>
        </p:spPr>
        <p:txBody>
          <a:bodyPr/>
          <a:lstStyle>
            <a:lvl1pPr>
              <a:defRPr>
                <a:latin typeface="Segoe UI Light" panose="020B0502040204020203" pitchFamily="34" charset="0"/>
                <a:cs typeface="Segoe UI Light" panose="020B0502040204020203" pitchFamily="34" charset="0"/>
              </a:defRPr>
            </a:lvl1pPr>
          </a:lstStyle>
          <a:p>
            <a:pPr lvl="0"/>
            <a:r>
              <a:rPr lang="en-US" dirty="0"/>
              <a:t>Click to add text</a:t>
            </a:r>
          </a:p>
        </p:txBody>
      </p:sp>
      <p:sp>
        <p:nvSpPr>
          <p:cNvPr id="4" name="Content Placeholder 3"/>
          <p:cNvSpPr>
            <a:spLocks noGrp="1"/>
          </p:cNvSpPr>
          <p:nvPr>
            <p:ph sz="half" idx="2" hasCustomPrompt="1"/>
          </p:nvPr>
        </p:nvSpPr>
        <p:spPr>
          <a:xfrm>
            <a:off x="6172200" y="1176532"/>
            <a:ext cx="5181600" cy="5000431"/>
          </a:xfrm>
        </p:spPr>
        <p:txBody>
          <a:bodyPr/>
          <a:lstStyle>
            <a:lvl1pPr>
              <a:defRPr>
                <a:latin typeface="Segoe UI Light" panose="020B0502040204020203" pitchFamily="34" charset="0"/>
                <a:cs typeface="Segoe UI Light" panose="020B0502040204020203" pitchFamily="34" charset="0"/>
              </a:defRPr>
            </a:lvl1pPr>
          </a:lstStyle>
          <a:p>
            <a:pPr lvl="0"/>
            <a:r>
              <a:rPr lang="en-US" dirty="0"/>
              <a:t>Click to add text</a:t>
            </a:r>
          </a:p>
        </p:txBody>
      </p:sp>
      <p:sp>
        <p:nvSpPr>
          <p:cNvPr id="9" name="Title 1"/>
          <p:cNvSpPr>
            <a:spLocks noGrp="1"/>
          </p:cNvSpPr>
          <p:nvPr>
            <p:ph type="title" hasCustomPrompt="1"/>
          </p:nvPr>
        </p:nvSpPr>
        <p:spPr>
          <a:xfrm>
            <a:off x="838200" y="191069"/>
            <a:ext cx="10515600" cy="791571"/>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Tree>
    <p:extLst>
      <p:ext uri="{BB962C8B-B14F-4D97-AF65-F5344CB8AC3E}">
        <p14:creationId xmlns:p14="http://schemas.microsoft.com/office/powerpoint/2010/main" val="380572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368807" cy="6963180"/>
          </a:xfrm>
          <a:prstGeom prst="rect">
            <a:avLst/>
          </a:prstGeom>
        </p:spPr>
      </p:pic>
      <p:sp>
        <p:nvSpPr>
          <p:cNvPr id="3" name="Content Placeholder 2"/>
          <p:cNvSpPr>
            <a:spLocks noGrp="1"/>
          </p:cNvSpPr>
          <p:nvPr>
            <p:ph sz="half" idx="1" hasCustomPrompt="1"/>
          </p:nvPr>
        </p:nvSpPr>
        <p:spPr>
          <a:xfrm>
            <a:off x="838200" y="2238234"/>
            <a:ext cx="5181600" cy="3938730"/>
          </a:xfrm>
        </p:spPr>
        <p:txBody>
          <a:bodyPr/>
          <a:lstStyle>
            <a:lvl1pPr>
              <a:defRPr>
                <a:latin typeface="Segoe UI Light" panose="020B0502040204020203" pitchFamily="34" charset="0"/>
                <a:cs typeface="Segoe UI Light" panose="020B0502040204020203" pitchFamily="34" charset="0"/>
              </a:defRPr>
            </a:lvl1pPr>
          </a:lstStyle>
          <a:p>
            <a:pPr lvl="0"/>
            <a:r>
              <a:rPr lang="en-US" dirty="0"/>
              <a:t>Click to add text</a:t>
            </a:r>
          </a:p>
        </p:txBody>
      </p:sp>
      <p:sp>
        <p:nvSpPr>
          <p:cNvPr id="4" name="Content Placeholder 3"/>
          <p:cNvSpPr>
            <a:spLocks noGrp="1"/>
          </p:cNvSpPr>
          <p:nvPr>
            <p:ph sz="half" idx="2" hasCustomPrompt="1"/>
          </p:nvPr>
        </p:nvSpPr>
        <p:spPr>
          <a:xfrm>
            <a:off x="6172200" y="2238234"/>
            <a:ext cx="5181600" cy="3938729"/>
          </a:xfrm>
        </p:spPr>
        <p:txBody>
          <a:bodyPr/>
          <a:lstStyle>
            <a:lvl1pPr>
              <a:defRPr>
                <a:latin typeface="Segoe UI Light" panose="020B0502040204020203" pitchFamily="34" charset="0"/>
                <a:cs typeface="Segoe UI Light" panose="020B0502040204020203" pitchFamily="34" charset="0"/>
              </a:defRPr>
            </a:lvl1pPr>
          </a:lstStyle>
          <a:p>
            <a:pPr lvl="0"/>
            <a:r>
              <a:rPr lang="en-US" dirty="0"/>
              <a:t>Click to add text</a:t>
            </a:r>
          </a:p>
        </p:txBody>
      </p:sp>
      <p:sp>
        <p:nvSpPr>
          <p:cNvPr id="9" name="Title 1"/>
          <p:cNvSpPr>
            <a:spLocks noGrp="1"/>
          </p:cNvSpPr>
          <p:nvPr>
            <p:ph type="title" hasCustomPrompt="1"/>
          </p:nvPr>
        </p:nvSpPr>
        <p:spPr>
          <a:xfrm>
            <a:off x="838200" y="1392073"/>
            <a:ext cx="10515600" cy="641444"/>
          </a:xfrm>
        </p:spPr>
        <p:txBody>
          <a:bodyPr>
            <a:normAutofit/>
          </a:bodyPr>
          <a:lstStyle>
            <a:lvl1pPr algn="ct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Tree>
    <p:extLst>
      <p:ext uri="{BB962C8B-B14F-4D97-AF65-F5344CB8AC3E}">
        <p14:creationId xmlns:p14="http://schemas.microsoft.com/office/powerpoint/2010/main" val="155562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876821"/>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dirty="0"/>
              <a:t>Click to add title</a:t>
            </a:r>
          </a:p>
        </p:txBody>
      </p:sp>
    </p:spTree>
    <p:extLst>
      <p:ext uri="{BB962C8B-B14F-4D97-AF65-F5344CB8AC3E}">
        <p14:creationId xmlns:p14="http://schemas.microsoft.com/office/powerpoint/2010/main" val="158334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15500-6DB4-4340-9B2D-65F00F318DE4}" type="datetimeFigureOut">
              <a:rPr lang="en-US" smtClean="0"/>
              <a:t>7/8/2021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D1AED-FB21-4BC5-ADA4-092E4BB5506C}" type="slidenum">
              <a:rPr lang="en-US" smtClean="0"/>
              <a:t>‹#›</a:t>
            </a:fld>
            <a:endParaRPr lang="en-US"/>
          </a:p>
        </p:txBody>
      </p:sp>
    </p:spTree>
    <p:extLst>
      <p:ext uri="{BB962C8B-B14F-4D97-AF65-F5344CB8AC3E}">
        <p14:creationId xmlns:p14="http://schemas.microsoft.com/office/powerpoint/2010/main" val="177000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61" r:id="rId6"/>
    <p:sldLayoutId id="214748365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BISINDO Alphabets Classification using Convolutional Neural Network</a:t>
            </a:r>
          </a:p>
        </p:txBody>
      </p:sp>
      <p:sp>
        <p:nvSpPr>
          <p:cNvPr id="3" name="Subtitle 2"/>
          <p:cNvSpPr>
            <a:spLocks noGrp="1"/>
          </p:cNvSpPr>
          <p:nvPr>
            <p:ph type="subTitle" idx="1"/>
          </p:nvPr>
        </p:nvSpPr>
        <p:spPr/>
        <p:txBody>
          <a:bodyPr>
            <a:normAutofit fontScale="77500" lnSpcReduction="20000"/>
          </a:bodyPr>
          <a:lstStyle/>
          <a:p>
            <a:r>
              <a:rPr lang="en-US" dirty="0"/>
              <a:t>Faiz </a:t>
            </a:r>
            <a:r>
              <a:rPr lang="en-US" dirty="0" err="1"/>
              <a:t>Khansa</a:t>
            </a:r>
            <a:r>
              <a:rPr lang="en-US" dirty="0"/>
              <a:t> Adrika</a:t>
            </a:r>
          </a:p>
          <a:p>
            <a:r>
              <a:rPr lang="en-US" dirty="0"/>
              <a:t>18/425516/PA/18408</a:t>
            </a:r>
          </a:p>
        </p:txBody>
      </p:sp>
    </p:spTree>
    <p:extLst>
      <p:ext uri="{BB962C8B-B14F-4D97-AF65-F5344CB8AC3E}">
        <p14:creationId xmlns:p14="http://schemas.microsoft.com/office/powerpoint/2010/main" val="272604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8B08-5524-486D-A89E-747AC9019020}"/>
              </a:ext>
            </a:extLst>
          </p:cNvPr>
          <p:cNvSpPr>
            <a:spLocks noGrp="1"/>
          </p:cNvSpPr>
          <p:nvPr>
            <p:ph type="title"/>
          </p:nvPr>
        </p:nvSpPr>
        <p:spPr/>
        <p:txBody>
          <a:bodyPr/>
          <a:lstStyle/>
          <a:p>
            <a:r>
              <a:rPr lang="en-ID" dirty="0"/>
              <a:t>Related Works -3</a:t>
            </a:r>
          </a:p>
        </p:txBody>
      </p:sp>
      <p:sp>
        <p:nvSpPr>
          <p:cNvPr id="3" name="Content Placeholder 2">
            <a:extLst>
              <a:ext uri="{FF2B5EF4-FFF2-40B4-BE49-F238E27FC236}">
                <a16:creationId xmlns:a16="http://schemas.microsoft.com/office/drawing/2014/main" id="{BEF78F44-9118-46C4-8B83-C7B845CD0D05}"/>
              </a:ext>
            </a:extLst>
          </p:cNvPr>
          <p:cNvSpPr>
            <a:spLocks noGrp="1"/>
          </p:cNvSpPr>
          <p:nvPr>
            <p:ph idx="1"/>
          </p:nvPr>
        </p:nvSpPr>
        <p:spPr/>
        <p:txBody>
          <a:bodyPr/>
          <a:lstStyle/>
          <a:p>
            <a:r>
              <a:rPr lang="en-ID" dirty="0" err="1"/>
              <a:t>Alom</a:t>
            </a:r>
            <a:r>
              <a:rPr lang="en-ID" dirty="0"/>
              <a:t> et al., (2019)</a:t>
            </a:r>
            <a:r>
              <a:rPr lang="en-US" dirty="0"/>
              <a:t> also received a high percentage of accuracy by using CNN and SVM. 98.2% and 98.3% accuracy obtained for ASL dataset and SLD dataset, respectively[10]. The dataset are sign digits from ASL dataset and standard database (SLD). The ASL dataset filled with 700 image of 0-9 digits, 100 each, performed from 5 different individuals. The data are preprocessed using bilinear interpolation and noise removal by median filter. Trained Inception-v3 deep CNN architecture proposed for the feature extraction, transfer learning method to preserve weight value between layers also applied, and lastly the high level feature extracted by </a:t>
            </a:r>
            <a:r>
              <a:rPr lang="en-US" dirty="0" err="1"/>
              <a:t>softmax</a:t>
            </a:r>
            <a:r>
              <a:rPr lang="en-US" dirty="0"/>
              <a:t>. SVM was chosen for the classification for inseparable problem. </a:t>
            </a:r>
            <a:endParaRPr lang="en-ID" dirty="0"/>
          </a:p>
        </p:txBody>
      </p:sp>
    </p:spTree>
    <p:extLst>
      <p:ext uri="{BB962C8B-B14F-4D97-AF65-F5344CB8AC3E}">
        <p14:creationId xmlns:p14="http://schemas.microsoft.com/office/powerpoint/2010/main" val="2517548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AE45-D848-4160-A57C-C3C9D5CEA2C1}"/>
              </a:ext>
            </a:extLst>
          </p:cNvPr>
          <p:cNvSpPr>
            <a:spLocks noGrp="1"/>
          </p:cNvSpPr>
          <p:nvPr>
            <p:ph type="title"/>
          </p:nvPr>
        </p:nvSpPr>
        <p:spPr/>
        <p:txBody>
          <a:bodyPr/>
          <a:lstStyle/>
          <a:p>
            <a:r>
              <a:rPr lang="en-ID" dirty="0"/>
              <a:t>Methodology</a:t>
            </a:r>
          </a:p>
        </p:txBody>
      </p:sp>
    </p:spTree>
    <p:extLst>
      <p:ext uri="{BB962C8B-B14F-4D97-AF65-F5344CB8AC3E}">
        <p14:creationId xmlns:p14="http://schemas.microsoft.com/office/powerpoint/2010/main" val="2187301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C13C-AD90-47EB-BCB1-9D59CCCAA2B0}"/>
              </a:ext>
            </a:extLst>
          </p:cNvPr>
          <p:cNvSpPr>
            <a:spLocks noGrp="1"/>
          </p:cNvSpPr>
          <p:nvPr>
            <p:ph type="title"/>
          </p:nvPr>
        </p:nvSpPr>
        <p:spPr/>
        <p:txBody>
          <a:bodyPr/>
          <a:lstStyle/>
          <a:p>
            <a:r>
              <a:rPr lang="en-ID" dirty="0"/>
              <a:t>Dataset</a:t>
            </a:r>
          </a:p>
        </p:txBody>
      </p:sp>
      <p:sp>
        <p:nvSpPr>
          <p:cNvPr id="3" name="Content Placeholder 2">
            <a:extLst>
              <a:ext uri="{FF2B5EF4-FFF2-40B4-BE49-F238E27FC236}">
                <a16:creationId xmlns:a16="http://schemas.microsoft.com/office/drawing/2014/main" id="{44F490F5-1575-401A-A18E-A22767D80822}"/>
              </a:ext>
            </a:extLst>
          </p:cNvPr>
          <p:cNvSpPr>
            <a:spLocks noGrp="1"/>
          </p:cNvSpPr>
          <p:nvPr>
            <p:ph idx="1"/>
          </p:nvPr>
        </p:nvSpPr>
        <p:spPr/>
        <p:txBody>
          <a:bodyPr/>
          <a:lstStyle/>
          <a:p>
            <a:pPr marL="0" indent="0" algn="just">
              <a:buNone/>
            </a:pPr>
            <a:r>
              <a:rPr lang="en-US" dirty="0"/>
              <a:t>The dataset will be 26 BISINDO alphabets sign language. The sign language will be collected from public dataset in Kaggle by </a:t>
            </a:r>
            <a:r>
              <a:rPr lang="en-US" dirty="0" err="1"/>
              <a:t>Riestiya</a:t>
            </a:r>
            <a:r>
              <a:rPr lang="en-US" dirty="0"/>
              <a:t> Zain. The dataset is stored in the form of 3000x3000 pixel image dimension, but will be resized into 300x300 dimension.</a:t>
            </a:r>
            <a:endParaRPr lang="en-ID" dirty="0"/>
          </a:p>
        </p:txBody>
      </p:sp>
    </p:spTree>
    <p:extLst>
      <p:ext uri="{BB962C8B-B14F-4D97-AF65-F5344CB8AC3E}">
        <p14:creationId xmlns:p14="http://schemas.microsoft.com/office/powerpoint/2010/main" val="42051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E321-EAFB-40E7-993F-D89B5D40D738}"/>
              </a:ext>
            </a:extLst>
          </p:cNvPr>
          <p:cNvSpPr>
            <a:spLocks noGrp="1"/>
          </p:cNvSpPr>
          <p:nvPr>
            <p:ph type="title"/>
          </p:nvPr>
        </p:nvSpPr>
        <p:spPr/>
        <p:txBody>
          <a:bodyPr/>
          <a:lstStyle/>
          <a:p>
            <a:r>
              <a:rPr lang="en-ID" dirty="0"/>
              <a:t>Dataset</a:t>
            </a:r>
          </a:p>
        </p:txBody>
      </p:sp>
      <p:pic>
        <p:nvPicPr>
          <p:cNvPr id="5" name="Content Placeholder 4">
            <a:extLst>
              <a:ext uri="{FF2B5EF4-FFF2-40B4-BE49-F238E27FC236}">
                <a16:creationId xmlns:a16="http://schemas.microsoft.com/office/drawing/2014/main" id="{2BC4D982-6863-4481-8E6C-8EDA4D45EB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770" y="1176338"/>
            <a:ext cx="5012460" cy="5000625"/>
          </a:xfrm>
        </p:spPr>
      </p:pic>
    </p:spTree>
    <p:extLst>
      <p:ext uri="{BB962C8B-B14F-4D97-AF65-F5344CB8AC3E}">
        <p14:creationId xmlns:p14="http://schemas.microsoft.com/office/powerpoint/2010/main" val="1798168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D59F-BD45-4FFA-92C4-ECC1F17D19CB}"/>
              </a:ext>
            </a:extLst>
          </p:cNvPr>
          <p:cNvSpPr>
            <a:spLocks noGrp="1"/>
          </p:cNvSpPr>
          <p:nvPr>
            <p:ph type="title"/>
          </p:nvPr>
        </p:nvSpPr>
        <p:spPr/>
        <p:txBody>
          <a:bodyPr/>
          <a:lstStyle/>
          <a:p>
            <a:r>
              <a:rPr lang="en-ID" dirty="0"/>
              <a:t>Data </a:t>
            </a:r>
            <a:r>
              <a:rPr lang="en-ID" dirty="0" err="1"/>
              <a:t>Preprocessing</a:t>
            </a:r>
            <a:endParaRPr lang="en-ID" dirty="0"/>
          </a:p>
        </p:txBody>
      </p:sp>
      <p:sp>
        <p:nvSpPr>
          <p:cNvPr id="3" name="Content Placeholder 2">
            <a:extLst>
              <a:ext uri="{FF2B5EF4-FFF2-40B4-BE49-F238E27FC236}">
                <a16:creationId xmlns:a16="http://schemas.microsoft.com/office/drawing/2014/main" id="{89EB5E11-2B0D-49F4-B419-A21B31E8D3FC}"/>
              </a:ext>
            </a:extLst>
          </p:cNvPr>
          <p:cNvSpPr>
            <a:spLocks noGrp="1"/>
          </p:cNvSpPr>
          <p:nvPr>
            <p:ph idx="1"/>
          </p:nvPr>
        </p:nvSpPr>
        <p:spPr/>
        <p:txBody>
          <a:bodyPr>
            <a:normAutofit lnSpcReduction="10000"/>
          </a:bodyPr>
          <a:lstStyle/>
          <a:p>
            <a:r>
              <a:rPr lang="en-US" dirty="0"/>
              <a:t>Gaussian Blurring is done by using 3x3 rectangular kernel. This method is adequate to remove Gaussian noise in an image.</a:t>
            </a:r>
          </a:p>
          <a:p>
            <a:r>
              <a:rPr lang="en-US" dirty="0"/>
              <a:t>Otsu Thresholding determines optimal global threshold value from the image histogram. The use of the Otsu thresholding is to find the optimal threshold value which later will be used to measure the threshold values parameter of the Canny Edge. </a:t>
            </a:r>
          </a:p>
          <a:p>
            <a:r>
              <a:rPr lang="en-US" dirty="0"/>
              <a:t>Canny Edge Detection focuses on only the existent edges in the picture. The upper threshold is equal to the threshold value from Otsu thresholding and the lower threshold takes 0.3 value ratio from the threshold value.</a:t>
            </a:r>
          </a:p>
          <a:p>
            <a:r>
              <a:rPr lang="en-US" dirty="0"/>
              <a:t>Morphological Transform is a simple operation that based on shape of image. we first use dilation to thicken the edge, then we add opening operation to reduce holes and details within the edges</a:t>
            </a:r>
            <a:endParaRPr lang="en-ID" dirty="0"/>
          </a:p>
        </p:txBody>
      </p:sp>
    </p:spTree>
    <p:extLst>
      <p:ext uri="{BB962C8B-B14F-4D97-AF65-F5344CB8AC3E}">
        <p14:creationId xmlns:p14="http://schemas.microsoft.com/office/powerpoint/2010/main" val="234760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D59F-BD45-4FFA-92C4-ECC1F17D19CB}"/>
              </a:ext>
            </a:extLst>
          </p:cNvPr>
          <p:cNvSpPr>
            <a:spLocks noGrp="1"/>
          </p:cNvSpPr>
          <p:nvPr>
            <p:ph type="title"/>
          </p:nvPr>
        </p:nvSpPr>
        <p:spPr/>
        <p:txBody>
          <a:bodyPr/>
          <a:lstStyle/>
          <a:p>
            <a:r>
              <a:rPr lang="en-ID" dirty="0"/>
              <a:t>Data </a:t>
            </a:r>
            <a:r>
              <a:rPr lang="en-ID" dirty="0" err="1"/>
              <a:t>Preprocessing</a:t>
            </a:r>
            <a:endParaRPr lang="en-ID" dirty="0"/>
          </a:p>
        </p:txBody>
      </p:sp>
      <p:pic>
        <p:nvPicPr>
          <p:cNvPr id="5" name="Content Placeholder 4" descr="Diagram&#10;&#10;Description automatically generated">
            <a:extLst>
              <a:ext uri="{FF2B5EF4-FFF2-40B4-BE49-F238E27FC236}">
                <a16:creationId xmlns:a16="http://schemas.microsoft.com/office/drawing/2014/main" id="{F212CC09-3E43-46DE-95A6-A5B32A3744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6095" y="2082494"/>
            <a:ext cx="9119810" cy="2693011"/>
          </a:xfrm>
        </p:spPr>
      </p:pic>
    </p:spTree>
    <p:extLst>
      <p:ext uri="{BB962C8B-B14F-4D97-AF65-F5344CB8AC3E}">
        <p14:creationId xmlns:p14="http://schemas.microsoft.com/office/powerpoint/2010/main" val="2680148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D59F-BD45-4FFA-92C4-ECC1F17D19CB}"/>
              </a:ext>
            </a:extLst>
          </p:cNvPr>
          <p:cNvSpPr>
            <a:spLocks noGrp="1"/>
          </p:cNvSpPr>
          <p:nvPr>
            <p:ph type="title"/>
          </p:nvPr>
        </p:nvSpPr>
        <p:spPr/>
        <p:txBody>
          <a:bodyPr/>
          <a:lstStyle/>
          <a:p>
            <a:r>
              <a:rPr lang="en-ID" dirty="0"/>
              <a:t>Data </a:t>
            </a:r>
            <a:r>
              <a:rPr lang="en-ID" dirty="0" err="1"/>
              <a:t>Preprocessing</a:t>
            </a:r>
            <a:endParaRPr lang="en-ID" dirty="0"/>
          </a:p>
        </p:txBody>
      </p:sp>
      <p:pic>
        <p:nvPicPr>
          <p:cNvPr id="7" name="Content Placeholder 6" descr="A picture containing text&#10;&#10;Description automatically generated">
            <a:extLst>
              <a:ext uri="{FF2B5EF4-FFF2-40B4-BE49-F238E27FC236}">
                <a16:creationId xmlns:a16="http://schemas.microsoft.com/office/drawing/2014/main" id="{2CD13BB8-8DAD-4AD7-B37C-B49181D519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80" y="2256144"/>
            <a:ext cx="11386640" cy="2345711"/>
          </a:xfrm>
        </p:spPr>
      </p:pic>
    </p:spTree>
    <p:extLst>
      <p:ext uri="{BB962C8B-B14F-4D97-AF65-F5344CB8AC3E}">
        <p14:creationId xmlns:p14="http://schemas.microsoft.com/office/powerpoint/2010/main" val="2639384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9F50-5A8E-44B9-8F73-C92BAE17B2B5}"/>
              </a:ext>
            </a:extLst>
          </p:cNvPr>
          <p:cNvSpPr>
            <a:spLocks noGrp="1"/>
          </p:cNvSpPr>
          <p:nvPr>
            <p:ph type="title"/>
          </p:nvPr>
        </p:nvSpPr>
        <p:spPr/>
        <p:txBody>
          <a:bodyPr/>
          <a:lstStyle/>
          <a:p>
            <a:r>
              <a:rPr lang="en-ID" dirty="0"/>
              <a:t>Classification</a:t>
            </a:r>
          </a:p>
        </p:txBody>
      </p:sp>
      <p:sp>
        <p:nvSpPr>
          <p:cNvPr id="3" name="Content Placeholder 2">
            <a:extLst>
              <a:ext uri="{FF2B5EF4-FFF2-40B4-BE49-F238E27FC236}">
                <a16:creationId xmlns:a16="http://schemas.microsoft.com/office/drawing/2014/main" id="{B14648AD-4366-434A-9FC4-C5630028F891}"/>
              </a:ext>
            </a:extLst>
          </p:cNvPr>
          <p:cNvSpPr>
            <a:spLocks noGrp="1"/>
          </p:cNvSpPr>
          <p:nvPr>
            <p:ph idx="1"/>
          </p:nvPr>
        </p:nvSpPr>
        <p:spPr/>
        <p:txBody>
          <a:bodyPr/>
          <a:lstStyle/>
          <a:p>
            <a:r>
              <a:rPr lang="en-US" dirty="0"/>
              <a:t>The CNN model is specified using Sequential() of </a:t>
            </a:r>
            <a:r>
              <a:rPr lang="en-US" dirty="0" err="1"/>
              <a:t>Keras</a:t>
            </a:r>
            <a:r>
              <a:rPr lang="en-US" dirty="0"/>
              <a:t> library, creating the model by stacking linear layers of convolution functions</a:t>
            </a:r>
          </a:p>
          <a:p>
            <a:r>
              <a:rPr lang="en-US" dirty="0"/>
              <a:t>The activation functions that will be used are </a:t>
            </a:r>
            <a:r>
              <a:rPr lang="en-US" dirty="0" err="1"/>
              <a:t>ReLU</a:t>
            </a:r>
            <a:r>
              <a:rPr lang="en-US" dirty="0"/>
              <a:t> and </a:t>
            </a:r>
            <a:r>
              <a:rPr lang="en-US" dirty="0" err="1"/>
              <a:t>Softmax</a:t>
            </a:r>
            <a:r>
              <a:rPr lang="en-US" dirty="0"/>
              <a:t> algorithm</a:t>
            </a:r>
          </a:p>
          <a:p>
            <a:r>
              <a:rPr lang="en-US" dirty="0"/>
              <a:t>The optimizer used is ADAM optimizer with no further manual parameter on the learning rate.</a:t>
            </a:r>
          </a:p>
          <a:p>
            <a:r>
              <a:rPr lang="en-US" dirty="0"/>
              <a:t>The callback used to prevent overtraining is early stopping with monitor parameter of ‘</a:t>
            </a:r>
            <a:r>
              <a:rPr lang="en-US" dirty="0" err="1"/>
              <a:t>val_loss</a:t>
            </a:r>
            <a:r>
              <a:rPr lang="en-US" dirty="0"/>
              <a:t>’ and patience of five. It means that the model will stop earlier if the </a:t>
            </a:r>
            <a:r>
              <a:rPr lang="en-US" dirty="0" err="1"/>
              <a:t>val_loss</a:t>
            </a:r>
            <a:r>
              <a:rPr lang="en-US" dirty="0"/>
              <a:t> variable has not progressed (going smaller) in the last 5 epoch</a:t>
            </a:r>
            <a:endParaRPr lang="en-ID" dirty="0"/>
          </a:p>
        </p:txBody>
      </p:sp>
    </p:spTree>
    <p:extLst>
      <p:ext uri="{BB962C8B-B14F-4D97-AF65-F5344CB8AC3E}">
        <p14:creationId xmlns:p14="http://schemas.microsoft.com/office/powerpoint/2010/main" val="2141500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0180-7876-49CE-86C8-032A0CAD7F36}"/>
              </a:ext>
            </a:extLst>
          </p:cNvPr>
          <p:cNvSpPr>
            <a:spLocks noGrp="1"/>
          </p:cNvSpPr>
          <p:nvPr>
            <p:ph type="title"/>
          </p:nvPr>
        </p:nvSpPr>
        <p:spPr/>
        <p:txBody>
          <a:bodyPr/>
          <a:lstStyle/>
          <a:p>
            <a:r>
              <a:rPr lang="en-ID" dirty="0"/>
              <a:t>Classification</a:t>
            </a:r>
          </a:p>
        </p:txBody>
      </p:sp>
      <p:pic>
        <p:nvPicPr>
          <p:cNvPr id="5" name="Content Placeholder 4">
            <a:extLst>
              <a:ext uri="{FF2B5EF4-FFF2-40B4-BE49-F238E27FC236}">
                <a16:creationId xmlns:a16="http://schemas.microsoft.com/office/drawing/2014/main" id="{5869AD6F-505F-4C19-8233-34C28FD2B0E4}"/>
              </a:ext>
            </a:extLst>
          </p:cNvPr>
          <p:cNvPicPr>
            <a:picLocks noGrp="1" noChangeAspect="1"/>
          </p:cNvPicPr>
          <p:nvPr>
            <p:ph idx="1"/>
          </p:nvPr>
        </p:nvPicPr>
        <p:blipFill>
          <a:blip r:embed="rId2"/>
          <a:stretch>
            <a:fillRect/>
          </a:stretch>
        </p:blipFill>
        <p:spPr>
          <a:xfrm>
            <a:off x="3661666" y="947550"/>
            <a:ext cx="4868668" cy="4962900"/>
          </a:xfrm>
        </p:spPr>
      </p:pic>
    </p:spTree>
    <p:extLst>
      <p:ext uri="{BB962C8B-B14F-4D97-AF65-F5344CB8AC3E}">
        <p14:creationId xmlns:p14="http://schemas.microsoft.com/office/powerpoint/2010/main" val="392895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AE45-D848-4160-A57C-C3C9D5CEA2C1}"/>
              </a:ext>
            </a:extLst>
          </p:cNvPr>
          <p:cNvSpPr>
            <a:spLocks noGrp="1"/>
          </p:cNvSpPr>
          <p:nvPr>
            <p:ph type="title"/>
          </p:nvPr>
        </p:nvSpPr>
        <p:spPr/>
        <p:txBody>
          <a:bodyPr/>
          <a:lstStyle/>
          <a:p>
            <a:r>
              <a:rPr lang="en-ID" dirty="0"/>
              <a:t>Result and Discussion</a:t>
            </a:r>
          </a:p>
        </p:txBody>
      </p:sp>
    </p:spTree>
    <p:extLst>
      <p:ext uri="{BB962C8B-B14F-4D97-AF65-F5344CB8AC3E}">
        <p14:creationId xmlns:p14="http://schemas.microsoft.com/office/powerpoint/2010/main" val="78354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AE45-D848-4160-A57C-C3C9D5CEA2C1}"/>
              </a:ext>
            </a:extLst>
          </p:cNvPr>
          <p:cNvSpPr>
            <a:spLocks noGrp="1"/>
          </p:cNvSpPr>
          <p:nvPr>
            <p:ph type="title"/>
          </p:nvPr>
        </p:nvSpPr>
        <p:spPr/>
        <p:txBody>
          <a:bodyPr/>
          <a:lstStyle/>
          <a:p>
            <a:r>
              <a:rPr lang="en-ID" dirty="0"/>
              <a:t>Abstract</a:t>
            </a:r>
          </a:p>
        </p:txBody>
      </p:sp>
    </p:spTree>
    <p:extLst>
      <p:ext uri="{BB962C8B-B14F-4D97-AF65-F5344CB8AC3E}">
        <p14:creationId xmlns:p14="http://schemas.microsoft.com/office/powerpoint/2010/main" val="158850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462F06-A3A6-4977-9452-7FB114B36528}"/>
              </a:ext>
            </a:extLst>
          </p:cNvPr>
          <p:cNvSpPr>
            <a:spLocks noGrp="1"/>
          </p:cNvSpPr>
          <p:nvPr>
            <p:ph type="title"/>
          </p:nvPr>
        </p:nvSpPr>
        <p:spPr/>
        <p:txBody>
          <a:bodyPr/>
          <a:lstStyle/>
          <a:p>
            <a:r>
              <a:rPr lang="en-ID" dirty="0"/>
              <a:t>Model Fitting</a:t>
            </a:r>
          </a:p>
        </p:txBody>
      </p:sp>
      <p:sp>
        <p:nvSpPr>
          <p:cNvPr id="4" name="Content Placeholder 3">
            <a:extLst>
              <a:ext uri="{FF2B5EF4-FFF2-40B4-BE49-F238E27FC236}">
                <a16:creationId xmlns:a16="http://schemas.microsoft.com/office/drawing/2014/main" id="{F79B1AF7-0D6B-45EE-AF3B-F364973DA148}"/>
              </a:ext>
            </a:extLst>
          </p:cNvPr>
          <p:cNvSpPr>
            <a:spLocks noGrp="1"/>
          </p:cNvSpPr>
          <p:nvPr>
            <p:ph idx="1"/>
          </p:nvPr>
        </p:nvSpPr>
        <p:spPr/>
        <p:txBody>
          <a:bodyPr/>
          <a:lstStyle/>
          <a:p>
            <a:r>
              <a:rPr lang="en-US" dirty="0"/>
              <a:t>The training went smoothly, the early stopping was triggered on epoch number 26 after 2 hour and 10 minutes of training with the accuracy in the validation set of 97.93%. The progress of the result are shown below: </a:t>
            </a:r>
          </a:p>
          <a:p>
            <a:pPr marL="0" indent="0">
              <a:buNone/>
            </a:pPr>
            <a:endParaRPr lang="en-ID" dirty="0"/>
          </a:p>
        </p:txBody>
      </p:sp>
      <p:pic>
        <p:nvPicPr>
          <p:cNvPr id="6" name="Picture 5">
            <a:extLst>
              <a:ext uri="{FF2B5EF4-FFF2-40B4-BE49-F238E27FC236}">
                <a16:creationId xmlns:a16="http://schemas.microsoft.com/office/drawing/2014/main" id="{D9E8DFD0-20E8-4917-9A5F-508161E0D678}"/>
              </a:ext>
            </a:extLst>
          </p:cNvPr>
          <p:cNvPicPr>
            <a:picLocks noChangeAspect="1"/>
          </p:cNvPicPr>
          <p:nvPr/>
        </p:nvPicPr>
        <p:blipFill>
          <a:blip r:embed="rId2"/>
          <a:stretch>
            <a:fillRect/>
          </a:stretch>
        </p:blipFill>
        <p:spPr>
          <a:xfrm>
            <a:off x="3883012" y="2944005"/>
            <a:ext cx="4425975" cy="3092281"/>
          </a:xfrm>
          <a:prstGeom prst="rect">
            <a:avLst/>
          </a:prstGeom>
        </p:spPr>
      </p:pic>
    </p:spTree>
    <p:extLst>
      <p:ext uri="{BB962C8B-B14F-4D97-AF65-F5344CB8AC3E}">
        <p14:creationId xmlns:p14="http://schemas.microsoft.com/office/powerpoint/2010/main" val="422090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graphical user interface&#10;&#10;Description automatically generated">
            <a:extLst>
              <a:ext uri="{FF2B5EF4-FFF2-40B4-BE49-F238E27FC236}">
                <a16:creationId xmlns:a16="http://schemas.microsoft.com/office/drawing/2014/main" id="{61513E08-D297-43AC-B0F2-B2AC13CBA4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261" y="1999868"/>
            <a:ext cx="4725477" cy="3353564"/>
          </a:xfrm>
        </p:spPr>
      </p:pic>
      <p:pic>
        <p:nvPicPr>
          <p:cNvPr id="7" name="Content Placeholder 6" descr="A picture containing shape&#10;&#10;Description automatically generated">
            <a:extLst>
              <a:ext uri="{FF2B5EF4-FFF2-40B4-BE49-F238E27FC236}">
                <a16:creationId xmlns:a16="http://schemas.microsoft.com/office/drawing/2014/main" id="{0B557ADB-A5A1-4364-844F-59E3CB0FEA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00261" y="1999868"/>
            <a:ext cx="4725477" cy="3353564"/>
          </a:xfrm>
        </p:spPr>
      </p:pic>
      <p:sp>
        <p:nvSpPr>
          <p:cNvPr id="12" name="Title 3">
            <a:extLst>
              <a:ext uri="{FF2B5EF4-FFF2-40B4-BE49-F238E27FC236}">
                <a16:creationId xmlns:a16="http://schemas.microsoft.com/office/drawing/2014/main" id="{DA975974-BE04-4431-AA2A-0F23616C9944}"/>
              </a:ext>
            </a:extLst>
          </p:cNvPr>
          <p:cNvSpPr>
            <a:spLocks noGrp="1"/>
          </p:cNvSpPr>
          <p:nvPr>
            <p:ph type="title"/>
          </p:nvPr>
        </p:nvSpPr>
        <p:spPr>
          <a:xfrm>
            <a:off x="838200" y="191069"/>
            <a:ext cx="10515600" cy="791571"/>
          </a:xfrm>
        </p:spPr>
        <p:txBody>
          <a:bodyPr/>
          <a:lstStyle/>
          <a:p>
            <a:r>
              <a:rPr lang="en-US" dirty="0"/>
              <a:t>Model Fitting</a:t>
            </a:r>
          </a:p>
        </p:txBody>
      </p:sp>
    </p:spTree>
    <p:extLst>
      <p:ext uri="{BB962C8B-B14F-4D97-AF65-F5344CB8AC3E}">
        <p14:creationId xmlns:p14="http://schemas.microsoft.com/office/powerpoint/2010/main" val="376607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ABF5E24-F805-4822-83EC-0CB0B9EAA809}"/>
              </a:ext>
            </a:extLst>
          </p:cNvPr>
          <p:cNvSpPr>
            <a:spLocks noGrp="1"/>
          </p:cNvSpPr>
          <p:nvPr>
            <p:ph type="title"/>
          </p:nvPr>
        </p:nvSpPr>
        <p:spPr>
          <a:xfrm>
            <a:off x="838200" y="191069"/>
            <a:ext cx="10515600" cy="791571"/>
          </a:xfrm>
        </p:spPr>
        <p:txBody>
          <a:bodyPr/>
          <a:lstStyle/>
          <a:p>
            <a:r>
              <a:rPr lang="en-US" dirty="0"/>
              <a:t>Model Evaluation</a:t>
            </a:r>
          </a:p>
        </p:txBody>
      </p:sp>
      <p:sp>
        <p:nvSpPr>
          <p:cNvPr id="11" name="Content Placeholder 2">
            <a:extLst>
              <a:ext uri="{FF2B5EF4-FFF2-40B4-BE49-F238E27FC236}">
                <a16:creationId xmlns:a16="http://schemas.microsoft.com/office/drawing/2014/main" id="{92750B5B-0982-4F9B-8914-DCB511A9C7A9}"/>
              </a:ext>
            </a:extLst>
          </p:cNvPr>
          <p:cNvSpPr>
            <a:spLocks noGrp="1"/>
          </p:cNvSpPr>
          <p:nvPr>
            <p:ph idx="1"/>
          </p:nvPr>
        </p:nvSpPr>
        <p:spPr>
          <a:xfrm>
            <a:off x="838200" y="1176532"/>
            <a:ext cx="10515600" cy="5000431"/>
          </a:xfrm>
        </p:spPr>
        <p:txBody>
          <a:bodyPr/>
          <a:lstStyle/>
          <a:p>
            <a:pPr marL="0" indent="0" algn="just">
              <a:buNone/>
            </a:pPr>
            <a:r>
              <a:rPr lang="en-US" dirty="0"/>
              <a:t>The model evaluation was conducted using two test dataset with difference in preprocessing. The first test set applies normalization which divides the pixel value by 255.0 into a float value between 0 and 1 and the second is without the normalization</a:t>
            </a:r>
          </a:p>
          <a:p>
            <a:pPr marL="0" indent="0" algn="just">
              <a:buNone/>
            </a:pPr>
            <a:endParaRPr lang="en-US" dirty="0"/>
          </a:p>
        </p:txBody>
      </p:sp>
      <p:pic>
        <p:nvPicPr>
          <p:cNvPr id="6" name="Picture 5">
            <a:extLst>
              <a:ext uri="{FF2B5EF4-FFF2-40B4-BE49-F238E27FC236}">
                <a16:creationId xmlns:a16="http://schemas.microsoft.com/office/drawing/2014/main" id="{18850453-13A1-4A6D-B475-3D66AE8E30A9}"/>
              </a:ext>
            </a:extLst>
          </p:cNvPr>
          <p:cNvPicPr>
            <a:picLocks noChangeAspect="1"/>
          </p:cNvPicPr>
          <p:nvPr/>
        </p:nvPicPr>
        <p:blipFill>
          <a:blip r:embed="rId2"/>
          <a:stretch>
            <a:fillRect/>
          </a:stretch>
        </p:blipFill>
        <p:spPr>
          <a:xfrm>
            <a:off x="3700462" y="3429000"/>
            <a:ext cx="4791075" cy="1638300"/>
          </a:xfrm>
          <a:prstGeom prst="rect">
            <a:avLst/>
          </a:prstGeom>
        </p:spPr>
      </p:pic>
    </p:spTree>
    <p:extLst>
      <p:ext uri="{BB962C8B-B14F-4D97-AF65-F5344CB8AC3E}">
        <p14:creationId xmlns:p14="http://schemas.microsoft.com/office/powerpoint/2010/main" val="3020583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AE45-D848-4160-A57C-C3C9D5CEA2C1}"/>
              </a:ext>
            </a:extLst>
          </p:cNvPr>
          <p:cNvSpPr>
            <a:spLocks noGrp="1"/>
          </p:cNvSpPr>
          <p:nvPr>
            <p:ph type="title"/>
          </p:nvPr>
        </p:nvSpPr>
        <p:spPr/>
        <p:txBody>
          <a:bodyPr/>
          <a:lstStyle/>
          <a:p>
            <a:r>
              <a:rPr lang="en-ID" dirty="0"/>
              <a:t>Conclusion and Future Work</a:t>
            </a:r>
          </a:p>
        </p:txBody>
      </p:sp>
    </p:spTree>
    <p:extLst>
      <p:ext uri="{BB962C8B-B14F-4D97-AF65-F5344CB8AC3E}">
        <p14:creationId xmlns:p14="http://schemas.microsoft.com/office/powerpoint/2010/main" val="650298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725C5-4940-4967-ADA1-ABBEC4DABB70}"/>
              </a:ext>
            </a:extLst>
          </p:cNvPr>
          <p:cNvSpPr>
            <a:spLocks noGrp="1"/>
          </p:cNvSpPr>
          <p:nvPr>
            <p:ph type="title"/>
          </p:nvPr>
        </p:nvSpPr>
        <p:spPr/>
        <p:txBody>
          <a:bodyPr/>
          <a:lstStyle/>
          <a:p>
            <a:r>
              <a:rPr lang="en-ID" dirty="0"/>
              <a:t>Conclusion</a:t>
            </a:r>
          </a:p>
        </p:txBody>
      </p:sp>
      <p:sp>
        <p:nvSpPr>
          <p:cNvPr id="3" name="Content Placeholder 2">
            <a:extLst>
              <a:ext uri="{FF2B5EF4-FFF2-40B4-BE49-F238E27FC236}">
                <a16:creationId xmlns:a16="http://schemas.microsoft.com/office/drawing/2014/main" id="{4F06F72D-2903-4399-99E3-5FF0527B0239}"/>
              </a:ext>
            </a:extLst>
          </p:cNvPr>
          <p:cNvSpPr>
            <a:spLocks noGrp="1"/>
          </p:cNvSpPr>
          <p:nvPr>
            <p:ph idx="1"/>
          </p:nvPr>
        </p:nvSpPr>
        <p:spPr/>
        <p:txBody>
          <a:bodyPr/>
          <a:lstStyle/>
          <a:p>
            <a:r>
              <a:rPr lang="en-US" dirty="0"/>
              <a:t>Preprocessing in SLR is vital, it could eliminate the chance of common problems such as lighting, clothing, and background issues.</a:t>
            </a:r>
          </a:p>
          <a:p>
            <a:r>
              <a:rPr lang="en-US" dirty="0"/>
              <a:t>The importance of preprocessing: </a:t>
            </a:r>
          </a:p>
          <a:p>
            <a:pPr lvl="1"/>
            <a:r>
              <a:rPr lang="en-US" dirty="0"/>
              <a:t>Blurring, will reduce noise that could affect the model’s feature extraction </a:t>
            </a:r>
          </a:p>
          <a:p>
            <a:pPr lvl="1"/>
            <a:r>
              <a:rPr lang="en-US" dirty="0"/>
              <a:t>Thresholding, simplify the </a:t>
            </a:r>
            <a:r>
              <a:rPr lang="en-US" dirty="0" err="1"/>
              <a:t>pixelation</a:t>
            </a:r>
            <a:r>
              <a:rPr lang="en-US" dirty="0"/>
              <a:t> by segmenting the background and foreground as binary image or just simply use the threshold value for edge detection </a:t>
            </a:r>
          </a:p>
          <a:p>
            <a:pPr lvl="1"/>
            <a:r>
              <a:rPr lang="en-US" dirty="0"/>
              <a:t>Edge detection, highlighting the object’s main area and increase the feature highlighting, its also important in object detection. </a:t>
            </a:r>
            <a:endParaRPr lang="en-ID" dirty="0"/>
          </a:p>
        </p:txBody>
      </p:sp>
    </p:spTree>
    <p:extLst>
      <p:ext uri="{BB962C8B-B14F-4D97-AF65-F5344CB8AC3E}">
        <p14:creationId xmlns:p14="http://schemas.microsoft.com/office/powerpoint/2010/main" val="3283309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9472-9DE8-4898-A151-F9659EE91629}"/>
              </a:ext>
            </a:extLst>
          </p:cNvPr>
          <p:cNvSpPr>
            <a:spLocks noGrp="1"/>
          </p:cNvSpPr>
          <p:nvPr>
            <p:ph type="title"/>
          </p:nvPr>
        </p:nvSpPr>
        <p:spPr/>
        <p:txBody>
          <a:bodyPr/>
          <a:lstStyle/>
          <a:p>
            <a:r>
              <a:rPr lang="en-ID" dirty="0"/>
              <a:t>Future Work</a:t>
            </a:r>
          </a:p>
        </p:txBody>
      </p:sp>
      <p:sp>
        <p:nvSpPr>
          <p:cNvPr id="3" name="Content Placeholder 2">
            <a:extLst>
              <a:ext uri="{FF2B5EF4-FFF2-40B4-BE49-F238E27FC236}">
                <a16:creationId xmlns:a16="http://schemas.microsoft.com/office/drawing/2014/main" id="{D3DE2BCA-30D6-4C83-8CC3-660F086A5BAB}"/>
              </a:ext>
            </a:extLst>
          </p:cNvPr>
          <p:cNvSpPr>
            <a:spLocks noGrp="1"/>
          </p:cNvSpPr>
          <p:nvPr>
            <p:ph idx="1"/>
          </p:nvPr>
        </p:nvSpPr>
        <p:spPr/>
        <p:txBody>
          <a:bodyPr/>
          <a:lstStyle/>
          <a:p>
            <a:pPr marL="0" indent="0" algn="just">
              <a:buNone/>
            </a:pPr>
            <a:r>
              <a:rPr lang="en-US" dirty="0"/>
              <a:t>Even though the research achieves a good result, there are more room to grow through this classification. From here we can further develop a sign language recognition system using object detection based on the model. The sign language recognition system can also be implemented in mobile devices due to the light sized-model and the flexibility in </a:t>
            </a:r>
            <a:r>
              <a:rPr lang="en-US" dirty="0" err="1"/>
              <a:t>tensorflow</a:t>
            </a:r>
            <a:r>
              <a:rPr lang="en-US" dirty="0"/>
              <a:t> and </a:t>
            </a:r>
            <a:r>
              <a:rPr lang="en-US" dirty="0" err="1"/>
              <a:t>keras</a:t>
            </a:r>
            <a:r>
              <a:rPr lang="en-US" dirty="0"/>
              <a:t>’ model export</a:t>
            </a:r>
            <a:endParaRPr lang="en-ID" dirty="0"/>
          </a:p>
        </p:txBody>
      </p:sp>
    </p:spTree>
    <p:extLst>
      <p:ext uri="{BB962C8B-B14F-4D97-AF65-F5344CB8AC3E}">
        <p14:creationId xmlns:p14="http://schemas.microsoft.com/office/powerpoint/2010/main" val="409216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4AC4-1720-48BE-B6DB-9B80275D0887}"/>
              </a:ext>
            </a:extLst>
          </p:cNvPr>
          <p:cNvSpPr>
            <a:spLocks noGrp="1"/>
          </p:cNvSpPr>
          <p:nvPr>
            <p:ph type="title"/>
          </p:nvPr>
        </p:nvSpPr>
        <p:spPr/>
        <p:txBody>
          <a:bodyPr/>
          <a:lstStyle/>
          <a:p>
            <a:r>
              <a:rPr lang="en-ID" dirty="0"/>
              <a:t>Thank You</a:t>
            </a:r>
          </a:p>
        </p:txBody>
      </p:sp>
    </p:spTree>
    <p:extLst>
      <p:ext uri="{BB962C8B-B14F-4D97-AF65-F5344CB8AC3E}">
        <p14:creationId xmlns:p14="http://schemas.microsoft.com/office/powerpoint/2010/main" val="3380897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C9E0-8B76-49C3-99EC-8023B0CA6891}"/>
              </a:ext>
            </a:extLst>
          </p:cNvPr>
          <p:cNvSpPr>
            <a:spLocks noGrp="1"/>
          </p:cNvSpPr>
          <p:nvPr>
            <p:ph type="title"/>
          </p:nvPr>
        </p:nvSpPr>
        <p:spPr/>
        <p:txBody>
          <a:bodyPr/>
          <a:lstStyle/>
          <a:p>
            <a:r>
              <a:rPr lang="en-ID" dirty="0"/>
              <a:t>References</a:t>
            </a:r>
          </a:p>
        </p:txBody>
      </p:sp>
      <p:sp>
        <p:nvSpPr>
          <p:cNvPr id="3" name="Content Placeholder 2">
            <a:extLst>
              <a:ext uri="{FF2B5EF4-FFF2-40B4-BE49-F238E27FC236}">
                <a16:creationId xmlns:a16="http://schemas.microsoft.com/office/drawing/2014/main" id="{56106A5D-FE97-494C-AFBC-DD7558CEBC37}"/>
              </a:ext>
            </a:extLst>
          </p:cNvPr>
          <p:cNvSpPr>
            <a:spLocks noGrp="1"/>
          </p:cNvSpPr>
          <p:nvPr>
            <p:ph idx="1"/>
          </p:nvPr>
        </p:nvSpPr>
        <p:spPr/>
        <p:txBody>
          <a:bodyPr>
            <a:normAutofit fontScale="47500" lnSpcReduction="20000"/>
          </a:bodyPr>
          <a:lstStyle/>
          <a:p>
            <a:r>
              <a:rPr lang="en-ID" dirty="0"/>
              <a:t>S. He, “Research of a Sign Language Translation System Based on Deep Learning,” in Proceedings - 2019 International Conference on Artificial Intelligence and Advanced Manufacturing, AIAM 2019, Oct. 2019, pp. 392–396. </a:t>
            </a:r>
            <a:r>
              <a:rPr lang="en-ID" dirty="0" err="1"/>
              <a:t>doi</a:t>
            </a:r>
            <a:r>
              <a:rPr lang="en-ID" dirty="0"/>
              <a:t>: 10.1109/AIAM48774.2019.00083. </a:t>
            </a:r>
          </a:p>
          <a:p>
            <a:r>
              <a:rPr lang="en-ID" dirty="0"/>
              <a:t>World Health Organization, “Deafness and hearing loss,” Mar. 01, 2020. https://www.who.int/newsroom/fact-sheets/detail/deafness-and-hearing-loss (accessed Oct. 14, 2020). </a:t>
            </a:r>
          </a:p>
          <a:p>
            <a:r>
              <a:rPr lang="en-ID" dirty="0"/>
              <a:t>T. </a:t>
            </a:r>
            <a:r>
              <a:rPr lang="en-ID" dirty="0" err="1"/>
              <a:t>Handhika</a:t>
            </a:r>
            <a:r>
              <a:rPr lang="en-ID" dirty="0"/>
              <a:t>, R. I. M. Zen, </a:t>
            </a:r>
            <a:r>
              <a:rPr lang="en-ID" dirty="0" err="1"/>
              <a:t>Murni</a:t>
            </a:r>
            <a:r>
              <a:rPr lang="en-ID" dirty="0"/>
              <a:t>, D. P. Lestari, and I. Sari, “Gesture recognition for Indonesian Sign Language (BISINDO),” in Journal of Physics: Conference Series, Jun. 2018, vol. 1028, no. 1. </a:t>
            </a:r>
            <a:r>
              <a:rPr lang="en-ID" dirty="0" err="1"/>
              <a:t>doi</a:t>
            </a:r>
            <a:r>
              <a:rPr lang="en-ID" dirty="0"/>
              <a:t>: 10.1088/1742-6596/1028/1/012173. </a:t>
            </a:r>
          </a:p>
          <a:p>
            <a:r>
              <a:rPr lang="en-ID" dirty="0"/>
              <a:t>A. </a:t>
            </a:r>
            <a:r>
              <a:rPr lang="en-ID" dirty="0" err="1"/>
              <a:t>Riadi</a:t>
            </a:r>
            <a:r>
              <a:rPr lang="en-ID" dirty="0"/>
              <a:t> and P. </a:t>
            </a:r>
            <a:r>
              <a:rPr lang="en-ID" dirty="0" err="1"/>
              <a:t>Aditia</a:t>
            </a:r>
            <a:r>
              <a:rPr lang="en-ID" dirty="0"/>
              <a:t>, “Illustrated Book of Indonesian Sign Language for Deaf Children,” Dec. 2017. </a:t>
            </a:r>
          </a:p>
          <a:p>
            <a:r>
              <a:rPr lang="en-ID" dirty="0"/>
              <a:t>G. A. Rao, K. </a:t>
            </a:r>
            <a:r>
              <a:rPr lang="en-ID" dirty="0" err="1"/>
              <a:t>Syamala</a:t>
            </a:r>
            <a:r>
              <a:rPr lang="en-ID" dirty="0"/>
              <a:t>, P. V. V. Kishore, and A. S. C. S. Sastry, “Deep convolutional neural networks for sign language recognition,” in 2018 Conference on Signal Processing And Communication Engineering Systems, SPACES 2018, Mar. 2018, vol. 2018-January, pp. 194–197. </a:t>
            </a:r>
            <a:r>
              <a:rPr lang="en-ID" dirty="0" err="1"/>
              <a:t>doi</a:t>
            </a:r>
            <a:r>
              <a:rPr lang="en-ID" dirty="0"/>
              <a:t>: 10.1109/SPACES.2018.8316344.</a:t>
            </a:r>
          </a:p>
          <a:p>
            <a:r>
              <a:rPr lang="en-ID" dirty="0"/>
              <a:t>H. D. Yang, S. </a:t>
            </a:r>
            <a:r>
              <a:rPr lang="en-ID" dirty="0" err="1"/>
              <a:t>Sclaroff</a:t>
            </a:r>
            <a:r>
              <a:rPr lang="en-ID" dirty="0"/>
              <a:t>, and S. W. Lee, “Sign language spotting with a threshold model based on conditional random fields,” IEEE Transactions on Pattern Analysis and Machine Intelligence, vol. 31, no. 7, pp. 1264–1277, 2009, </a:t>
            </a:r>
            <a:r>
              <a:rPr lang="en-ID" dirty="0" err="1"/>
              <a:t>doi</a:t>
            </a:r>
            <a:r>
              <a:rPr lang="en-ID" dirty="0"/>
              <a:t>: 10.1109/TPAMI.2008.172. </a:t>
            </a:r>
          </a:p>
          <a:p>
            <a:r>
              <a:rPr lang="en-ID" dirty="0"/>
              <a:t>G. </a:t>
            </a:r>
            <a:r>
              <a:rPr lang="en-ID" dirty="0" err="1"/>
              <a:t>Gumelar</a:t>
            </a:r>
            <a:r>
              <a:rPr lang="en-ID" dirty="0"/>
              <a:t>, H. </a:t>
            </a:r>
            <a:r>
              <a:rPr lang="en-ID" dirty="0" err="1"/>
              <a:t>Hafiar</a:t>
            </a:r>
            <a:r>
              <a:rPr lang="en-ID" dirty="0"/>
              <a:t>, and P. </a:t>
            </a:r>
            <a:r>
              <a:rPr lang="en-ID" dirty="0" err="1"/>
              <a:t>Subekti</a:t>
            </a:r>
            <a:r>
              <a:rPr lang="en-ID" dirty="0"/>
              <a:t>, “Bahasa </a:t>
            </a:r>
            <a:r>
              <a:rPr lang="en-ID" dirty="0" err="1"/>
              <a:t>Isyarat</a:t>
            </a:r>
            <a:r>
              <a:rPr lang="en-ID" dirty="0"/>
              <a:t> Indonesia </a:t>
            </a:r>
            <a:r>
              <a:rPr lang="en-ID" dirty="0" err="1"/>
              <a:t>Sebagai</a:t>
            </a:r>
            <a:r>
              <a:rPr lang="en-ID" dirty="0"/>
              <a:t> </a:t>
            </a:r>
            <a:r>
              <a:rPr lang="en-ID" dirty="0" err="1"/>
              <a:t>Budaya</a:t>
            </a:r>
            <a:r>
              <a:rPr lang="en-ID" dirty="0"/>
              <a:t> Tuli </a:t>
            </a:r>
            <a:r>
              <a:rPr lang="en-ID" dirty="0" err="1"/>
              <a:t>Melalui</a:t>
            </a:r>
            <a:r>
              <a:rPr lang="en-ID" dirty="0"/>
              <a:t> </a:t>
            </a:r>
            <a:r>
              <a:rPr lang="en-ID" dirty="0" err="1"/>
              <a:t>Pemaknaan</a:t>
            </a:r>
            <a:r>
              <a:rPr lang="en-ID" dirty="0"/>
              <a:t> </a:t>
            </a:r>
            <a:r>
              <a:rPr lang="en-ID" dirty="0" err="1"/>
              <a:t>Anggota</a:t>
            </a:r>
            <a:r>
              <a:rPr lang="en-ID" dirty="0"/>
              <a:t> Gerakan </a:t>
            </a:r>
            <a:r>
              <a:rPr lang="en-ID" dirty="0" err="1"/>
              <a:t>Untuk</a:t>
            </a:r>
            <a:r>
              <a:rPr lang="en-ID" dirty="0"/>
              <a:t> </a:t>
            </a:r>
            <a:r>
              <a:rPr lang="en-ID" dirty="0" err="1"/>
              <a:t>Kesejahteraan</a:t>
            </a:r>
            <a:r>
              <a:rPr lang="en-ID" dirty="0"/>
              <a:t> Tuna </a:t>
            </a:r>
            <a:r>
              <a:rPr lang="en-ID" dirty="0" err="1"/>
              <a:t>Rungu</a:t>
            </a:r>
            <a:r>
              <a:rPr lang="en-ID" dirty="0"/>
              <a:t>,” INFORMASI, vol. 48, no. 1, p. 65, Jul. 2018, </a:t>
            </a:r>
            <a:r>
              <a:rPr lang="en-ID" dirty="0" err="1"/>
              <a:t>doi</a:t>
            </a:r>
            <a:r>
              <a:rPr lang="en-ID" dirty="0"/>
              <a:t>: 10.21831/informasi.v48i1.17727. </a:t>
            </a:r>
          </a:p>
          <a:p>
            <a:r>
              <a:rPr lang="en-ID" dirty="0"/>
              <a:t>L. Y. Bin, G. Y. </a:t>
            </a:r>
            <a:r>
              <a:rPr lang="en-ID" dirty="0" err="1"/>
              <a:t>Huann</a:t>
            </a:r>
            <a:r>
              <a:rPr lang="en-ID" dirty="0"/>
              <a:t>, and L. K. Yun, “Study of Convolutional Neural Network in Recognizing Static American Sign Language,” in 2019 IEEE International Conference on Signal and Image Processing Applications (ICSIPA), Sep. 2019, pp. 41–45. </a:t>
            </a:r>
            <a:r>
              <a:rPr lang="en-ID" dirty="0" err="1"/>
              <a:t>doi</a:t>
            </a:r>
            <a:r>
              <a:rPr lang="en-ID" dirty="0"/>
              <a:t>: 10.1109/ICSIPA45851.2019.8977767. </a:t>
            </a:r>
          </a:p>
          <a:p>
            <a:r>
              <a:rPr lang="en-ID" dirty="0"/>
              <a:t>R. Harini, R. Janani, S. </a:t>
            </a:r>
            <a:r>
              <a:rPr lang="en-ID" dirty="0" err="1"/>
              <a:t>Keerthana</a:t>
            </a:r>
            <a:r>
              <a:rPr lang="en-ID" dirty="0"/>
              <a:t>, S. </a:t>
            </a:r>
            <a:r>
              <a:rPr lang="en-ID" dirty="0" err="1"/>
              <a:t>Madhubala</a:t>
            </a:r>
            <a:r>
              <a:rPr lang="en-ID" dirty="0"/>
              <a:t>, and S. </a:t>
            </a:r>
            <a:r>
              <a:rPr lang="en-ID" dirty="0" err="1"/>
              <a:t>Venkatasubramanian</a:t>
            </a:r>
            <a:r>
              <a:rPr lang="en-ID" dirty="0"/>
              <a:t>, “Sign Language Translation,” in 2020 6th International Conference on Advanced Computing and Communication Systems, ICACCS 2020, Mar. 2020, pp. 883–886. </a:t>
            </a:r>
            <a:r>
              <a:rPr lang="en-ID" dirty="0" err="1"/>
              <a:t>doi</a:t>
            </a:r>
            <a:r>
              <a:rPr lang="en-ID" dirty="0"/>
              <a:t>: 10.1109/ICACCS48705.2020.9074370. </a:t>
            </a:r>
          </a:p>
          <a:p>
            <a:r>
              <a:rPr lang="en-ID" dirty="0"/>
              <a:t>Md. S. </a:t>
            </a:r>
            <a:r>
              <a:rPr lang="en-ID" dirty="0" err="1"/>
              <a:t>Alom</a:t>
            </a:r>
            <a:r>
              <a:rPr lang="en-ID" dirty="0"/>
              <a:t>, Md. J. Hasan, and Md. F. Wahid, “Digit Recognition in Sign Language Based on Convolutional Neural Network and Support Vector Machine,” Dec. 2019. </a:t>
            </a:r>
            <a:r>
              <a:rPr lang="en-ID" dirty="0" err="1"/>
              <a:t>doi</a:t>
            </a:r>
            <a:r>
              <a:rPr lang="en-ID" dirty="0"/>
              <a:t>: 10.1109/STI47673.2019.9067999. </a:t>
            </a:r>
          </a:p>
          <a:p>
            <a:r>
              <a:rPr lang="en-ID" dirty="0"/>
              <a:t>K. </a:t>
            </a:r>
            <a:r>
              <a:rPr lang="en-ID" dirty="0" err="1"/>
              <a:t>Bantupalli</a:t>
            </a:r>
            <a:r>
              <a:rPr lang="en-ID" dirty="0"/>
              <a:t> and Y. </a:t>
            </a:r>
            <a:r>
              <a:rPr lang="en-ID" dirty="0" err="1"/>
              <a:t>Xie</a:t>
            </a:r>
            <a:r>
              <a:rPr lang="en-ID" dirty="0"/>
              <a:t>, “American Sign Language Recognition using Deep Learning and Computer Vision,” in Proceedings - 2018 IEEE International Conference on Big Data, Big Data 2018, Jan. 2019, pp. 4896–4899. </a:t>
            </a:r>
            <a:r>
              <a:rPr lang="en-ID" dirty="0" err="1"/>
              <a:t>doi</a:t>
            </a:r>
            <a:r>
              <a:rPr lang="en-ID" dirty="0"/>
              <a:t>: 10.1109/BigData.2018.8622141. </a:t>
            </a:r>
          </a:p>
          <a:p>
            <a:r>
              <a:rPr lang="en-ID" dirty="0"/>
              <a:t>. Makarov, N. </a:t>
            </a:r>
            <a:r>
              <a:rPr lang="en-ID" dirty="0" err="1"/>
              <a:t>Veldyaykin</a:t>
            </a:r>
            <a:r>
              <a:rPr lang="en-ID" dirty="0"/>
              <a:t>, M. </a:t>
            </a:r>
            <a:r>
              <a:rPr lang="en-ID" dirty="0" err="1"/>
              <a:t>Chertkov</a:t>
            </a:r>
            <a:r>
              <a:rPr lang="en-ID" dirty="0"/>
              <a:t>, and A. </a:t>
            </a:r>
            <a:r>
              <a:rPr lang="en-ID" dirty="0" err="1"/>
              <a:t>Pokoev</a:t>
            </a:r>
            <a:r>
              <a:rPr lang="en-ID" dirty="0"/>
              <a:t>, “Russian Sign Language Dactyl Recognition,” in 2019 42nd International Conference on Telecommunications and Signal Processing (TSP), Jul. 2019, pp. 726–729. </a:t>
            </a:r>
            <a:r>
              <a:rPr lang="en-ID" dirty="0" err="1"/>
              <a:t>doi</a:t>
            </a:r>
            <a:r>
              <a:rPr lang="en-ID" dirty="0"/>
              <a:t>: 10.1109/TSP.2019.8768868</a:t>
            </a:r>
          </a:p>
        </p:txBody>
      </p:sp>
    </p:spTree>
    <p:extLst>
      <p:ext uri="{BB962C8B-B14F-4D97-AF65-F5344CB8AC3E}">
        <p14:creationId xmlns:p14="http://schemas.microsoft.com/office/powerpoint/2010/main" val="420944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25A8F1-3FBB-457D-A29A-31A83B823AB1}"/>
              </a:ext>
            </a:extLst>
          </p:cNvPr>
          <p:cNvSpPr>
            <a:spLocks noGrp="1"/>
          </p:cNvSpPr>
          <p:nvPr>
            <p:ph type="title"/>
          </p:nvPr>
        </p:nvSpPr>
        <p:spPr/>
        <p:txBody>
          <a:bodyPr/>
          <a:lstStyle/>
          <a:p>
            <a:r>
              <a:rPr lang="en-ID" dirty="0"/>
              <a:t>Abstract</a:t>
            </a:r>
          </a:p>
        </p:txBody>
      </p:sp>
      <p:sp>
        <p:nvSpPr>
          <p:cNvPr id="4" name="Content Placeholder 3">
            <a:extLst>
              <a:ext uri="{FF2B5EF4-FFF2-40B4-BE49-F238E27FC236}">
                <a16:creationId xmlns:a16="http://schemas.microsoft.com/office/drawing/2014/main" id="{F2EAF81B-9209-4DD1-A8B0-B8FD271357EF}"/>
              </a:ext>
            </a:extLst>
          </p:cNvPr>
          <p:cNvSpPr>
            <a:spLocks noGrp="1"/>
          </p:cNvSpPr>
          <p:nvPr>
            <p:ph idx="1"/>
          </p:nvPr>
        </p:nvSpPr>
        <p:spPr/>
        <p:txBody>
          <a:bodyPr/>
          <a:lstStyle/>
          <a:p>
            <a:pPr algn="just"/>
            <a:r>
              <a:rPr lang="en-ID" dirty="0"/>
              <a:t>Sign language recognition </a:t>
            </a:r>
            <a:r>
              <a:rPr lang="en-US" dirty="0"/>
              <a:t>helps the deaf and the mute to communicate with others by translation</a:t>
            </a:r>
          </a:p>
          <a:p>
            <a:pPr algn="just"/>
            <a:r>
              <a:rPr lang="en-US" dirty="0"/>
              <a:t>Aims to create an image classification model for Bahasa </a:t>
            </a:r>
            <a:r>
              <a:rPr lang="en-US" dirty="0" err="1"/>
              <a:t>Isyarat</a:t>
            </a:r>
            <a:r>
              <a:rPr lang="en-US" dirty="0"/>
              <a:t> Indonesia (BISINDO) alphabet signs with minimum 95% accuracy</a:t>
            </a:r>
          </a:p>
          <a:p>
            <a:pPr algn="just"/>
            <a:r>
              <a:rPr lang="en-US" dirty="0"/>
              <a:t>The main value of this research is the preprocessing methods of Otsu Thresholding and Canny Edge Detection</a:t>
            </a:r>
          </a:p>
          <a:p>
            <a:pPr algn="just"/>
            <a:r>
              <a:rPr lang="en-US" dirty="0"/>
              <a:t>The model will be developed using Convolutional Neural Network (CNN) using </a:t>
            </a:r>
            <a:r>
              <a:rPr lang="en-US" dirty="0" err="1"/>
              <a:t>Keras</a:t>
            </a:r>
            <a:r>
              <a:rPr lang="en-US" dirty="0"/>
              <a:t> library</a:t>
            </a:r>
          </a:p>
          <a:p>
            <a:pPr algn="just"/>
            <a:r>
              <a:rPr lang="en-US" dirty="0"/>
              <a:t>The model’s early stopping was triggered on epoch number 26 after 2 hour and 10 minutes of training with the accuracy in the validation set of 97.93%.</a:t>
            </a:r>
            <a:endParaRPr lang="en-ID" dirty="0"/>
          </a:p>
        </p:txBody>
      </p:sp>
    </p:spTree>
    <p:extLst>
      <p:ext uri="{BB962C8B-B14F-4D97-AF65-F5344CB8AC3E}">
        <p14:creationId xmlns:p14="http://schemas.microsoft.com/office/powerpoint/2010/main" val="368072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AE45-D848-4160-A57C-C3C9D5CEA2C1}"/>
              </a:ext>
            </a:extLst>
          </p:cNvPr>
          <p:cNvSpPr>
            <a:spLocks noGrp="1"/>
          </p:cNvSpPr>
          <p:nvPr>
            <p:ph type="title"/>
          </p:nvPr>
        </p:nvSpPr>
        <p:spPr/>
        <p:txBody>
          <a:bodyPr/>
          <a:lstStyle/>
          <a:p>
            <a:r>
              <a:rPr lang="en-ID" dirty="0"/>
              <a:t>Introduction</a:t>
            </a:r>
          </a:p>
        </p:txBody>
      </p:sp>
    </p:spTree>
    <p:extLst>
      <p:ext uri="{BB962C8B-B14F-4D97-AF65-F5344CB8AC3E}">
        <p14:creationId xmlns:p14="http://schemas.microsoft.com/office/powerpoint/2010/main" val="118769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668F54-F630-468E-911D-B3B50A1DCB85}"/>
              </a:ext>
            </a:extLst>
          </p:cNvPr>
          <p:cNvSpPr>
            <a:spLocks noGrp="1"/>
          </p:cNvSpPr>
          <p:nvPr>
            <p:ph type="title"/>
          </p:nvPr>
        </p:nvSpPr>
        <p:spPr/>
        <p:txBody>
          <a:bodyPr/>
          <a:lstStyle/>
          <a:p>
            <a:r>
              <a:rPr lang="en-ID" dirty="0"/>
              <a:t>Introduction</a:t>
            </a:r>
          </a:p>
        </p:txBody>
      </p:sp>
      <p:sp>
        <p:nvSpPr>
          <p:cNvPr id="4" name="Content Placeholder 3">
            <a:extLst>
              <a:ext uri="{FF2B5EF4-FFF2-40B4-BE49-F238E27FC236}">
                <a16:creationId xmlns:a16="http://schemas.microsoft.com/office/drawing/2014/main" id="{B8D77F97-0D33-45B2-8C49-E509FB1AAA96}"/>
              </a:ext>
            </a:extLst>
          </p:cNvPr>
          <p:cNvSpPr>
            <a:spLocks noGrp="1"/>
          </p:cNvSpPr>
          <p:nvPr>
            <p:ph idx="1"/>
          </p:nvPr>
        </p:nvSpPr>
        <p:spPr/>
        <p:txBody>
          <a:bodyPr/>
          <a:lstStyle/>
          <a:p>
            <a:pPr algn="just"/>
            <a:r>
              <a:rPr lang="en-US" dirty="0"/>
              <a:t>Per 1 March 2020, 5% of the world population, --or around 466 million people-- has disabling hearing loss. Which the current data represent 432 million adults and 34 million children within the circle of disability (World Health Organization, 2020)</a:t>
            </a:r>
          </a:p>
          <a:p>
            <a:pPr marL="0" indent="0" algn="just">
              <a:buNone/>
            </a:pPr>
            <a:endParaRPr lang="en-US" dirty="0"/>
          </a:p>
          <a:p>
            <a:pPr algn="just"/>
            <a:r>
              <a:rPr lang="en-US" dirty="0"/>
              <a:t>Sign language recognition (SLR) enables the user to conveniently translate gestures naturally and freely without the disturbance of devices, since it is moderately affected by small movements (He, 2019; Yang et al., 2009).</a:t>
            </a:r>
          </a:p>
          <a:p>
            <a:pPr marL="0" indent="0" algn="just">
              <a:buNone/>
            </a:pPr>
            <a:endParaRPr lang="en-US" dirty="0"/>
          </a:p>
          <a:p>
            <a:pPr algn="just"/>
            <a:endParaRPr lang="en-ID" dirty="0"/>
          </a:p>
        </p:txBody>
      </p:sp>
    </p:spTree>
    <p:extLst>
      <p:ext uri="{BB962C8B-B14F-4D97-AF65-F5344CB8AC3E}">
        <p14:creationId xmlns:p14="http://schemas.microsoft.com/office/powerpoint/2010/main" val="116778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2FD5-60A3-4B1D-B3E8-FCFE6412EE75}"/>
              </a:ext>
            </a:extLst>
          </p:cNvPr>
          <p:cNvSpPr>
            <a:spLocks noGrp="1"/>
          </p:cNvSpPr>
          <p:nvPr>
            <p:ph type="title"/>
          </p:nvPr>
        </p:nvSpPr>
        <p:spPr/>
        <p:txBody>
          <a:bodyPr/>
          <a:lstStyle/>
          <a:p>
            <a:r>
              <a:rPr lang="en-ID" dirty="0"/>
              <a:t>Introduction</a:t>
            </a:r>
          </a:p>
        </p:txBody>
      </p:sp>
      <p:sp>
        <p:nvSpPr>
          <p:cNvPr id="3" name="Content Placeholder 2">
            <a:extLst>
              <a:ext uri="{FF2B5EF4-FFF2-40B4-BE49-F238E27FC236}">
                <a16:creationId xmlns:a16="http://schemas.microsoft.com/office/drawing/2014/main" id="{0196CA52-8834-4C2F-BE68-B4825E81265E}"/>
              </a:ext>
            </a:extLst>
          </p:cNvPr>
          <p:cNvSpPr>
            <a:spLocks noGrp="1"/>
          </p:cNvSpPr>
          <p:nvPr>
            <p:ph idx="1"/>
          </p:nvPr>
        </p:nvSpPr>
        <p:spPr/>
        <p:txBody>
          <a:bodyPr/>
          <a:lstStyle/>
          <a:p>
            <a:pPr algn="just"/>
            <a:r>
              <a:rPr lang="en-ID" i="1" dirty="0"/>
              <a:t>Bahasa </a:t>
            </a:r>
            <a:r>
              <a:rPr lang="en-ID" i="1" dirty="0" err="1"/>
              <a:t>Isyarat</a:t>
            </a:r>
            <a:r>
              <a:rPr lang="en-ID" i="1" dirty="0"/>
              <a:t> Indonesia</a:t>
            </a:r>
            <a:r>
              <a:rPr lang="en-ID" dirty="0"/>
              <a:t> or BISINDO for short, regarding the ease of cultural context is more natural than SIBI which use grammatical context of spoken Bahasa Indonesia (</a:t>
            </a:r>
            <a:r>
              <a:rPr lang="en-ID" dirty="0" err="1"/>
              <a:t>Gumelar</a:t>
            </a:r>
            <a:r>
              <a:rPr lang="en-ID" dirty="0"/>
              <a:t> et al., 2018; </a:t>
            </a:r>
            <a:r>
              <a:rPr lang="en-ID" dirty="0" err="1"/>
              <a:t>Handhika</a:t>
            </a:r>
            <a:r>
              <a:rPr lang="en-ID" dirty="0"/>
              <a:t> et al., 2018)</a:t>
            </a:r>
          </a:p>
          <a:p>
            <a:pPr algn="just"/>
            <a:r>
              <a:rPr lang="en-US" dirty="0"/>
              <a:t>The research will create sign language recognition by image classification of preprocessed BISINDO alphabets using convolutional neural network (CNN). </a:t>
            </a:r>
          </a:p>
          <a:p>
            <a:pPr algn="just"/>
            <a:r>
              <a:rPr lang="en-US" dirty="0"/>
              <a:t>The research mainly analyses the classification accuracy of edge detection and CNN implementation that will be further developed to sign language recognition system in the next research</a:t>
            </a:r>
            <a:endParaRPr lang="en-ID" dirty="0"/>
          </a:p>
        </p:txBody>
      </p:sp>
    </p:spTree>
    <p:extLst>
      <p:ext uri="{BB962C8B-B14F-4D97-AF65-F5344CB8AC3E}">
        <p14:creationId xmlns:p14="http://schemas.microsoft.com/office/powerpoint/2010/main" val="392020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FAAE45-D848-4160-A57C-C3C9D5CEA2C1}"/>
              </a:ext>
            </a:extLst>
          </p:cNvPr>
          <p:cNvSpPr>
            <a:spLocks noGrp="1"/>
          </p:cNvSpPr>
          <p:nvPr>
            <p:ph type="title"/>
          </p:nvPr>
        </p:nvSpPr>
        <p:spPr/>
        <p:txBody>
          <a:bodyPr/>
          <a:lstStyle/>
          <a:p>
            <a:r>
              <a:rPr lang="en-ID" dirty="0"/>
              <a:t>Related Works (Literature Review)</a:t>
            </a:r>
          </a:p>
        </p:txBody>
      </p:sp>
    </p:spTree>
    <p:extLst>
      <p:ext uri="{BB962C8B-B14F-4D97-AF65-F5344CB8AC3E}">
        <p14:creationId xmlns:p14="http://schemas.microsoft.com/office/powerpoint/2010/main" val="364284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21F6-39B9-4191-9C3B-0D29BFFE8430}"/>
              </a:ext>
            </a:extLst>
          </p:cNvPr>
          <p:cNvSpPr>
            <a:spLocks noGrp="1"/>
          </p:cNvSpPr>
          <p:nvPr>
            <p:ph type="title"/>
          </p:nvPr>
        </p:nvSpPr>
        <p:spPr/>
        <p:txBody>
          <a:bodyPr/>
          <a:lstStyle/>
          <a:p>
            <a:r>
              <a:rPr lang="en-ID" dirty="0"/>
              <a:t>Related Works -1</a:t>
            </a:r>
          </a:p>
        </p:txBody>
      </p:sp>
      <p:sp>
        <p:nvSpPr>
          <p:cNvPr id="3" name="Content Placeholder 2">
            <a:extLst>
              <a:ext uri="{FF2B5EF4-FFF2-40B4-BE49-F238E27FC236}">
                <a16:creationId xmlns:a16="http://schemas.microsoft.com/office/drawing/2014/main" id="{5F7D626F-36B5-42C5-B139-92D5736AC60E}"/>
              </a:ext>
            </a:extLst>
          </p:cNvPr>
          <p:cNvSpPr>
            <a:spLocks noGrp="1"/>
          </p:cNvSpPr>
          <p:nvPr>
            <p:ph idx="1"/>
          </p:nvPr>
        </p:nvSpPr>
        <p:spPr/>
        <p:txBody>
          <a:bodyPr>
            <a:normAutofit/>
          </a:bodyPr>
          <a:lstStyle/>
          <a:p>
            <a:pPr marL="0" indent="0" algn="just">
              <a:buNone/>
            </a:pPr>
            <a:r>
              <a:rPr lang="en-US" dirty="0"/>
              <a:t>	</a:t>
            </a:r>
            <a:r>
              <a:rPr lang="en-ID" dirty="0"/>
              <a:t> Bin et al., (2019) </a:t>
            </a:r>
            <a:r>
              <a:rPr lang="en-US" dirty="0"/>
              <a:t>in IEEE ICSIPA 2019 Malaysia, publicize their paper with the focus study of CNN in static ASL recognition. The research will capture image with smartphone camera. 24 ASL letters gestures captured and 200 images for each. CNN components built are one input layer, two cascaded convolutional layer including max pooling and dropout, one flattening layer, and fully connected layer with dropout, and output layer with </a:t>
            </a:r>
            <a:r>
              <a:rPr lang="en-US" dirty="0" err="1"/>
              <a:t>softmax</a:t>
            </a:r>
            <a:r>
              <a:rPr lang="en-US" dirty="0"/>
              <a:t>. The overall accuracy is 95%, but there is a fact that the alphabet W and X received 60% accuracy because of the sign gesture similarity. The limitation to the research is the noise reduction for segmentation and hand tracking, also an image occlusion.</a:t>
            </a:r>
            <a:endParaRPr lang="en-ID" dirty="0"/>
          </a:p>
        </p:txBody>
      </p:sp>
    </p:spTree>
    <p:extLst>
      <p:ext uri="{BB962C8B-B14F-4D97-AF65-F5344CB8AC3E}">
        <p14:creationId xmlns:p14="http://schemas.microsoft.com/office/powerpoint/2010/main" val="369542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18DA-478E-4B94-BE2A-B9912455E168}"/>
              </a:ext>
            </a:extLst>
          </p:cNvPr>
          <p:cNvSpPr>
            <a:spLocks noGrp="1"/>
          </p:cNvSpPr>
          <p:nvPr>
            <p:ph type="title"/>
          </p:nvPr>
        </p:nvSpPr>
        <p:spPr/>
        <p:txBody>
          <a:bodyPr/>
          <a:lstStyle/>
          <a:p>
            <a:r>
              <a:rPr lang="en-ID" dirty="0"/>
              <a:t>Related Works -2</a:t>
            </a:r>
          </a:p>
        </p:txBody>
      </p:sp>
      <p:sp>
        <p:nvSpPr>
          <p:cNvPr id="3" name="Content Placeholder 2">
            <a:extLst>
              <a:ext uri="{FF2B5EF4-FFF2-40B4-BE49-F238E27FC236}">
                <a16:creationId xmlns:a16="http://schemas.microsoft.com/office/drawing/2014/main" id="{52F40168-752F-4679-80E8-57BA28CC34A8}"/>
              </a:ext>
            </a:extLst>
          </p:cNvPr>
          <p:cNvSpPr>
            <a:spLocks noGrp="1"/>
          </p:cNvSpPr>
          <p:nvPr>
            <p:ph idx="1"/>
          </p:nvPr>
        </p:nvSpPr>
        <p:spPr/>
        <p:txBody>
          <a:bodyPr/>
          <a:lstStyle/>
          <a:p>
            <a:pPr marL="0" indent="0" algn="just">
              <a:buNone/>
            </a:pPr>
            <a:r>
              <a:rPr lang="en-US" dirty="0"/>
              <a:t>	</a:t>
            </a:r>
            <a:r>
              <a:rPr lang="en-ID" dirty="0"/>
              <a:t>Harini et al., (2020) </a:t>
            </a:r>
            <a:r>
              <a:rPr lang="en-US" dirty="0"/>
              <a:t>proposed a webcam based sign language translation system[9]. The image dataset captured from internal computer camera and pre-processed by converting to grayscale image and background </a:t>
            </a:r>
            <a:r>
              <a:rPr lang="en-US" dirty="0" err="1"/>
              <a:t>substraction</a:t>
            </a:r>
            <a:r>
              <a:rPr lang="en-US" dirty="0"/>
              <a:t>, also resized to 28*28 size for the ROI. CNN multilayers namely convolution, pooling, flattening, and connected layer also with </a:t>
            </a:r>
            <a:r>
              <a:rPr lang="en-US" dirty="0" err="1"/>
              <a:t>ReLu</a:t>
            </a:r>
            <a:r>
              <a:rPr lang="en-US" dirty="0"/>
              <a:t> activation function classifies the images into translations. The system able to translate sign language with the accuracy of 99.91%.</a:t>
            </a:r>
            <a:endParaRPr lang="en-ID" dirty="0"/>
          </a:p>
        </p:txBody>
      </p:sp>
    </p:spTree>
    <p:extLst>
      <p:ext uri="{BB962C8B-B14F-4D97-AF65-F5344CB8AC3E}">
        <p14:creationId xmlns:p14="http://schemas.microsoft.com/office/powerpoint/2010/main" val="150643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9FC18F-DE1D-4FA9-9A8E-2042E34987F2}" vid="{0C8266A3-84C3-4ADA-825E-2EF4B6E236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TotalTime>
  <Words>1906</Words>
  <Application>Microsoft Office PowerPoint</Application>
  <PresentationFormat>Widescreen</PresentationFormat>
  <Paragraphs>80</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Segoe UI Light</vt:lpstr>
      <vt:lpstr>Office Theme</vt:lpstr>
      <vt:lpstr>BISINDO Alphabets Classification using Convolutional Neural Network</vt:lpstr>
      <vt:lpstr>Abstract</vt:lpstr>
      <vt:lpstr>Abstract</vt:lpstr>
      <vt:lpstr>Introduction</vt:lpstr>
      <vt:lpstr>Introduction</vt:lpstr>
      <vt:lpstr>Introduction</vt:lpstr>
      <vt:lpstr>Related Works (Literature Review)</vt:lpstr>
      <vt:lpstr>Related Works -1</vt:lpstr>
      <vt:lpstr>Related Works -2</vt:lpstr>
      <vt:lpstr>Related Works -3</vt:lpstr>
      <vt:lpstr>Methodology</vt:lpstr>
      <vt:lpstr>Dataset</vt:lpstr>
      <vt:lpstr>Dataset</vt:lpstr>
      <vt:lpstr>Data Preprocessing</vt:lpstr>
      <vt:lpstr>Data Preprocessing</vt:lpstr>
      <vt:lpstr>Data Preprocessing</vt:lpstr>
      <vt:lpstr>Classification</vt:lpstr>
      <vt:lpstr>Classification</vt:lpstr>
      <vt:lpstr>Result and Discussion</vt:lpstr>
      <vt:lpstr>Model Fitting</vt:lpstr>
      <vt:lpstr>Model Fitting</vt:lpstr>
      <vt:lpstr>Model Evaluation</vt:lpstr>
      <vt:lpstr>Conclusion and Future Work</vt:lpstr>
      <vt:lpstr>Conclusion</vt:lpstr>
      <vt:lpstr>Future Work</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Windows</dc:creator>
  <cp:lastModifiedBy>faiz.k.a</cp:lastModifiedBy>
  <cp:revision>10</cp:revision>
  <dcterms:created xsi:type="dcterms:W3CDTF">2018-09-20T06:18:13Z</dcterms:created>
  <dcterms:modified xsi:type="dcterms:W3CDTF">2021-07-08T17:56:55Z</dcterms:modified>
</cp:coreProperties>
</file>