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0"/>
  </p:notesMasterIdLst>
  <p:sldIdLst>
    <p:sldId id="256" r:id="rId2"/>
    <p:sldId id="271" r:id="rId3"/>
    <p:sldId id="257" r:id="rId4"/>
    <p:sldId id="266" r:id="rId5"/>
    <p:sldId id="264" r:id="rId6"/>
    <p:sldId id="270" r:id="rId7"/>
    <p:sldId id="273" r:id="rId8"/>
    <p:sldId id="261" r:id="rId9"/>
    <p:sldId id="263" r:id="rId10"/>
    <p:sldId id="262" r:id="rId11"/>
    <p:sldId id="278" r:id="rId12"/>
    <p:sldId id="272" r:id="rId13"/>
    <p:sldId id="259" r:id="rId14"/>
    <p:sldId id="265" r:id="rId15"/>
    <p:sldId id="276" r:id="rId16"/>
    <p:sldId id="274" r:id="rId17"/>
    <p:sldId id="275"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D1B4AE-9F7F-77E1-C90F-A54F52F56345}" v="132" dt="2023-02-14T13:58:25.042"/>
    <p1510:client id="{35089F5D-07AD-64EE-4A1E-0B9FC8BBAFBB}" v="3" dt="2023-02-14T11:41:35.596"/>
    <p1510:client id="{3DA5493E-6286-60BE-D271-63EF23DF1429}" v="56" dt="2023-02-14T14:29:29.763"/>
    <p1510:client id="{60F19090-FE41-012F-2403-6D8E7D9BCE3E}" v="1321" dt="2023-02-14T14:57:26.357"/>
    <p1510:client id="{70D9DC0F-6DFC-0B18-E088-3C417D6FE145}" v="747" dt="2023-02-14T12:29:01.264"/>
    <p1510:client id="{7FE23CBF-7AB4-4658-3D1A-46508F1A3792}" v="490" dt="2023-02-14T14:46:45.954"/>
    <p1510:client id="{816650DC-6F99-6C02-2CD8-E30828990C8B}" v="94" dt="2023-02-14T14:24:14.384"/>
    <p1510:client id="{9429224A-400F-52CF-70AA-08BAAC2800FB}" v="3" dt="2023-02-14T11:26:42.682"/>
    <p1510:client id="{99900869-4D15-0066-8421-4E5D756D2BEA}" v="249" dt="2023-02-14T15:00:32.342"/>
    <p1510:client id="{AA29A878-B93D-D239-AD10-101F00C32742}" v="173" dt="2023-02-14T14:20:38.273"/>
    <p1510:client id="{AEA8877E-8665-4099-9B7A-C5B83977E5A2}" v="241" dt="2023-02-14T14:27:21.821"/>
    <p1510:client id="{B3AF27E7-7B0A-F302-180C-9A17613C860F}" v="7" dt="2023-02-14T12:27:51.982"/>
    <p1510:client id="{B3F718A6-B33F-2BDB-C406-78A7B11F6FA3}" v="62" dt="2023-02-14T12:31:55.192"/>
    <p1510:client id="{BD647D3E-7CD1-D114-D1AA-5B1148E3532B}" v="2" dt="2023-02-14T11:21:39.162"/>
    <p1510:client id="{BF5457FA-8E2B-402D-98CA-F10C6FD666D9}" v="398" dt="2023-02-14T14:50:25.878"/>
    <p1510:client id="{C12EA501-A984-2843-B877-30671AC3C567}" v="613" dt="2023-02-14T14:30:01.179"/>
    <p1510:client id="{C17998D4-0258-BE86-AFB7-6A88780C5054}" v="2" dt="2023-02-14T13:25:18.738"/>
    <p1510:client id="{D3C0FD3D-CE5B-42FC-8A99-FC5DACDA4E28}" v="1196" dt="2023-02-14T13:12:33.411"/>
    <p1510:client id="{DF0EFCC9-FAF5-24D8-AD0A-41BB22DEBBCD}" v="28" dt="2023-02-14T14:53:43.354"/>
    <p1510:client id="{DF1FD508-EC3D-17B2-54FA-F26FDD9AEAD4}" v="130" dt="2023-02-14T11:56:55.594"/>
    <p1510:client id="{E45B9171-B41B-4500-BA55-8BA3ACA8540C}" v="1619" dt="2023-02-14T15:00:24.2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09" d="100"/>
          <a:sy n="109" d="100"/>
        </p:scale>
        <p:origin x="328"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E9DA3-E819-43AB-A6FF-25C963548409}" type="datetimeFigureOut">
              <a:t>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62B66-8D5E-4009-BDF1-3A91C382B31B}" type="slidenum">
              <a:t>‹#›</a:t>
            </a:fld>
            <a:endParaRPr lang="en-US"/>
          </a:p>
        </p:txBody>
      </p:sp>
    </p:spTree>
    <p:extLst>
      <p:ext uri="{BB962C8B-B14F-4D97-AF65-F5344CB8AC3E}">
        <p14:creationId xmlns:p14="http://schemas.microsoft.com/office/powerpoint/2010/main" val="2435706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loudflare.com/learning/cdn/glossary/data-center/"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echtarget.com/searchoracle/definition/MySQL" TargetMode="External"/><Relationship Id="rId7" Type="http://schemas.openxmlformats.org/officeDocument/2006/relationships/hyperlink" Target="https://www.techtarget.com/searchenterpriseai/definition/data-scientist"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www.techtarget.com/searchdatamanagement/definition/big-data" TargetMode="External"/><Relationship Id="rId5" Type="http://schemas.openxmlformats.org/officeDocument/2006/relationships/hyperlink" Target="https://www.techtarget.com/searchcloudcomputing/definition/cloud-computing" TargetMode="External"/><Relationship Id="rId4" Type="http://schemas.openxmlformats.org/officeDocument/2006/relationships/hyperlink" Target="https://www.techtarget.com/searchcloudcomputing/definition/MapReduc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"The cloud" refers to servers that are accessed over the Internet, and the software and databases that run on those servers. Cloud servers are located in </a:t>
            </a:r>
            <a:r>
              <a:rPr lang="en-US">
                <a:hlinkClick r:id="rId3"/>
              </a:rPr>
              <a:t>data centers</a:t>
            </a:r>
            <a:r>
              <a:rPr lang="en-US"/>
              <a:t> all over the world. By using cloud computing, users and companies do not have to manage physical servers themselves or run software applications on their own machines.</a:t>
            </a:r>
          </a:p>
        </p:txBody>
      </p:sp>
      <p:sp>
        <p:nvSpPr>
          <p:cNvPr id="4" name="Slide Number Placeholder 3"/>
          <p:cNvSpPr>
            <a:spLocks noGrp="1"/>
          </p:cNvSpPr>
          <p:nvPr>
            <p:ph type="sldNum" sz="quarter" idx="5"/>
          </p:nvPr>
        </p:nvSpPr>
        <p:spPr/>
        <p:txBody>
          <a:bodyPr/>
          <a:lstStyle/>
          <a:p>
            <a:fld id="{DCE62B66-8D5E-4009-BDF1-3A91C382B31B}" type="slidenum">
              <a:t>3</a:t>
            </a:fld>
            <a:endParaRPr lang="en-US"/>
          </a:p>
        </p:txBody>
      </p:sp>
    </p:spTree>
    <p:extLst>
      <p:ext uri="{BB962C8B-B14F-4D97-AF65-F5344CB8AC3E}">
        <p14:creationId xmlns:p14="http://schemas.microsoft.com/office/powerpoint/2010/main" val="770685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Cloud Storage uses remote servers to save data, such as files, business data, videos, or images. Users upload data to servers through an internet connection, where it's saved on a virtual machine on a physical server. To maintain availability and provide redundancy, cloud providers will often spread data to multiple virtual machines in data centers located across the world. If storage needs increase, the cloud provider will spin up more virtual machines to handle the load. Users can access data in Cloud Storage through an internet connection and software such as web portal, browser, or mobile app through an API.</a:t>
            </a:r>
          </a:p>
          <a:p>
            <a:endParaRPr lang="en-US">
              <a:cs typeface="Calibri"/>
            </a:endParaRPr>
          </a:p>
          <a:p>
            <a:r>
              <a:rPr lang="en-US">
                <a:cs typeface="Calibri"/>
              </a:rPr>
              <a:t>Advantages:</a:t>
            </a:r>
            <a:endParaRPr lang="en-US"/>
          </a:p>
          <a:p>
            <a:r>
              <a:rPr lang="en-US"/>
              <a:t>Scalability – allows u to pay only for how much u use with much easier and faster provisions to scale up and down.</a:t>
            </a:r>
            <a:endParaRPr lang="en-US">
              <a:cs typeface="Calibri"/>
            </a:endParaRPr>
          </a:p>
          <a:p>
            <a:r>
              <a:rPr lang="en-US"/>
              <a:t>Server storage - solutions are managed by cloud service providers who manage and maintain servers which saves money and space.</a:t>
            </a:r>
            <a:endParaRPr lang="en-US">
              <a:cs typeface="Calibri"/>
            </a:endParaRPr>
          </a:p>
          <a:p>
            <a:r>
              <a:rPr lang="en-US"/>
              <a:t>Data security – better security and don’t need to constantly monitor and manage.</a:t>
            </a:r>
            <a:endParaRPr lang="en-US">
              <a:cs typeface="Calibri"/>
            </a:endParaRPr>
          </a:p>
          <a:p>
            <a:r>
              <a:rPr lang="en-US"/>
              <a:t>Data loss – robust disaster recovery measures in place to ensure faster and easier data recovery.</a:t>
            </a:r>
            <a:endParaRPr lang="en-US">
              <a:cs typeface="Calibri"/>
            </a:endParaRPr>
          </a:p>
          <a:p>
            <a:r>
              <a:rPr lang="en-US"/>
              <a:t>Maintenance – maintained by cloud service providers – reduces costs and resource allocation.</a:t>
            </a:r>
            <a:endParaRPr lang="en-US">
              <a:cs typeface="Calibri"/>
            </a:endParaRPr>
          </a:p>
          <a:p>
            <a:r>
              <a:rPr lang="en-US" b="1"/>
              <a:t>Some disadvantages of cloud computing include</a:t>
            </a:r>
            <a:endParaRPr lang="en-US"/>
          </a:p>
          <a:p>
            <a:pPr marL="171450" indent="-171450">
              <a:buFont typeface="Arial"/>
              <a:buChar char="•"/>
            </a:pPr>
            <a:r>
              <a:rPr lang="en-US"/>
              <a:t>data loss or theft.</a:t>
            </a:r>
          </a:p>
          <a:p>
            <a:pPr marL="171450" indent="-171450">
              <a:buFont typeface="Arial"/>
              <a:buChar char="•"/>
            </a:pPr>
            <a:r>
              <a:rPr lang="en-US"/>
              <a:t>data leakage.</a:t>
            </a:r>
          </a:p>
          <a:p>
            <a:pPr marL="171450" indent="-171450">
              <a:buFont typeface="Arial"/>
              <a:buChar char="•"/>
            </a:pPr>
            <a:r>
              <a:rPr lang="en-US"/>
              <a:t>and</a:t>
            </a:r>
          </a:p>
          <a:p>
            <a:pPr marL="171450" indent="-171450">
              <a:buFont typeface="Arial"/>
              <a:buChar char="•"/>
            </a:pPr>
            <a:r>
              <a:rPr lang="en-US"/>
              <a:t>technology vulnerabilities, especially on shared environments.</a:t>
            </a:r>
          </a:p>
          <a:p>
            <a:endParaRPr lang="en-US">
              <a:cs typeface="Calibri"/>
            </a:endParaRPr>
          </a:p>
          <a:p>
            <a:r>
              <a:rPr lang="en-US"/>
              <a:t>Cloud Storage is available in four different models:</a:t>
            </a:r>
            <a:endParaRPr lang="en-US">
              <a:cs typeface="Calibri"/>
            </a:endParaRPr>
          </a:p>
        </p:txBody>
      </p:sp>
      <p:sp>
        <p:nvSpPr>
          <p:cNvPr id="4" name="Slide Number Placeholder 3"/>
          <p:cNvSpPr>
            <a:spLocks noGrp="1"/>
          </p:cNvSpPr>
          <p:nvPr>
            <p:ph type="sldNum" sz="quarter" idx="5"/>
          </p:nvPr>
        </p:nvSpPr>
        <p:spPr/>
        <p:txBody>
          <a:bodyPr/>
          <a:lstStyle/>
          <a:p>
            <a:fld id="{DCE62B66-8D5E-4009-BDF1-3A91C382B31B}" type="slidenum">
              <a:t>4</a:t>
            </a:fld>
            <a:endParaRPr lang="en-US"/>
          </a:p>
        </p:txBody>
      </p:sp>
    </p:spTree>
    <p:extLst>
      <p:ext uri="{BB962C8B-B14F-4D97-AF65-F5344CB8AC3E}">
        <p14:creationId xmlns:p14="http://schemas.microsoft.com/office/powerpoint/2010/main" val="269170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https://medium.com/chenjd-xyz/azure-fundamental-iaas-paas-saas-973e0c406de7</a:t>
            </a:r>
          </a:p>
        </p:txBody>
      </p:sp>
      <p:sp>
        <p:nvSpPr>
          <p:cNvPr id="4" name="Slide Number Placeholder 3"/>
          <p:cNvSpPr>
            <a:spLocks noGrp="1"/>
          </p:cNvSpPr>
          <p:nvPr>
            <p:ph type="sldNum" sz="quarter" idx="5"/>
          </p:nvPr>
        </p:nvSpPr>
        <p:spPr/>
        <p:txBody>
          <a:bodyPr/>
          <a:lstStyle/>
          <a:p>
            <a:fld id="{DCE62B66-8D5E-4009-BDF1-3A91C382B31B}" type="slidenum">
              <a:rPr lang="en-US"/>
              <a:t>5</a:t>
            </a:fld>
            <a:endParaRPr lang="en-US"/>
          </a:p>
        </p:txBody>
      </p:sp>
    </p:spTree>
    <p:extLst>
      <p:ext uri="{BB962C8B-B14F-4D97-AF65-F5344CB8AC3E}">
        <p14:creationId xmlns:p14="http://schemas.microsoft.com/office/powerpoint/2010/main" val="3965027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1"/>
              <a:t>How Do the 3 Cloud Computing Service Models Differ?</a:t>
            </a:r>
            <a:endParaRPr lang="en-US"/>
          </a:p>
          <a:p>
            <a:pPr algn="ctr"/>
            <a:endParaRPr lang="en-US" b="1">
              <a:cs typeface="Calibri"/>
            </a:endParaRPr>
          </a:p>
        </p:txBody>
      </p:sp>
      <p:sp>
        <p:nvSpPr>
          <p:cNvPr id="4" name="Slide Number Placeholder 3"/>
          <p:cNvSpPr>
            <a:spLocks noGrp="1"/>
          </p:cNvSpPr>
          <p:nvPr>
            <p:ph type="sldNum" sz="quarter" idx="5"/>
          </p:nvPr>
        </p:nvSpPr>
        <p:spPr/>
        <p:txBody>
          <a:bodyPr/>
          <a:lstStyle/>
          <a:p>
            <a:fld id="{DCE62B66-8D5E-4009-BDF1-3A91C382B31B}" type="slidenum">
              <a:rPr lang="en-US"/>
              <a:t>6</a:t>
            </a:fld>
            <a:endParaRPr lang="en-US"/>
          </a:p>
        </p:txBody>
      </p:sp>
    </p:spTree>
    <p:extLst>
      <p:ext uri="{BB962C8B-B14F-4D97-AF65-F5344CB8AC3E}">
        <p14:creationId xmlns:p14="http://schemas.microsoft.com/office/powerpoint/2010/main" val="3223546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Mainly platform, infrastructure, application, or storage services.</a:t>
            </a:r>
          </a:p>
          <a:p>
            <a:pPr marL="342900" lvl="0" indent="-342900">
              <a:lnSpc>
                <a:spcPct val="107000"/>
              </a:lnSpc>
              <a:spcAft>
                <a:spcPts val="800"/>
              </a:spcAft>
              <a:buFont typeface="Arial" panose="020B0604020202020204" pitchFamily="34" charset="0"/>
              <a:buChar char="•"/>
              <a:tabLst>
                <a:tab pos="457200" algn="l"/>
              </a:tabLst>
            </a:pP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AWS is the oldest cloud service provider, launching in 2006. It has led the IaaS market since its inception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Microsoft Azure was launched in 2010 and is an attractive cloud option for companies that already rely on a Microsoft-centric IT foundations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Google Cloud stands out thanks to its deep investments in analytics and machine learning. It is also a leader in Open-source software (OSS) development with over 2,000 open-source projects</a:t>
            </a:r>
          </a:p>
          <a:p>
            <a:pPr marL="342900" lvl="0" indent="-342900">
              <a:lnSpc>
                <a:spcPct val="107000"/>
              </a:lnSpc>
              <a:spcAft>
                <a:spcPts val="800"/>
              </a:spcAft>
              <a:buFont typeface="Arial" panose="020B0604020202020204" pitchFamily="34" charset="0"/>
              <a:buChar char="•"/>
              <a:tabLst>
                <a:tab pos="457200" algn="l"/>
              </a:tabLs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I’ll now pass it over to </a:t>
            </a:r>
            <a:r>
              <a:rPr lang="en-US" sz="1800" err="1">
                <a:effectLst/>
                <a:latin typeface="Calibri" panose="020F0502020204030204" pitchFamily="34" charset="0"/>
                <a:ea typeface="Calibri" panose="020F0502020204030204" pitchFamily="34" charset="0"/>
                <a:cs typeface="Times New Roman" panose="02020603050405020304" pitchFamily="18" charset="0"/>
              </a:rPr>
              <a:t>viki</a:t>
            </a: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fld id="{DCE62B66-8D5E-4009-BDF1-3A91C382B31B}" type="slidenum">
              <a:rPr lang="en-GB" smtClean="0"/>
              <a:t>7</a:t>
            </a:fld>
            <a:endParaRPr lang="en-GB"/>
          </a:p>
        </p:txBody>
      </p:sp>
    </p:spTree>
    <p:extLst>
      <p:ext uri="{BB962C8B-B14F-4D97-AF65-F5344CB8AC3E}">
        <p14:creationId xmlns:p14="http://schemas.microsoft.com/office/powerpoint/2010/main" val="2697864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a:t> In terms of availability zones all 3 cloud providers are continuing expanding covering more and more regions.</a:t>
            </a:r>
          </a:p>
          <a:p>
            <a:pPr>
              <a:buFont typeface="Arial"/>
              <a:buChar char="•"/>
            </a:pPr>
            <a:r>
              <a:rPr lang="en-US" b="1"/>
              <a:t>AWS</a:t>
            </a:r>
            <a:r>
              <a:rPr lang="en-US"/>
              <a:t> has been around nearly twice as long as its competitors and offers the most depth of services. It typically offers the broadest range of general tools and services, and it possesses the largest market share by appealing to a broad customer base ranging from individual developers to major enterprises to government agencies. </a:t>
            </a:r>
            <a:endParaRPr lang="en-US">
              <a:cs typeface="Calibri"/>
            </a:endParaRPr>
          </a:p>
          <a:p>
            <a:pPr>
              <a:buFont typeface="Arial"/>
              <a:buChar char="•"/>
            </a:pPr>
            <a:endParaRPr lang="en-US"/>
          </a:p>
          <a:p>
            <a:pPr>
              <a:buFont typeface="Arial"/>
              <a:buChar char="•"/>
            </a:pPr>
            <a:r>
              <a:rPr lang="en-US" b="1"/>
              <a:t>Microsoft Azure</a:t>
            </a:r>
            <a:r>
              <a:rPr lang="en-US"/>
              <a:t> has proven particularly attractive to Microsoft-based environments. Azure is the second-largest public cloud, often catering to larger enterprise users.  Azure’s services are largely on par with AWS. Essentially, Azure offers the best support and capabilities for hybrid clouds. It provides all the tools you need to develop modern apps, unify DevOps, streamline identity management and integrate security in hybrid environments.</a:t>
            </a:r>
            <a:endParaRPr lang="en-US">
              <a:cs typeface="Calibri"/>
            </a:endParaRPr>
          </a:p>
          <a:p>
            <a:pPr>
              <a:buFont typeface="Arial"/>
              <a:buChar char="•"/>
            </a:pPr>
            <a:endParaRPr lang="en-US"/>
          </a:p>
          <a:p>
            <a:pPr>
              <a:buFont typeface="Arial"/>
              <a:buChar char="•"/>
            </a:pPr>
            <a:r>
              <a:rPr lang="en-US" b="1"/>
              <a:t>Google Cloud</a:t>
            </a:r>
            <a:r>
              <a:rPr lang="en-US"/>
              <a:t> Google Cloud offers fewer cloud services than its competitors in the security and DevOps categories but pulls ahead in machine learning and analytics.</a:t>
            </a:r>
            <a:endParaRPr lang="en-US">
              <a:cs typeface="Calibri"/>
            </a:endParaRPr>
          </a:p>
          <a:p>
            <a:endParaRPr lang="en-US"/>
          </a:p>
          <a:p>
            <a:r>
              <a:rPr lang="en-US"/>
              <a:t>All three providers also take open approaches to partnerships and allow customers to run external apps and services in their cloud environments.  </a:t>
            </a:r>
            <a:endParaRPr lang="en-US">
              <a:cs typeface="Calibri"/>
            </a:endParaRPr>
          </a:p>
          <a:p>
            <a:pPr marL="171450" indent="-171450">
              <a:buFont typeface="Arial"/>
              <a:buChar char="•"/>
            </a:pP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DCE62B66-8D5E-4009-BDF1-3A91C382B31B}" type="slidenum">
              <a:rPr lang="en-US"/>
              <a:t>8</a:t>
            </a:fld>
            <a:endParaRPr lang="en-US"/>
          </a:p>
        </p:txBody>
      </p:sp>
    </p:spTree>
    <p:extLst>
      <p:ext uri="{BB962C8B-B14F-4D97-AF65-F5344CB8AC3E}">
        <p14:creationId xmlns:p14="http://schemas.microsoft.com/office/powerpoint/2010/main" val="395503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CE62B66-8D5E-4009-BDF1-3A91C382B31B}" type="slidenum">
              <a:rPr lang="en-GB" smtClean="0"/>
              <a:t>11</a:t>
            </a:fld>
            <a:endParaRPr lang="en-GB"/>
          </a:p>
        </p:txBody>
      </p:sp>
    </p:spTree>
    <p:extLst>
      <p:ext uri="{BB962C8B-B14F-4D97-AF65-F5344CB8AC3E}">
        <p14:creationId xmlns:p14="http://schemas.microsoft.com/office/powerpoint/2010/main" val="2676637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cs typeface="Calibri" panose="020F0502020204030204"/>
              </a:rPr>
              <a:t>Data engineers could work with a wide range of cloud tools,</a:t>
            </a:r>
          </a:p>
          <a:p>
            <a:pPr>
              <a:lnSpc>
                <a:spcPct val="90000"/>
              </a:lnSpc>
              <a:spcBef>
                <a:spcPts val="1000"/>
              </a:spcBef>
            </a:pPr>
            <a:r>
              <a:rPr lang="en-US">
                <a:cs typeface="Calibri" panose="020F0502020204030204"/>
              </a:rPr>
              <a:t>Data Storage and Management</a:t>
            </a:r>
            <a:endParaRPr lang="en-US"/>
          </a:p>
          <a:p>
            <a:pPr marL="285750" indent="-285750">
              <a:lnSpc>
                <a:spcPct val="90000"/>
              </a:lnSpc>
              <a:spcBef>
                <a:spcPts val="1000"/>
              </a:spcBef>
              <a:buFont typeface="Arial"/>
              <a:buChar char="•"/>
            </a:pPr>
            <a:r>
              <a:rPr lang="en-US"/>
              <a:t>Amazon RDS (</a:t>
            </a:r>
            <a:r>
              <a:rPr lang="en-US" b="1"/>
              <a:t>Relational Database Service</a:t>
            </a:r>
            <a:r>
              <a:rPr lang="en-US"/>
              <a:t>) – Cloud managed SQL database service provided by Amazon Web Services (AWS). Compatible with database engines that Data Engineers may already be familiar with, such as </a:t>
            </a:r>
            <a:r>
              <a:rPr lang="en-US" u="sng">
                <a:hlinkClick r:id="rId3"/>
              </a:rPr>
              <a:t>MySQL</a:t>
            </a:r>
            <a:r>
              <a:rPr lang="en-US"/>
              <a:t> and </a:t>
            </a:r>
            <a:r>
              <a:rPr lang="en-US" u="sng"/>
              <a:t>Oracle. </a:t>
            </a:r>
            <a:r>
              <a:rPr lang="en-US" b="1"/>
              <a:t>Cost-effectiveness - T</a:t>
            </a:r>
            <a:r>
              <a:rPr lang="en-US"/>
              <a:t>he time spent maintaining instances is reduced, because maintenance tasks, such as backups and patching, are automated.</a:t>
            </a:r>
            <a:endParaRPr lang="en-US">
              <a:cs typeface="Calibri"/>
            </a:endParaRPr>
          </a:p>
          <a:p>
            <a:pPr marL="285750" indent="-285750">
              <a:lnSpc>
                <a:spcPct val="90000"/>
              </a:lnSpc>
              <a:spcBef>
                <a:spcPts val="1000"/>
              </a:spcBef>
              <a:buFont typeface="Arial"/>
              <a:buChar char="•"/>
            </a:pPr>
            <a:r>
              <a:rPr lang="en-US"/>
              <a:t>#Oracle - Another relational database management system. Built in SQL but also supports programming in </a:t>
            </a:r>
            <a:r>
              <a:rPr lang="en-US" u="sng"/>
              <a:t>Java.</a:t>
            </a:r>
            <a:endParaRPr lang="en-US">
              <a:cs typeface="Calibri"/>
            </a:endParaRPr>
          </a:p>
          <a:p>
            <a:pPr marL="285750" indent="-285750">
              <a:lnSpc>
                <a:spcPct val="90000"/>
              </a:lnSpc>
              <a:spcBef>
                <a:spcPts val="1000"/>
              </a:spcBef>
              <a:buFont typeface="Arial"/>
              <a:buChar char="•"/>
            </a:pPr>
            <a:r>
              <a:rPr lang="en-US">
                <a:cs typeface="Calibri"/>
              </a:rPr>
              <a:t>MongoDB Atlas, NoSQL - </a:t>
            </a:r>
            <a:r>
              <a:rPr lang="en-US" b="1"/>
              <a:t> MongoDB's fully-managed global cloud database</a:t>
            </a:r>
            <a:r>
              <a:rPr lang="en-US"/>
              <a:t>-as-a-service that comes with a free tier. MongoDB Atlas works in the same way as MongoDB, except the data is handled across multiple database clusters. The advantages of scale provided by being cloud-based has allowed the addition of new related services such as full-text search (called Atlas Search) and cross-storage querying (Atlas Data Lake). </a:t>
            </a:r>
            <a:endParaRPr lang="en-US">
              <a:cs typeface="Calibri"/>
            </a:endParaRPr>
          </a:p>
          <a:p>
            <a:pPr marL="285750" indent="-285750">
              <a:lnSpc>
                <a:spcPct val="90000"/>
              </a:lnSpc>
              <a:spcBef>
                <a:spcPts val="1000"/>
              </a:spcBef>
              <a:buFont typeface="Arial"/>
              <a:buChar char="•"/>
            </a:pPr>
            <a:r>
              <a:rPr lang="en-US">
                <a:cs typeface="Calibri"/>
              </a:rPr>
              <a:t>#Snowflake - </a:t>
            </a:r>
          </a:p>
          <a:p>
            <a:pPr marL="285750" indent="-285750">
              <a:lnSpc>
                <a:spcPct val="90000"/>
              </a:lnSpc>
              <a:spcBef>
                <a:spcPts val="1000"/>
              </a:spcBef>
              <a:buFont typeface="Arial"/>
              <a:buChar char="•"/>
            </a:pPr>
            <a:r>
              <a:rPr lang="en-US">
                <a:cs typeface="Calibri"/>
              </a:rPr>
              <a:t>#Amazon s3 - </a:t>
            </a:r>
            <a:r>
              <a:rPr lang="en-US"/>
              <a:t>Amazon Simple Storage Service is another AWS service that provides object storage through a web service interface.</a:t>
            </a:r>
            <a:endParaRPr lang="en-US">
              <a:cs typeface="Calibri"/>
            </a:endParaRPr>
          </a:p>
          <a:p>
            <a:pPr marL="285750" indent="-285750">
              <a:lnSpc>
                <a:spcPct val="90000"/>
              </a:lnSpc>
              <a:spcBef>
                <a:spcPts val="1000"/>
              </a:spcBef>
              <a:buFont typeface="Arial"/>
              <a:buChar char="•"/>
            </a:pPr>
            <a:endParaRPr lang="en-US">
              <a:cs typeface="Calibri"/>
            </a:endParaRPr>
          </a:p>
          <a:p>
            <a:pPr>
              <a:lnSpc>
                <a:spcPct val="90000"/>
              </a:lnSpc>
              <a:spcBef>
                <a:spcPts val="1000"/>
              </a:spcBef>
            </a:pPr>
            <a:r>
              <a:rPr lang="en-US">
                <a:cs typeface="Calibri"/>
              </a:rPr>
              <a:t>Data Processing</a:t>
            </a:r>
          </a:p>
          <a:p>
            <a:pPr marL="171450" indent="-171450">
              <a:lnSpc>
                <a:spcPct val="90000"/>
              </a:lnSpc>
              <a:spcBef>
                <a:spcPts val="1000"/>
              </a:spcBef>
              <a:buFont typeface="Arial"/>
              <a:buChar char="•"/>
            </a:pPr>
            <a:r>
              <a:rPr lang="en-US">
                <a:cs typeface="Calibri"/>
              </a:rPr>
              <a:t>Google Cloud Dataflow – </a:t>
            </a:r>
            <a:r>
              <a:rPr lang="en-US"/>
              <a:t>Fully managed service to execute pipelines within the Google Cloud Platform ecosystem.  It is a serverless approach where users can focus on programming instead of managing server clusters and lets you monitor and troubleshoot pipelines as they are running.</a:t>
            </a:r>
            <a:endParaRPr lang="en-US">
              <a:cs typeface="Calibri"/>
            </a:endParaRPr>
          </a:p>
          <a:p>
            <a:pPr marL="171450" indent="-171450">
              <a:lnSpc>
                <a:spcPct val="90000"/>
              </a:lnSpc>
              <a:spcBef>
                <a:spcPts val="1000"/>
              </a:spcBef>
              <a:buFont typeface="Arial"/>
              <a:buChar char="•"/>
            </a:pPr>
            <a:r>
              <a:rPr lang="en-US">
                <a:cs typeface="Calibri"/>
              </a:rPr>
              <a:t>Databricks – From the creators of </a:t>
            </a:r>
            <a:r>
              <a:rPr lang="en-US" err="1">
                <a:cs typeface="Calibri"/>
              </a:rPr>
              <a:t>ApacheSpark</a:t>
            </a:r>
            <a:r>
              <a:rPr lang="en-US">
                <a:cs typeface="Calibri"/>
              </a:rPr>
              <a:t>. </a:t>
            </a:r>
            <a:r>
              <a:rPr lang="en-US"/>
              <a:t> Founded to provide an alternative to the </a:t>
            </a:r>
            <a:r>
              <a:rPr lang="en-US" u="sng">
                <a:hlinkClick r:id="rId4"/>
              </a:rPr>
              <a:t>MapReduce</a:t>
            </a:r>
            <a:r>
              <a:rPr lang="en-US"/>
              <a:t> system and provides a </a:t>
            </a:r>
            <a:r>
              <a:rPr lang="en-US" u="sng">
                <a:hlinkClick r:id="rId5"/>
              </a:rPr>
              <a:t>cloud</a:t>
            </a:r>
            <a:r>
              <a:rPr lang="en-US"/>
              <a:t>-based platform for </a:t>
            </a:r>
            <a:r>
              <a:rPr lang="en-US" u="sng">
                <a:hlinkClick r:id="rId6"/>
              </a:rPr>
              <a:t>big data</a:t>
            </a:r>
            <a:r>
              <a:rPr lang="en-US"/>
              <a:t>. </a:t>
            </a:r>
            <a:r>
              <a:rPr lang="en-US" err="1"/>
              <a:t>DataBricks</a:t>
            </a:r>
            <a:r>
              <a:rPr lang="en-US"/>
              <a:t> was created for </a:t>
            </a:r>
            <a:r>
              <a:rPr lang="en-US" u="sng">
                <a:hlinkClick r:id="rId7"/>
              </a:rPr>
              <a:t>data scientists</a:t>
            </a:r>
            <a:r>
              <a:rPr lang="en-US"/>
              <a:t>, engineers and analysts to unifying the pipeline involved with developing machine learning tools, </a:t>
            </a:r>
            <a:endParaRPr lang="en-US">
              <a:cs typeface="Calibri"/>
            </a:endParaRPr>
          </a:p>
        </p:txBody>
      </p:sp>
      <p:sp>
        <p:nvSpPr>
          <p:cNvPr id="4" name="Slide Number Placeholder 3"/>
          <p:cNvSpPr>
            <a:spLocks noGrp="1"/>
          </p:cNvSpPr>
          <p:nvPr>
            <p:ph type="sldNum" sz="quarter" idx="5"/>
          </p:nvPr>
        </p:nvSpPr>
        <p:spPr/>
        <p:txBody>
          <a:bodyPr/>
          <a:lstStyle/>
          <a:p>
            <a:fld id="{DCE62B66-8D5E-4009-BDF1-3A91C382B31B}" type="slidenum">
              <a:rPr lang="en-US"/>
              <a:t>16</a:t>
            </a:fld>
            <a:endParaRPr lang="en-US"/>
          </a:p>
        </p:txBody>
      </p:sp>
    </p:spTree>
    <p:extLst>
      <p:ext uri="{BB962C8B-B14F-4D97-AF65-F5344CB8AC3E}">
        <p14:creationId xmlns:p14="http://schemas.microsoft.com/office/powerpoint/2010/main" val="113316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S3 – Storage/</a:t>
            </a:r>
            <a:r>
              <a:rPr lang="en-US" dirty="0" err="1">
                <a:cs typeface="Calibri"/>
              </a:rPr>
              <a:t>Datalake</a:t>
            </a:r>
            <a:endParaRPr lang="en-US" dirty="0" err="1"/>
          </a:p>
          <a:p>
            <a:r>
              <a:rPr lang="en-US" dirty="0">
                <a:cs typeface="Calibri"/>
              </a:rPr>
              <a:t>RedShift - </a:t>
            </a:r>
            <a:r>
              <a:rPr lang="en-US" dirty="0"/>
              <a:t>SQL to analyze structured and semi-structured data across data warehouses, operational databases, and data lakes</a:t>
            </a:r>
            <a:endParaRPr lang="en-US" dirty="0">
              <a:cs typeface="Calibri"/>
            </a:endParaRPr>
          </a:p>
          <a:p>
            <a:r>
              <a:rPr lang="en-US" dirty="0">
                <a:cs typeface="Calibri"/>
              </a:rPr>
              <a:t>Summary:</a:t>
            </a:r>
          </a:p>
          <a:p>
            <a:r>
              <a:rPr lang="en-US" dirty="0">
                <a:cs typeface="Calibri"/>
              </a:rPr>
              <a:t>Data engineers will slowly transition into a broader role as cloud technology advances. They may fall into a data/software positive where they help build and design the architecture that will be the foundation for entire pipelines of data. They will actively be learning how to transition current working processes from local based designs to cloud based infrastructure. They will be actively expected keep up with new technologies to ensure data is actively being transformed and stored both efficiently and fast.</a:t>
            </a:r>
          </a:p>
        </p:txBody>
      </p:sp>
      <p:sp>
        <p:nvSpPr>
          <p:cNvPr id="4" name="Slide Number Placeholder 3"/>
          <p:cNvSpPr>
            <a:spLocks noGrp="1"/>
          </p:cNvSpPr>
          <p:nvPr>
            <p:ph type="sldNum" sz="quarter" idx="5"/>
          </p:nvPr>
        </p:nvSpPr>
        <p:spPr/>
        <p:txBody>
          <a:bodyPr/>
          <a:lstStyle/>
          <a:p>
            <a:fld id="{DCE62B66-8D5E-4009-BDF1-3A91C382B31B}" type="slidenum">
              <a:rPr lang="en-US"/>
              <a:t>17</a:t>
            </a:fld>
            <a:endParaRPr lang="en-US"/>
          </a:p>
        </p:txBody>
      </p:sp>
    </p:spTree>
    <p:extLst>
      <p:ext uri="{BB962C8B-B14F-4D97-AF65-F5344CB8AC3E}">
        <p14:creationId xmlns:p14="http://schemas.microsoft.com/office/powerpoint/2010/main" val="993871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526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37352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2829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14712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85493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67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491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7760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831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0851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06355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07625000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cloud computing? | Cloud computing definition">
            <a:extLst>
              <a:ext uri="{FF2B5EF4-FFF2-40B4-BE49-F238E27FC236}">
                <a16:creationId xmlns:a16="http://schemas.microsoft.com/office/drawing/2014/main" id="{64E157A6-4871-337C-FF14-4161EBDF0F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03" r="21897"/>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477981" y="1122363"/>
            <a:ext cx="4023360" cy="3204134"/>
          </a:xfrm>
        </p:spPr>
        <p:txBody>
          <a:bodyPr anchor="b">
            <a:normAutofit/>
          </a:bodyPr>
          <a:lstStyle/>
          <a:p>
            <a:pPr algn="l"/>
            <a:r>
              <a:rPr lang="en-US" sz="4800">
                <a:latin typeface="Abadi MT Condensed Light" panose="020B0306030101010103" pitchFamily="34" charset="77"/>
                <a:cs typeface="Calibri Light"/>
              </a:rPr>
              <a:t>The Cloud</a:t>
            </a:r>
            <a:endParaRPr lang="en-US" sz="4800">
              <a:latin typeface="Abadi MT Condensed Light" panose="020B0306030101010103" pitchFamily="34" charset="77"/>
            </a:endParaRPr>
          </a:p>
        </p:txBody>
      </p:sp>
      <p:sp>
        <p:nvSpPr>
          <p:cNvPr id="3" name="Subtitle 2"/>
          <p:cNvSpPr>
            <a:spLocks noGrp="1"/>
          </p:cNvSpPr>
          <p:nvPr>
            <p:ph type="subTitle" idx="1"/>
          </p:nvPr>
        </p:nvSpPr>
        <p:spPr>
          <a:xfrm>
            <a:off x="477981" y="4844779"/>
            <a:ext cx="3045507" cy="1208141"/>
          </a:xfrm>
        </p:spPr>
        <p:txBody>
          <a:bodyPr vert="horz" lIns="91440" tIns="45720" rIns="91440" bIns="45720" rtlCol="0" anchor="t">
            <a:normAutofit fontScale="85000" lnSpcReduction="20000"/>
          </a:bodyPr>
          <a:lstStyle/>
          <a:p>
            <a:pPr algn="l"/>
            <a:r>
              <a:rPr lang="en-US" sz="2000">
                <a:latin typeface="Abadi MT Condensed Light" panose="020B0306030101010103" pitchFamily="34" charset="77"/>
                <a:cs typeface="Calibri"/>
              </a:rPr>
              <a:t>A short presentation on The Cloud, the different cloud platforms and a Data Engineers’ role </a:t>
            </a:r>
            <a:endParaRPr lang="en-US">
              <a:latin typeface="Abadi MT Condensed Light" panose="020B0306030101010103" pitchFamily="34" charset="77"/>
            </a:endParaRPr>
          </a:p>
          <a:p>
            <a:pPr algn="l"/>
            <a:r>
              <a:rPr lang="en-US" sz="2000">
                <a:latin typeface="Abadi MT Condensed Light" panose="020B0306030101010103" pitchFamily="34" charset="77"/>
                <a:cs typeface="Calibri"/>
              </a:rPr>
              <a:t>By Data 204</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534D-C8C3-2A99-C05F-6111C504D35C}"/>
              </a:ext>
            </a:extLst>
          </p:cNvPr>
          <p:cNvSpPr>
            <a:spLocks noGrp="1"/>
          </p:cNvSpPr>
          <p:nvPr>
            <p:ph type="title"/>
          </p:nvPr>
        </p:nvSpPr>
        <p:spPr/>
        <p:txBody>
          <a:bodyPr>
            <a:normAutofit/>
          </a:bodyPr>
          <a:lstStyle/>
          <a:p>
            <a:r>
              <a:rPr lang="en-US">
                <a:solidFill>
                  <a:schemeClr val="accent1"/>
                </a:solidFill>
                <a:cs typeface="Calibri Light"/>
              </a:rPr>
              <a:t>Security</a:t>
            </a:r>
          </a:p>
        </p:txBody>
      </p:sp>
      <p:sp>
        <p:nvSpPr>
          <p:cNvPr id="3" name="Content Placeholder 2">
            <a:extLst>
              <a:ext uri="{FF2B5EF4-FFF2-40B4-BE49-F238E27FC236}">
                <a16:creationId xmlns:a16="http://schemas.microsoft.com/office/drawing/2014/main" id="{89627B55-B32D-AAF1-15E0-C1D04A964674}"/>
              </a:ext>
            </a:extLst>
          </p:cNvPr>
          <p:cNvSpPr>
            <a:spLocks noGrp="1"/>
          </p:cNvSpPr>
          <p:nvPr>
            <p:ph idx="1"/>
          </p:nvPr>
        </p:nvSpPr>
        <p:spPr>
          <a:xfrm>
            <a:off x="839585" y="1426153"/>
            <a:ext cx="5469878" cy="2673639"/>
          </a:xfrm>
        </p:spPr>
        <p:txBody>
          <a:bodyPr vert="horz" lIns="91440" tIns="45720" rIns="91440" bIns="45720" rtlCol="0" anchor="t">
            <a:normAutofit fontScale="92500" lnSpcReduction="10000"/>
          </a:bodyPr>
          <a:lstStyle/>
          <a:p>
            <a:pPr marL="0" indent="0">
              <a:buNone/>
            </a:pPr>
            <a:r>
              <a:rPr lang="en-US">
                <a:solidFill>
                  <a:schemeClr val="bg1"/>
                </a:solidFill>
                <a:ea typeface="+mn-lt"/>
                <a:cs typeface="+mn-lt"/>
              </a:rPr>
              <a:t> GCP, AWS and Azure offer various security features:</a:t>
            </a:r>
            <a:endParaRPr lang="en-US">
              <a:solidFill>
                <a:schemeClr val="bg1"/>
              </a:solidFill>
              <a:cs typeface="Calibri"/>
            </a:endParaRPr>
          </a:p>
          <a:p>
            <a:pPr marL="0" indent="0">
              <a:buNone/>
            </a:pPr>
            <a:r>
              <a:rPr lang="en-US">
                <a:solidFill>
                  <a:schemeClr val="bg1"/>
                </a:solidFill>
                <a:ea typeface="+mn-lt"/>
                <a:cs typeface="+mn-lt"/>
              </a:rPr>
              <a:t>data encryption, access controls, identity management, and compliance certifications.  SOC 1/2/3, HIPAA, and ISO 27001, making them suitable for organizations in regulated industries.</a:t>
            </a:r>
          </a:p>
          <a:p>
            <a:pPr marL="0" indent="0">
              <a:buNone/>
            </a:pPr>
            <a:endParaRPr lang="en-US">
              <a:solidFill>
                <a:srgbClr val="000000"/>
              </a:solidFill>
              <a:cs typeface="Calibri" panose="020F0502020204030204"/>
            </a:endParaRPr>
          </a:p>
          <a:p>
            <a:pPr marL="0" indent="0">
              <a:buNone/>
            </a:pPr>
            <a:endParaRPr lang="en-US">
              <a:cs typeface="Calibri" panose="020F0502020204030204"/>
            </a:endParaRPr>
          </a:p>
          <a:p>
            <a:pPr marL="0" indent="0">
              <a:buNone/>
            </a:pPr>
            <a:endParaRPr lang="en-US">
              <a:cs typeface="Calibri" panose="020F0502020204030204"/>
            </a:endParaRPr>
          </a:p>
        </p:txBody>
      </p:sp>
      <p:pic>
        <p:nvPicPr>
          <p:cNvPr id="4" name="Picture 4" descr="A picture containing text, green, player&#10;&#10;Description automatically generated">
            <a:extLst>
              <a:ext uri="{FF2B5EF4-FFF2-40B4-BE49-F238E27FC236}">
                <a16:creationId xmlns:a16="http://schemas.microsoft.com/office/drawing/2014/main" id="{59ADE519-5842-8268-4484-7BCF65E00B08}"/>
              </a:ext>
            </a:extLst>
          </p:cNvPr>
          <p:cNvPicPr>
            <a:picLocks noChangeAspect="1"/>
          </p:cNvPicPr>
          <p:nvPr/>
        </p:nvPicPr>
        <p:blipFill>
          <a:blip r:embed="rId2"/>
          <a:stretch>
            <a:fillRect/>
          </a:stretch>
        </p:blipFill>
        <p:spPr>
          <a:xfrm>
            <a:off x="6309736" y="1147158"/>
            <a:ext cx="5879955" cy="2905106"/>
          </a:xfrm>
          <a:prstGeom prst="rect">
            <a:avLst/>
          </a:prstGeom>
        </p:spPr>
      </p:pic>
      <p:sp>
        <p:nvSpPr>
          <p:cNvPr id="5" name="TextBox 4">
            <a:extLst>
              <a:ext uri="{FF2B5EF4-FFF2-40B4-BE49-F238E27FC236}">
                <a16:creationId xmlns:a16="http://schemas.microsoft.com/office/drawing/2014/main" id="{B955C03F-A876-AC78-59C7-B099DD9123F6}"/>
              </a:ext>
            </a:extLst>
          </p:cNvPr>
          <p:cNvSpPr txBox="1"/>
          <p:nvPr/>
        </p:nvSpPr>
        <p:spPr>
          <a:xfrm>
            <a:off x="842818" y="4433454"/>
            <a:ext cx="1005608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rtl="0">
              <a:buFont typeface="Arial"/>
              <a:buChar char="•"/>
            </a:pPr>
            <a:r>
              <a:rPr lang="en-US" b="1" i="0" u="none" strike="noStrike">
                <a:solidFill>
                  <a:srgbClr val="FFFFFF"/>
                </a:solidFill>
                <a:latin typeface="Calibri"/>
              </a:rPr>
              <a:t>GCP offers advanced threat detection and mitigation tools </a:t>
            </a:r>
            <a:r>
              <a:rPr lang="en-US" b="1" i="0">
                <a:latin typeface="Calibri"/>
              </a:rPr>
              <a:t>​</a:t>
            </a:r>
            <a:endParaRPr lang="en-US" b="1">
              <a:cs typeface="Calibri"/>
            </a:endParaRPr>
          </a:p>
          <a:p>
            <a:pPr marL="285750" indent="-285750">
              <a:buFont typeface="Arial"/>
              <a:buChar char="•"/>
            </a:pPr>
            <a:r>
              <a:rPr lang="en-US" b="1" i="0" u="none" strike="noStrike">
                <a:solidFill>
                  <a:schemeClr val="bg1"/>
                </a:solidFill>
                <a:latin typeface="Calibri"/>
              </a:rPr>
              <a:t>AWS is known for its Virtual Private Cloud (VPC) and Elastic Load Balancing (ELB) services</a:t>
            </a:r>
            <a:r>
              <a:rPr lang="en-US" b="1" i="0">
                <a:solidFill>
                  <a:schemeClr val="bg1"/>
                </a:solidFill>
                <a:latin typeface="Calibri"/>
              </a:rPr>
              <a:t>​</a:t>
            </a:r>
            <a:r>
              <a:rPr lang="en-US" b="1">
                <a:solidFill>
                  <a:schemeClr val="bg1"/>
                </a:solidFill>
                <a:latin typeface="Calibri"/>
              </a:rPr>
              <a:t> IAM system</a:t>
            </a:r>
            <a:endParaRPr lang="en-US" b="1" i="0">
              <a:solidFill>
                <a:schemeClr val="bg1"/>
              </a:solidFill>
              <a:latin typeface="Calibri"/>
              <a:cs typeface="Calibri"/>
            </a:endParaRPr>
          </a:p>
          <a:p>
            <a:pPr marL="285750" indent="-285750" algn="l" rtl="0">
              <a:buFont typeface="Arial"/>
              <a:buChar char="•"/>
            </a:pPr>
            <a:r>
              <a:rPr lang="en-US" b="1" i="0" u="none" strike="noStrike">
                <a:solidFill>
                  <a:srgbClr val="FFFFFF"/>
                </a:solidFill>
                <a:latin typeface="Calibri"/>
              </a:rPr>
              <a:t>Azure includes built-in threat intelligence tools and security management features such as Azure Security Center</a:t>
            </a:r>
            <a:r>
              <a:rPr lang="en-US" b="1" i="0">
                <a:latin typeface="Calibri"/>
              </a:rPr>
              <a:t>​</a:t>
            </a:r>
            <a:endParaRPr lang="en-US" b="1" i="0">
              <a:latin typeface="Calibri"/>
              <a:cs typeface="Calibri"/>
            </a:endParaRPr>
          </a:p>
          <a:p>
            <a:pPr algn="l" rtl="0"/>
            <a:r>
              <a:rPr lang="en-US" b="1" i="0">
                <a:latin typeface="Calibri"/>
              </a:rPr>
              <a:t>​</a:t>
            </a:r>
            <a:endParaRPr lang="en-US" b="1" i="0">
              <a:latin typeface="Calibri"/>
              <a:cs typeface="Calibri"/>
            </a:endParaRPr>
          </a:p>
          <a:p>
            <a:pPr algn="l" rtl="0"/>
            <a:r>
              <a:rPr lang="en-US" b="1" i="0" u="none" strike="noStrike">
                <a:solidFill>
                  <a:srgbClr val="FFFFFF"/>
                </a:solidFill>
                <a:latin typeface="Calibri"/>
              </a:rPr>
              <a:t>All three offer similar security processes. AWS, Azure have additional security management features.</a:t>
            </a:r>
            <a:endParaRPr lang="en-US" b="1"/>
          </a:p>
        </p:txBody>
      </p:sp>
    </p:spTree>
    <p:extLst>
      <p:ext uri="{BB962C8B-B14F-4D97-AF65-F5344CB8AC3E}">
        <p14:creationId xmlns:p14="http://schemas.microsoft.com/office/powerpoint/2010/main" val="231868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D7930-ADDF-BD2C-1BE2-D7B23BB3C45D}"/>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kern="1200">
                <a:solidFill>
                  <a:schemeClr val="accent1"/>
                </a:solidFill>
                <a:latin typeface="+mj-lt"/>
                <a:ea typeface="+mj-ea"/>
                <a:cs typeface="+mj-cs"/>
              </a:rPr>
              <a:t>Pricing</a:t>
            </a:r>
            <a:endParaRPr lang="en-US" sz="4800" kern="1200">
              <a:solidFill>
                <a:schemeClr val="accent1"/>
              </a:solidFill>
              <a:latin typeface="+mj-lt"/>
              <a:cs typeface="Calibri Light"/>
            </a:endParaRPr>
          </a:p>
        </p:txBody>
      </p:sp>
      <p:grpSp>
        <p:nvGrpSpPr>
          <p:cNvPr id="20" name="Group 19">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1"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A47C1108-01CD-211C-0951-4B8F0DB2EDDA}"/>
              </a:ext>
            </a:extLst>
          </p:cNvPr>
          <p:cNvSpPr txBox="1"/>
          <p:nvPr/>
        </p:nvSpPr>
        <p:spPr>
          <a:xfrm>
            <a:off x="767290" y="2786232"/>
            <a:ext cx="3582072" cy="3506992"/>
          </a:xfrm>
          <a:prstGeom prst="rect">
            <a:avLst/>
          </a:prstGeom>
        </p:spPr>
        <p:txBody>
          <a:bodyPr vert="horz" lIns="91440" tIns="45720" rIns="91440" bIns="45720" rtlCol="0" anchor="t">
            <a:normAutofit lnSpcReduction="10000"/>
          </a:bodyPr>
          <a:lstStyle/>
          <a:p>
            <a:pPr indent="-228600" defTabSz="914400">
              <a:lnSpc>
                <a:spcPct val="90000"/>
              </a:lnSpc>
              <a:spcAft>
                <a:spcPts val="600"/>
              </a:spcAft>
              <a:buFont typeface="Arial" panose="020B0604020202020204" pitchFamily="34" charset="0"/>
              <a:buChar char="•"/>
            </a:pPr>
            <a:r>
              <a:rPr lang="en-US" sz="1600">
                <a:solidFill>
                  <a:schemeClr val="bg1"/>
                </a:solidFill>
              </a:rPr>
              <a:t>AWS, Azure and Google all offer slightly different pay-as-you-go pricing models and discounts for various services</a:t>
            </a:r>
          </a:p>
          <a:p>
            <a:pPr indent="-228600" defTabSz="914400">
              <a:lnSpc>
                <a:spcPct val="90000"/>
              </a:lnSpc>
              <a:spcAft>
                <a:spcPts val="600"/>
              </a:spcAft>
              <a:buFont typeface="Arial" panose="020B0604020202020204" pitchFamily="34" charset="0"/>
              <a:buChar char="•"/>
            </a:pPr>
            <a:endParaRPr lang="en-US" sz="1600">
              <a:solidFill>
                <a:schemeClr val="bg1"/>
              </a:solidFill>
            </a:endParaRPr>
          </a:p>
          <a:p>
            <a:pPr indent="-228600" defTabSz="914400">
              <a:lnSpc>
                <a:spcPct val="90000"/>
              </a:lnSpc>
              <a:spcAft>
                <a:spcPts val="600"/>
              </a:spcAft>
              <a:buFont typeface="Arial" panose="020B0604020202020204" pitchFamily="34" charset="0"/>
              <a:buChar char="•"/>
            </a:pPr>
            <a:r>
              <a:rPr lang="en-US" sz="1600">
                <a:solidFill>
                  <a:schemeClr val="bg1"/>
                </a:solidFill>
              </a:rPr>
              <a:t>A comparison among the pricing models of AWS, Azure, and GCP based on the machine type that they offer:</a:t>
            </a:r>
          </a:p>
          <a:p>
            <a:pPr indent="-228600" defTabSz="914400">
              <a:lnSpc>
                <a:spcPct val="90000"/>
              </a:lnSpc>
              <a:spcAft>
                <a:spcPts val="600"/>
              </a:spcAft>
              <a:buFont typeface="Arial" panose="020B0604020202020204" pitchFamily="34" charset="0"/>
              <a:buChar char="•"/>
            </a:pPr>
            <a:endParaRPr lang="en-US" sz="1600">
              <a:solidFill>
                <a:schemeClr val="bg1"/>
              </a:solidFill>
            </a:endParaRPr>
          </a:p>
          <a:p>
            <a:pPr indent="-228600" defTabSz="914400">
              <a:lnSpc>
                <a:spcPct val="90000"/>
              </a:lnSpc>
              <a:spcAft>
                <a:spcPts val="600"/>
              </a:spcAft>
              <a:buFont typeface="Arial" panose="020B0604020202020204" pitchFamily="34" charset="0"/>
              <a:buChar char="•"/>
            </a:pPr>
            <a:r>
              <a:rPr lang="en-US" sz="1600">
                <a:solidFill>
                  <a:schemeClr val="bg1"/>
                </a:solidFill>
              </a:rPr>
              <a:t>It's important to note that pricing may vary for specific services or regions</a:t>
            </a:r>
          </a:p>
          <a:p>
            <a:pPr defTabSz="914400">
              <a:lnSpc>
                <a:spcPct val="90000"/>
              </a:lnSpc>
              <a:spcAft>
                <a:spcPts val="600"/>
              </a:spcAft>
            </a:pPr>
            <a:endParaRPr lang="en-US" sz="1600">
              <a:solidFill>
                <a:schemeClr val="bg1"/>
              </a:solidFill>
            </a:endParaRPr>
          </a:p>
          <a:p>
            <a:pPr indent="-228600" defTabSz="914400">
              <a:lnSpc>
                <a:spcPct val="90000"/>
              </a:lnSpc>
              <a:spcAft>
                <a:spcPts val="600"/>
              </a:spcAft>
              <a:buFont typeface="Arial" panose="020B0604020202020204" pitchFamily="34" charset="0"/>
              <a:buChar char="•"/>
            </a:pPr>
            <a:r>
              <a:rPr lang="en-US" sz="1600">
                <a:solidFill>
                  <a:schemeClr val="bg1"/>
                </a:solidFill>
              </a:rPr>
              <a:t>AWS has been known to have difficult to understand pricing </a:t>
            </a:r>
          </a:p>
        </p:txBody>
      </p:sp>
      <p:graphicFrame>
        <p:nvGraphicFramePr>
          <p:cNvPr id="3" name="Table 3">
            <a:extLst>
              <a:ext uri="{FF2B5EF4-FFF2-40B4-BE49-F238E27FC236}">
                <a16:creationId xmlns:a16="http://schemas.microsoft.com/office/drawing/2014/main" id="{BFD4653C-1CCB-369A-6534-27D87AC378BE}"/>
              </a:ext>
            </a:extLst>
          </p:cNvPr>
          <p:cNvGraphicFramePr>
            <a:graphicFrameLocks noGrp="1"/>
          </p:cNvGraphicFramePr>
          <p:nvPr>
            <p:extLst>
              <p:ext uri="{D42A27DB-BD31-4B8C-83A1-F6EECF244321}">
                <p14:modId xmlns:p14="http://schemas.microsoft.com/office/powerpoint/2010/main" val="1434633020"/>
              </p:ext>
            </p:extLst>
          </p:nvPr>
        </p:nvGraphicFramePr>
        <p:xfrm>
          <a:off x="5116652" y="1909286"/>
          <a:ext cx="6642535" cy="2461197"/>
        </p:xfrm>
        <a:graphic>
          <a:graphicData uri="http://schemas.openxmlformats.org/drawingml/2006/table">
            <a:tbl>
              <a:tblPr firstRow="1" bandRow="1">
                <a:solidFill>
                  <a:schemeClr val="bg1">
                    <a:lumMod val="95000"/>
                  </a:schemeClr>
                </a:solidFill>
                <a:tableStyleId>{5C22544A-7EE6-4342-B048-85BDC9FD1C3A}</a:tableStyleId>
              </a:tblPr>
              <a:tblGrid>
                <a:gridCol w="1065137">
                  <a:extLst>
                    <a:ext uri="{9D8B030D-6E8A-4147-A177-3AD203B41FA5}">
                      <a16:colId xmlns:a16="http://schemas.microsoft.com/office/drawing/2014/main" val="428991800"/>
                    </a:ext>
                  </a:extLst>
                </a:gridCol>
                <a:gridCol w="793481">
                  <a:extLst>
                    <a:ext uri="{9D8B030D-6E8A-4147-A177-3AD203B41FA5}">
                      <a16:colId xmlns:a16="http://schemas.microsoft.com/office/drawing/2014/main" val="3845253287"/>
                    </a:ext>
                  </a:extLst>
                </a:gridCol>
                <a:gridCol w="966353">
                  <a:extLst>
                    <a:ext uri="{9D8B030D-6E8A-4147-A177-3AD203B41FA5}">
                      <a16:colId xmlns:a16="http://schemas.microsoft.com/office/drawing/2014/main" val="376671074"/>
                    </a:ext>
                  </a:extLst>
                </a:gridCol>
                <a:gridCol w="886091">
                  <a:extLst>
                    <a:ext uri="{9D8B030D-6E8A-4147-A177-3AD203B41FA5}">
                      <a16:colId xmlns:a16="http://schemas.microsoft.com/office/drawing/2014/main" val="1947470010"/>
                    </a:ext>
                  </a:extLst>
                </a:gridCol>
                <a:gridCol w="966353">
                  <a:extLst>
                    <a:ext uri="{9D8B030D-6E8A-4147-A177-3AD203B41FA5}">
                      <a16:colId xmlns:a16="http://schemas.microsoft.com/office/drawing/2014/main" val="1844767641"/>
                    </a:ext>
                  </a:extLst>
                </a:gridCol>
                <a:gridCol w="793481">
                  <a:extLst>
                    <a:ext uri="{9D8B030D-6E8A-4147-A177-3AD203B41FA5}">
                      <a16:colId xmlns:a16="http://schemas.microsoft.com/office/drawing/2014/main" val="4012899677"/>
                    </a:ext>
                  </a:extLst>
                </a:gridCol>
                <a:gridCol w="1171639">
                  <a:extLst>
                    <a:ext uri="{9D8B030D-6E8A-4147-A177-3AD203B41FA5}">
                      <a16:colId xmlns:a16="http://schemas.microsoft.com/office/drawing/2014/main" val="2533133096"/>
                    </a:ext>
                  </a:extLst>
                </a:gridCol>
              </a:tblGrid>
              <a:tr h="662345">
                <a:tc>
                  <a:txBody>
                    <a:bodyPr/>
                    <a:lstStyle/>
                    <a:p>
                      <a:r>
                        <a:rPr lang="en-GB" sz="1600" b="1" cap="none" spc="0">
                          <a:solidFill>
                            <a:schemeClr val="tx1"/>
                          </a:solidFill>
                        </a:rPr>
                        <a:t>Machine Type</a:t>
                      </a:r>
                    </a:p>
                  </a:txBody>
                  <a:tcPr marL="62843" marR="89777" marT="17955" marB="134664" anchor="b">
                    <a:lnL w="12700" cmpd="sng">
                      <a:noFill/>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GB" sz="1600" b="1" cap="none" spc="0">
                          <a:solidFill>
                            <a:schemeClr val="tx1"/>
                          </a:solidFill>
                        </a:rPr>
                        <a:t> AWS</a:t>
                      </a:r>
                    </a:p>
                  </a:txBody>
                  <a:tcPr marL="62843" marR="89777" marT="17955" marB="13466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gridSpan="2">
                  <a:txBody>
                    <a:bodyPr/>
                    <a:lstStyle/>
                    <a:p>
                      <a:pPr algn="ctr"/>
                      <a:r>
                        <a:rPr lang="en-GB" sz="1600" b="1" cap="none" spc="0">
                          <a:solidFill>
                            <a:schemeClr val="tx1"/>
                          </a:solidFill>
                        </a:rPr>
                        <a:t>Azure</a:t>
                      </a:r>
                    </a:p>
                  </a:txBody>
                  <a:tcPr marL="62843" marR="89777" marT="17955" marB="13466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gridSpan="2">
                  <a:txBody>
                    <a:bodyPr/>
                    <a:lstStyle/>
                    <a:p>
                      <a:pPr algn="ctr"/>
                      <a:r>
                        <a:rPr lang="en-GB" sz="1600" b="1" cap="none" spc="0">
                          <a:solidFill>
                            <a:schemeClr val="tx1"/>
                          </a:solidFill>
                        </a:rPr>
                        <a:t>GCP</a:t>
                      </a:r>
                    </a:p>
                  </a:txBody>
                  <a:tcPr marL="62843" marR="89777" marT="17955" marB="134664" anchor="b">
                    <a:lnL w="12700" cap="flat" cmpd="sng" algn="ctr">
                      <a:solidFill>
                        <a:schemeClr val="tx1"/>
                      </a:solidFill>
                      <a:prstDash val="solid"/>
                      <a:round/>
                      <a:headEnd type="none" w="med" len="med"/>
                      <a:tailEnd type="none" w="med" len="med"/>
                    </a:lnL>
                    <a:lnR w="12700" cmpd="sng">
                      <a:noFill/>
                    </a:lnR>
                    <a:lnT w="9525" cap="flat" cmpd="sng" algn="ctr">
                      <a:noFill/>
                      <a:prstDash val="soli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extLst>
                  <a:ext uri="{0D108BD9-81ED-4DB2-BD59-A6C34878D82A}">
                    <a16:rowId xmlns:a16="http://schemas.microsoft.com/office/drawing/2014/main" val="2940432018"/>
                  </a:ext>
                </a:extLst>
              </a:tr>
              <a:tr h="899426">
                <a:tc>
                  <a:txBody>
                    <a:bodyPr/>
                    <a:lstStyle/>
                    <a:p>
                      <a:r>
                        <a:rPr lang="en-GB" sz="1200" b="1" i="0" kern="1200" cap="none" spc="0">
                          <a:solidFill>
                            <a:schemeClr val="tx1"/>
                          </a:solidFill>
                          <a:effectLst/>
                          <a:latin typeface="+mn-lt"/>
                          <a:ea typeface="+mn-ea"/>
                          <a:cs typeface="+mn-cs"/>
                        </a:rPr>
                        <a:t>Smallest Instance</a:t>
                      </a:r>
                      <a:endParaRPr lang="en-GB" sz="1200" b="1" cap="none" spc="0">
                        <a:solidFill>
                          <a:schemeClr val="tx1"/>
                        </a:solidFill>
                      </a:endParaRPr>
                    </a:p>
                  </a:txBody>
                  <a:tcPr marL="62843" marR="89777" marT="17955" marB="134664">
                    <a:lnL w="12700" cap="flat" cmpd="sng" algn="ctr">
                      <a:solidFill>
                        <a:schemeClr val="accent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solidFill>
                      <a:schemeClr val="bg1">
                        <a:lumMod val="95000"/>
                      </a:schemeClr>
                    </a:solidFill>
                  </a:tcPr>
                </a:tc>
                <a:tc>
                  <a:txBody>
                    <a:bodyPr/>
                    <a:lstStyle/>
                    <a:p>
                      <a:r>
                        <a:rPr lang="en-US" sz="1200" b="0" i="0" kern="1200" cap="none" spc="0">
                          <a:solidFill>
                            <a:schemeClr val="tx1"/>
                          </a:solidFill>
                          <a:effectLst/>
                          <a:latin typeface="+mn-lt"/>
                          <a:ea typeface="+mn-ea"/>
                          <a:cs typeface="+mn-cs"/>
                        </a:rPr>
                        <a:t>2 virtual CPUs and 8 GB of RAM</a:t>
                      </a:r>
                      <a:endParaRPr lang="en-GB" sz="1200" cap="none" spc="0">
                        <a:solidFill>
                          <a:schemeClr val="tx1"/>
                        </a:solidFill>
                      </a:endParaRPr>
                    </a:p>
                  </a:txBody>
                  <a:tcPr marL="62843" marR="89777" marT="17955" marB="134664">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solidFill>
                      <a:schemeClr val="bg1">
                        <a:lumMod val="95000"/>
                      </a:schemeClr>
                    </a:solidFill>
                  </a:tcPr>
                </a:tc>
                <a:tc>
                  <a:txBody>
                    <a:bodyPr/>
                    <a:lstStyle/>
                    <a:p>
                      <a:r>
                        <a:rPr lang="en-GB" sz="1200" cap="none" spc="0">
                          <a:solidFill>
                            <a:schemeClr val="tx1"/>
                          </a:solidFill>
                        </a:rPr>
                        <a:t>$69/month</a:t>
                      </a:r>
                    </a:p>
                  </a:txBody>
                  <a:tcPr marL="62843" marR="89777" marT="17955" marB="134664">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solidFill>
                      <a:schemeClr val="bg1">
                        <a:lumMod val="95000"/>
                      </a:schemeClr>
                    </a:solidFill>
                  </a:tcPr>
                </a:tc>
                <a:tc>
                  <a:txBody>
                    <a:bodyPr/>
                    <a:lstStyle/>
                    <a:p>
                      <a:r>
                        <a:rPr lang="en-US" sz="1200" b="0" i="0" kern="1200" cap="none" spc="0">
                          <a:solidFill>
                            <a:schemeClr val="tx1"/>
                          </a:solidFill>
                          <a:effectLst/>
                          <a:latin typeface="+mn-lt"/>
                          <a:ea typeface="+mn-ea"/>
                          <a:cs typeface="+mn-cs"/>
                        </a:rPr>
                        <a:t>2 virtual CPUs and 8 GB of RAM</a:t>
                      </a:r>
                      <a:endParaRPr lang="en-GB" sz="1200" cap="none" spc="0">
                        <a:solidFill>
                          <a:schemeClr val="tx1"/>
                        </a:solidFill>
                      </a:endParaRPr>
                    </a:p>
                  </a:txBody>
                  <a:tcPr marL="62843" marR="89777" marT="17955" marB="134664">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solidFill>
                      <a:schemeClr val="bg1">
                        <a:lumMod val="95000"/>
                      </a:schemeClr>
                    </a:solidFill>
                  </a:tcPr>
                </a:tc>
                <a:tc>
                  <a:txBody>
                    <a:bodyPr/>
                    <a:lstStyle/>
                    <a:p>
                      <a:r>
                        <a:rPr lang="en-GB" sz="1200" b="0" i="0" kern="1200" cap="none" spc="0">
                          <a:solidFill>
                            <a:schemeClr val="tx1"/>
                          </a:solidFill>
                          <a:effectLst/>
                          <a:latin typeface="+mn-lt"/>
                          <a:ea typeface="+mn-ea"/>
                          <a:cs typeface="+mn-cs"/>
                        </a:rPr>
                        <a:t>$70/month</a:t>
                      </a:r>
                      <a:endParaRPr lang="en-GB" sz="1200" cap="none" spc="0">
                        <a:solidFill>
                          <a:schemeClr val="tx1"/>
                        </a:solidFill>
                      </a:endParaRPr>
                    </a:p>
                  </a:txBody>
                  <a:tcPr marL="62843" marR="89777" marT="17955" marB="134664">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solidFill>
                      <a:schemeClr val="bg1">
                        <a:lumMod val="95000"/>
                      </a:schemeClr>
                    </a:solidFill>
                  </a:tcPr>
                </a:tc>
                <a:tc>
                  <a:txBody>
                    <a:bodyPr/>
                    <a:lstStyle/>
                    <a:p>
                      <a:r>
                        <a:rPr lang="en-US" sz="1200" b="0" i="0" kern="1200" cap="none" spc="0">
                          <a:solidFill>
                            <a:schemeClr val="tx1"/>
                          </a:solidFill>
                          <a:effectLst/>
                          <a:latin typeface="+mn-lt"/>
                          <a:ea typeface="+mn-ea"/>
                          <a:cs typeface="+mn-cs"/>
                        </a:rPr>
                        <a:t>2 virtual CPUs and 8 GB of RAM</a:t>
                      </a:r>
                      <a:endParaRPr lang="en-GB" sz="1200" cap="none" spc="0">
                        <a:solidFill>
                          <a:schemeClr val="tx1"/>
                        </a:solidFill>
                      </a:endParaRPr>
                    </a:p>
                  </a:txBody>
                  <a:tcPr marL="62843" marR="89777" marT="17955" marB="134664">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solidFill>
                      <a:schemeClr val="bg1">
                        <a:lumMod val="95000"/>
                      </a:schemeClr>
                    </a:solidFill>
                  </a:tcPr>
                </a:tc>
                <a:tc>
                  <a:txBody>
                    <a:bodyPr/>
                    <a:lstStyle/>
                    <a:p>
                      <a:r>
                        <a:rPr lang="en-GB" sz="1200" b="0" i="0" kern="1200" cap="none" spc="0">
                          <a:solidFill>
                            <a:schemeClr val="tx1"/>
                          </a:solidFill>
                          <a:effectLst/>
                          <a:latin typeface="+mn-lt"/>
                          <a:ea typeface="+mn-ea"/>
                          <a:cs typeface="+mn-cs"/>
                        </a:rPr>
                        <a:t>$52/month</a:t>
                      </a:r>
                      <a:endParaRPr lang="en-GB" sz="1200" cap="none" spc="0">
                        <a:solidFill>
                          <a:schemeClr val="tx1"/>
                        </a:solidFill>
                      </a:endParaRPr>
                    </a:p>
                  </a:txBody>
                  <a:tcPr marL="62843" marR="89777" marT="17955" marB="134664">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solidFill>
                      <a:schemeClr val="bg1">
                        <a:lumMod val="95000"/>
                      </a:schemeClr>
                    </a:solidFill>
                  </a:tcPr>
                </a:tc>
                <a:extLst>
                  <a:ext uri="{0D108BD9-81ED-4DB2-BD59-A6C34878D82A}">
                    <a16:rowId xmlns:a16="http://schemas.microsoft.com/office/drawing/2014/main" val="681983507"/>
                  </a:ext>
                </a:extLst>
              </a:tr>
              <a:tr h="899426">
                <a:tc>
                  <a:txBody>
                    <a:bodyPr/>
                    <a:lstStyle/>
                    <a:p>
                      <a:r>
                        <a:rPr lang="en-GB" sz="1200" b="1" cap="none" spc="0">
                          <a:solidFill>
                            <a:schemeClr val="tx1"/>
                          </a:solidFill>
                        </a:rPr>
                        <a:t>Largest Instance</a:t>
                      </a:r>
                    </a:p>
                  </a:txBody>
                  <a:tcPr marL="62843" marR="89777" marT="17955" marB="134664">
                    <a:lnL w="12700" cap="flat" cmpd="sng" algn="ctr">
                      <a:solidFill>
                        <a:schemeClr val="accent1"/>
                      </a:solidFill>
                      <a:prstDash val="solid"/>
                    </a:lnL>
                    <a:lnR w="12700" cap="flat" cmpd="sng" algn="ctr">
                      <a:solidFill>
                        <a:schemeClr val="tx1"/>
                      </a:solidFill>
                      <a:prstDash val="solid"/>
                      <a:round/>
                      <a:headEnd type="none" w="med" len="med"/>
                      <a:tailEnd type="none" w="med" len="med"/>
                    </a:lnR>
                    <a:lnT w="9525" cap="flat" cmpd="sng" algn="ctr">
                      <a:noFill/>
                      <a:prstDash val="solid"/>
                    </a:lnT>
                    <a:lnB w="12700" cmpd="sng">
                      <a:noFill/>
                      <a:prstDash val="solid"/>
                    </a:lnB>
                    <a:solidFill>
                      <a:schemeClr val="bg1">
                        <a:lumMod val="85000"/>
                      </a:schemeClr>
                    </a:solidFill>
                  </a:tcPr>
                </a:tc>
                <a:tc>
                  <a:txBody>
                    <a:bodyPr/>
                    <a:lstStyle/>
                    <a:p>
                      <a:r>
                        <a:rPr lang="en-US" sz="1200" b="0" i="0" kern="1200" cap="none" spc="0">
                          <a:solidFill>
                            <a:schemeClr val="tx1"/>
                          </a:solidFill>
                          <a:effectLst/>
                          <a:latin typeface="+mn-lt"/>
                          <a:ea typeface="+mn-ea"/>
                          <a:cs typeface="+mn-cs"/>
                        </a:rPr>
                        <a:t>3.84 TB of RAM and 128 vCPUs</a:t>
                      </a:r>
                      <a:endParaRPr lang="en-GB" sz="1200" cap="none" spc="0">
                        <a:solidFill>
                          <a:schemeClr val="tx1"/>
                        </a:solidFill>
                      </a:endParaRPr>
                    </a:p>
                  </a:txBody>
                  <a:tcPr marL="62843" marR="89777" marT="17955" marB="134664">
                    <a:lnL w="12700" cap="flat" cmpd="sng" algn="ctr">
                      <a:solidFill>
                        <a:schemeClr val="tx1"/>
                      </a:solidFill>
                      <a:prstDash val="solid"/>
                      <a:round/>
                      <a:headEnd type="none" w="med" len="med"/>
                      <a:tailEnd type="none" w="med" len="me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GB" sz="1200" b="0" i="0" kern="1200" cap="none" spc="0">
                          <a:solidFill>
                            <a:schemeClr val="tx1"/>
                          </a:solidFill>
                          <a:effectLst/>
                          <a:latin typeface="+mn-lt"/>
                          <a:ea typeface="+mn-ea"/>
                          <a:cs typeface="+mn-cs"/>
                        </a:rPr>
                        <a:t>$3.97/hour</a:t>
                      </a:r>
                      <a:endParaRPr lang="en-GB" sz="1200" cap="none" spc="0">
                        <a:solidFill>
                          <a:schemeClr val="tx1"/>
                        </a:solidFill>
                      </a:endParaRPr>
                    </a:p>
                  </a:txBody>
                  <a:tcPr marL="62843" marR="89777" marT="17955" marB="134664">
                    <a:lnL w="12700" cmpd="sng">
                      <a:noFill/>
                      <a:prstDash val="solid"/>
                    </a:lnL>
                    <a:lnR w="12700" cap="flat" cmpd="sng" algn="ctr">
                      <a:solidFill>
                        <a:schemeClr val="tx1"/>
                      </a:solidFill>
                      <a:prstDash val="solid"/>
                      <a:round/>
                      <a:headEnd type="none" w="med" len="med"/>
                      <a:tailEnd type="none" w="med" len="med"/>
                    </a:lnR>
                    <a:lnT w="9525" cap="flat" cmpd="sng" algn="ctr">
                      <a:noFill/>
                      <a:prstDash val="solid"/>
                    </a:lnT>
                    <a:lnB w="12700" cmpd="sng">
                      <a:noFill/>
                      <a:prstDash val="solid"/>
                    </a:lnB>
                    <a:solidFill>
                      <a:schemeClr val="bg1">
                        <a:lumMod val="85000"/>
                      </a:schemeClr>
                    </a:solidFill>
                  </a:tcPr>
                </a:tc>
                <a:tc>
                  <a:txBody>
                    <a:bodyPr/>
                    <a:lstStyle/>
                    <a:p>
                      <a:r>
                        <a:rPr lang="en-US" sz="1200" b="0" i="0" kern="1200" cap="none" spc="0">
                          <a:solidFill>
                            <a:schemeClr val="tx1"/>
                          </a:solidFill>
                          <a:effectLst/>
                          <a:latin typeface="+mn-lt"/>
                          <a:ea typeface="+mn-ea"/>
                          <a:cs typeface="+mn-cs"/>
                        </a:rPr>
                        <a:t>3.89 TB of RAM and 128 vCPUs</a:t>
                      </a:r>
                      <a:endParaRPr lang="en-GB" sz="1200" cap="none" spc="0">
                        <a:solidFill>
                          <a:schemeClr val="tx1"/>
                        </a:solidFill>
                      </a:endParaRPr>
                    </a:p>
                  </a:txBody>
                  <a:tcPr marL="62843" marR="89777" marT="17955" marB="134664">
                    <a:lnL w="12700" cap="flat" cmpd="sng" algn="ctr">
                      <a:solidFill>
                        <a:schemeClr val="tx1"/>
                      </a:solidFill>
                      <a:prstDash val="solid"/>
                      <a:round/>
                      <a:headEnd type="none" w="med" len="med"/>
                      <a:tailEnd type="none" w="med" len="me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GB" sz="1200" b="0" i="0" kern="1200" cap="none" spc="0">
                          <a:solidFill>
                            <a:schemeClr val="tx1"/>
                          </a:solidFill>
                          <a:effectLst/>
                          <a:latin typeface="+mn-lt"/>
                          <a:ea typeface="+mn-ea"/>
                          <a:cs typeface="+mn-cs"/>
                        </a:rPr>
                        <a:t>$6.79/hour</a:t>
                      </a:r>
                      <a:endParaRPr lang="en-GB" sz="1200" cap="none" spc="0">
                        <a:solidFill>
                          <a:schemeClr val="tx1"/>
                        </a:solidFill>
                      </a:endParaRPr>
                    </a:p>
                  </a:txBody>
                  <a:tcPr marL="62843" marR="89777" marT="17955" marB="134664">
                    <a:lnL w="12700" cmpd="sng">
                      <a:noFill/>
                      <a:prstDash val="solid"/>
                    </a:lnL>
                    <a:lnR w="12700" cap="flat" cmpd="sng" algn="ctr">
                      <a:solidFill>
                        <a:schemeClr val="tx1"/>
                      </a:solidFill>
                      <a:prstDash val="solid"/>
                      <a:round/>
                      <a:headEnd type="none" w="med" len="med"/>
                      <a:tailEnd type="none" w="med" len="med"/>
                    </a:lnR>
                    <a:lnT w="9525" cap="flat" cmpd="sng" algn="ctr">
                      <a:noFill/>
                      <a:prstDash val="solid"/>
                    </a:lnT>
                    <a:lnB w="12700" cmpd="sng">
                      <a:noFill/>
                      <a:prstDash val="solid"/>
                    </a:lnB>
                    <a:solidFill>
                      <a:schemeClr val="bg1">
                        <a:lumMod val="85000"/>
                      </a:schemeClr>
                    </a:solidFill>
                  </a:tcPr>
                </a:tc>
                <a:tc>
                  <a:txBody>
                    <a:bodyPr/>
                    <a:lstStyle/>
                    <a:p>
                      <a:r>
                        <a:rPr lang="en-US" sz="1200" b="0" i="0" kern="1200" cap="none" spc="0">
                          <a:solidFill>
                            <a:schemeClr val="tx1"/>
                          </a:solidFill>
                          <a:effectLst/>
                          <a:latin typeface="+mn-lt"/>
                          <a:ea typeface="+mn-ea"/>
                          <a:cs typeface="+mn-cs"/>
                        </a:rPr>
                        <a:t>3.75 TB of RAM and 160 vCPUs</a:t>
                      </a:r>
                      <a:endParaRPr lang="en-GB" sz="1200" cap="none" spc="0">
                        <a:solidFill>
                          <a:schemeClr val="tx1"/>
                        </a:solidFill>
                      </a:endParaRPr>
                    </a:p>
                  </a:txBody>
                  <a:tcPr marL="62843" marR="89777" marT="17955" marB="134664">
                    <a:lnL w="12700" cap="flat" cmpd="sng" algn="ctr">
                      <a:solidFill>
                        <a:schemeClr val="tx1"/>
                      </a:solidFill>
                      <a:prstDash val="solid"/>
                      <a:round/>
                      <a:headEnd type="none" w="med" len="med"/>
                      <a:tailEnd type="none" w="med" len="me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GB" sz="1200" b="0" i="0" kern="1200" cap="none" spc="0">
                          <a:solidFill>
                            <a:schemeClr val="tx1"/>
                          </a:solidFill>
                          <a:effectLst/>
                          <a:latin typeface="+mn-lt"/>
                          <a:ea typeface="+mn-ea"/>
                          <a:cs typeface="+mn-cs"/>
                        </a:rPr>
                        <a:t>US$5.32/hour</a:t>
                      </a:r>
                      <a:endParaRPr lang="en-GB" sz="1200" cap="none" spc="0">
                        <a:solidFill>
                          <a:schemeClr val="tx1"/>
                        </a:solidFill>
                      </a:endParaRPr>
                    </a:p>
                  </a:txBody>
                  <a:tcPr marL="62843" marR="89777" marT="17955" marB="134664">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997143807"/>
                  </a:ext>
                </a:extLst>
              </a:tr>
            </a:tbl>
          </a:graphicData>
        </a:graphic>
      </p:graphicFrame>
    </p:spTree>
    <p:extLst>
      <p:ext uri="{BB962C8B-B14F-4D97-AF65-F5344CB8AC3E}">
        <p14:creationId xmlns:p14="http://schemas.microsoft.com/office/powerpoint/2010/main" val="3395391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DFE9F-B976-2C13-F16D-05096C584DE2}"/>
              </a:ext>
            </a:extLst>
          </p:cNvPr>
          <p:cNvSpPr>
            <a:spLocks noGrp="1"/>
          </p:cNvSpPr>
          <p:nvPr>
            <p:ph idx="1"/>
          </p:nvPr>
        </p:nvSpPr>
        <p:spPr>
          <a:xfrm>
            <a:off x="1136429" y="1138335"/>
            <a:ext cx="6467867" cy="4590451"/>
          </a:xfrm>
        </p:spPr>
        <p:txBody>
          <a:bodyPr vert="horz" lIns="91440" tIns="45720" rIns="91440" bIns="45720" rtlCol="0" anchor="ctr">
            <a:normAutofit/>
          </a:bodyPr>
          <a:lstStyle/>
          <a:p>
            <a:pPr marL="0" indent="0">
              <a:buNone/>
            </a:pPr>
            <a:r>
              <a:rPr lang="en-US" sz="4400">
                <a:solidFill>
                  <a:schemeClr val="accent1"/>
                </a:solidFill>
                <a:ea typeface="+mn-lt"/>
                <a:cs typeface="+mn-lt"/>
              </a:rPr>
              <a:t>Choosing the right cloud provider comes down to your business needs, wants and workloads.</a:t>
            </a:r>
            <a:endParaRPr lang="en-US" sz="4400">
              <a:solidFill>
                <a:schemeClr val="accent1"/>
              </a:solidFill>
              <a:cs typeface="Calibri"/>
            </a:endParaRPr>
          </a:p>
        </p:txBody>
      </p:sp>
      <p:pic>
        <p:nvPicPr>
          <p:cNvPr id="31" name="Graphic 23" descr="Syncing Cloud">
            <a:extLst>
              <a:ext uri="{FF2B5EF4-FFF2-40B4-BE49-F238E27FC236}">
                <a16:creationId xmlns:a16="http://schemas.microsoft.com/office/drawing/2014/main" id="{2A2F30FC-F82A-D3F0-EEC1-5B5747DF26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89911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4026-C375-040B-0FD8-F6053B80D783}"/>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a:solidFill>
                  <a:schemeClr val="accent1"/>
                </a:solidFill>
                <a:latin typeface="+mj-lt"/>
                <a:ea typeface="+mj-ea"/>
                <a:cs typeface="+mj-cs"/>
              </a:rPr>
              <a:t>How the Cloud is used by Data Engineers</a:t>
            </a:r>
            <a:endParaRPr lang="en-US" sz="6000" kern="1200">
              <a:solidFill>
                <a:schemeClr val="accent1"/>
              </a:solidFill>
              <a:latin typeface="+mj-lt"/>
              <a:cs typeface="Calibri Light"/>
            </a:endParaRPr>
          </a:p>
        </p:txBody>
      </p:sp>
      <p:pic>
        <p:nvPicPr>
          <p:cNvPr id="9" name="Graphic 8" descr="Syncing Cloud">
            <a:extLst>
              <a:ext uri="{FF2B5EF4-FFF2-40B4-BE49-F238E27FC236}">
                <a16:creationId xmlns:a16="http://schemas.microsoft.com/office/drawing/2014/main" id="{29A1AF9C-9082-428A-E029-4556AB685F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001446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D1EB-3D5B-FA4F-B7D4-2CEFE13E84E9}"/>
              </a:ext>
            </a:extLst>
          </p:cNvPr>
          <p:cNvSpPr>
            <a:spLocks noGrp="1"/>
          </p:cNvSpPr>
          <p:nvPr>
            <p:ph type="title"/>
          </p:nvPr>
        </p:nvSpPr>
        <p:spPr/>
        <p:txBody>
          <a:bodyPr/>
          <a:lstStyle/>
          <a:p>
            <a:r>
              <a:rPr lang="en-US" dirty="0">
                <a:solidFill>
                  <a:schemeClr val="accent1"/>
                </a:solidFill>
                <a:cs typeface="Calibri Light"/>
              </a:rPr>
              <a:t>Cloud Data Engineer</a:t>
            </a:r>
          </a:p>
        </p:txBody>
      </p:sp>
      <p:sp>
        <p:nvSpPr>
          <p:cNvPr id="3" name="Content Placeholder 2">
            <a:extLst>
              <a:ext uri="{FF2B5EF4-FFF2-40B4-BE49-F238E27FC236}">
                <a16:creationId xmlns:a16="http://schemas.microsoft.com/office/drawing/2014/main" id="{3103E8A6-233B-7A93-CA52-22D6EA0E9AA8}"/>
              </a:ext>
            </a:extLst>
          </p:cNvPr>
          <p:cNvSpPr>
            <a:spLocks noGrp="1"/>
          </p:cNvSpPr>
          <p:nvPr>
            <p:ph idx="1"/>
          </p:nvPr>
        </p:nvSpPr>
        <p:spPr>
          <a:xfrm>
            <a:off x="838200" y="1825625"/>
            <a:ext cx="7895728" cy="4675593"/>
          </a:xfrm>
        </p:spPr>
        <p:txBody>
          <a:bodyPr vert="horz" lIns="91440" tIns="45720" rIns="91440" bIns="45720" rtlCol="0" anchor="t">
            <a:normAutofit lnSpcReduction="10000"/>
          </a:bodyPr>
          <a:lstStyle/>
          <a:p>
            <a:r>
              <a:rPr lang="en-US" sz="1600" b="1">
                <a:solidFill>
                  <a:schemeClr val="bg1"/>
                </a:solidFill>
                <a:highlight>
                  <a:srgbClr val="C0C0C0"/>
                </a:highlight>
                <a:ea typeface="+mn-lt"/>
                <a:cs typeface="+mn-lt"/>
              </a:rPr>
              <a:t>Database Management</a:t>
            </a:r>
            <a:r>
              <a:rPr lang="en-US" sz="1600">
                <a:solidFill>
                  <a:schemeClr val="bg1"/>
                </a:solidFill>
                <a:highlight>
                  <a:srgbClr val="C0C0C0"/>
                </a:highlight>
                <a:ea typeface="+mn-lt"/>
                <a:cs typeface="+mn-lt"/>
              </a:rPr>
              <a:t>: SQL, NoSQL, MySQL</a:t>
            </a:r>
            <a:endParaRPr lang="en-US" sz="1600">
              <a:solidFill>
                <a:schemeClr val="bg1"/>
              </a:solidFill>
              <a:highlight>
                <a:srgbClr val="C0C0C0"/>
              </a:highlight>
              <a:cs typeface="Calibri"/>
            </a:endParaRPr>
          </a:p>
          <a:p>
            <a:r>
              <a:rPr lang="en-US" sz="1600" b="1">
                <a:solidFill>
                  <a:schemeClr val="bg1"/>
                </a:solidFill>
                <a:highlight>
                  <a:srgbClr val="C0C0C0"/>
                </a:highlight>
                <a:ea typeface="+mn-lt"/>
                <a:cs typeface="+mn-lt"/>
              </a:rPr>
              <a:t>Programming Languages</a:t>
            </a:r>
            <a:r>
              <a:rPr lang="en-US" sz="1600">
                <a:solidFill>
                  <a:schemeClr val="bg1"/>
                </a:solidFill>
                <a:highlight>
                  <a:srgbClr val="C0C0C0"/>
                </a:highlight>
                <a:ea typeface="+mn-lt"/>
                <a:cs typeface="+mn-lt"/>
              </a:rPr>
              <a:t>: Python, Scala, Java, and so on.</a:t>
            </a:r>
            <a:endParaRPr lang="en-US" sz="1600">
              <a:solidFill>
                <a:schemeClr val="bg1"/>
              </a:solidFill>
              <a:highlight>
                <a:srgbClr val="C0C0C0"/>
              </a:highlight>
              <a:cs typeface="Calibri"/>
            </a:endParaRPr>
          </a:p>
          <a:p>
            <a:r>
              <a:rPr lang="en-US" sz="1600" b="1">
                <a:solidFill>
                  <a:schemeClr val="bg1"/>
                </a:solidFill>
                <a:highlight>
                  <a:srgbClr val="C0C0C0"/>
                </a:highlight>
                <a:ea typeface="+mn-lt"/>
                <a:cs typeface="+mn-lt"/>
              </a:rPr>
              <a:t>Distributed Data Storage Systems: </a:t>
            </a:r>
            <a:r>
              <a:rPr lang="en-US" sz="1600">
                <a:solidFill>
                  <a:schemeClr val="bg1"/>
                </a:solidFill>
                <a:highlight>
                  <a:srgbClr val="C0C0C0"/>
                </a:highlight>
                <a:ea typeface="+mn-lt"/>
                <a:cs typeface="+mn-lt"/>
              </a:rPr>
              <a:t>AWS S3 or MongoDB and so on.</a:t>
            </a:r>
            <a:endParaRPr lang="en-US" sz="1600">
              <a:solidFill>
                <a:schemeClr val="bg1"/>
              </a:solidFill>
              <a:highlight>
                <a:srgbClr val="C0C0C0"/>
              </a:highlight>
              <a:cs typeface="Calibri"/>
            </a:endParaRPr>
          </a:p>
          <a:p>
            <a:r>
              <a:rPr lang="en-US" sz="1600" b="1">
                <a:solidFill>
                  <a:schemeClr val="bg1"/>
                </a:solidFill>
                <a:highlight>
                  <a:srgbClr val="C0C0C0"/>
                </a:highlight>
                <a:ea typeface="+mn-lt"/>
                <a:cs typeface="+mn-lt"/>
              </a:rPr>
              <a:t>Distributed Data Processing Systems: </a:t>
            </a:r>
            <a:r>
              <a:rPr lang="en-US" sz="1600">
                <a:solidFill>
                  <a:schemeClr val="bg1"/>
                </a:solidFill>
                <a:highlight>
                  <a:srgbClr val="C0C0C0"/>
                </a:highlight>
                <a:ea typeface="+mn-lt"/>
                <a:cs typeface="+mn-lt"/>
              </a:rPr>
              <a:t>Apache Spark, Map Reduce.</a:t>
            </a:r>
            <a:endParaRPr lang="en-US" sz="1600">
              <a:solidFill>
                <a:schemeClr val="bg1"/>
              </a:solidFill>
              <a:highlight>
                <a:srgbClr val="C0C0C0"/>
              </a:highlight>
              <a:cs typeface="Calibri"/>
            </a:endParaRPr>
          </a:p>
          <a:p>
            <a:r>
              <a:rPr lang="en-US" sz="1600" b="1">
                <a:solidFill>
                  <a:schemeClr val="bg1"/>
                </a:solidFill>
                <a:highlight>
                  <a:srgbClr val="C0C0C0"/>
                </a:highlight>
                <a:ea typeface="+mn-lt"/>
                <a:cs typeface="+mn-lt"/>
              </a:rPr>
              <a:t>Cloud Computing Platforms: </a:t>
            </a:r>
            <a:r>
              <a:rPr lang="en-US" sz="1600">
                <a:solidFill>
                  <a:schemeClr val="bg1"/>
                </a:solidFill>
                <a:highlight>
                  <a:srgbClr val="C0C0C0"/>
                </a:highlight>
                <a:ea typeface="+mn-lt"/>
                <a:cs typeface="+mn-lt"/>
              </a:rPr>
              <a:t>Services from AWS, GCP, and other cloud providers</a:t>
            </a:r>
            <a:endParaRPr lang="en-US" sz="1600">
              <a:solidFill>
                <a:schemeClr val="bg1"/>
              </a:solidFill>
              <a:highlight>
                <a:srgbClr val="C0C0C0"/>
              </a:highlight>
              <a:cs typeface="Calibri"/>
            </a:endParaRPr>
          </a:p>
          <a:p>
            <a:r>
              <a:rPr lang="en-US" sz="1600" b="1">
                <a:solidFill>
                  <a:schemeClr val="bg1"/>
                </a:solidFill>
                <a:highlight>
                  <a:srgbClr val="C0C0C0"/>
                </a:highlight>
                <a:ea typeface="+mn-lt"/>
                <a:cs typeface="+mn-lt"/>
              </a:rPr>
              <a:t>Frameworks: </a:t>
            </a:r>
            <a:r>
              <a:rPr lang="en-US" sz="1600">
                <a:solidFill>
                  <a:schemeClr val="bg1"/>
                </a:solidFill>
                <a:highlight>
                  <a:srgbClr val="C0C0C0"/>
                </a:highlight>
                <a:ea typeface="+mn-lt"/>
                <a:cs typeface="+mn-lt"/>
              </a:rPr>
              <a:t>JVM Based Frameworks, Apache Hadoop</a:t>
            </a:r>
            <a:endParaRPr lang="en-US" sz="1600">
              <a:solidFill>
                <a:schemeClr val="bg1"/>
              </a:solidFill>
              <a:highlight>
                <a:srgbClr val="C0C0C0"/>
              </a:highlight>
              <a:cs typeface="Calibri"/>
            </a:endParaRPr>
          </a:p>
          <a:p>
            <a:r>
              <a:rPr lang="en-US" sz="1600" b="1">
                <a:solidFill>
                  <a:schemeClr val="bg1"/>
                </a:solidFill>
                <a:highlight>
                  <a:srgbClr val="C0C0C0"/>
                </a:highlight>
                <a:ea typeface="+mn-lt"/>
                <a:cs typeface="+mn-lt"/>
              </a:rPr>
              <a:t>Linux OS</a:t>
            </a:r>
            <a:endParaRPr lang="en-US" sz="1600">
              <a:solidFill>
                <a:schemeClr val="bg1"/>
              </a:solidFill>
              <a:highlight>
                <a:srgbClr val="C0C0C0"/>
              </a:highlight>
              <a:cs typeface="Calibri"/>
            </a:endParaRPr>
          </a:p>
          <a:p>
            <a:r>
              <a:rPr lang="en-US" sz="1600" b="1">
                <a:solidFill>
                  <a:schemeClr val="bg1"/>
                </a:solidFill>
                <a:highlight>
                  <a:srgbClr val="C0C0C0"/>
                </a:highlight>
                <a:ea typeface="+mn-lt"/>
                <a:cs typeface="+mn-lt"/>
              </a:rPr>
              <a:t>Data warehouse</a:t>
            </a:r>
            <a:endParaRPr lang="en-US" sz="1600">
              <a:solidFill>
                <a:schemeClr val="bg1"/>
              </a:solidFill>
              <a:highlight>
                <a:srgbClr val="C0C0C0"/>
              </a:highlight>
              <a:cs typeface="Calibri"/>
            </a:endParaRPr>
          </a:p>
          <a:p>
            <a:r>
              <a:rPr lang="en-US" sz="1600" b="1">
                <a:solidFill>
                  <a:schemeClr val="bg1"/>
                </a:solidFill>
                <a:highlight>
                  <a:srgbClr val="C0C0C0"/>
                </a:highlight>
                <a:ea typeface="+mn-lt"/>
                <a:cs typeface="+mn-lt"/>
              </a:rPr>
              <a:t>Data modeling</a:t>
            </a:r>
            <a:endParaRPr lang="en-US" sz="1600">
              <a:solidFill>
                <a:schemeClr val="bg1"/>
              </a:solidFill>
              <a:highlight>
                <a:srgbClr val="C0C0C0"/>
              </a:highlight>
              <a:cs typeface="Calibri"/>
            </a:endParaRPr>
          </a:p>
          <a:p>
            <a:r>
              <a:rPr lang="en-US" sz="1600" b="1">
                <a:solidFill>
                  <a:schemeClr val="bg1"/>
                </a:solidFill>
                <a:highlight>
                  <a:srgbClr val="C0C0C0"/>
                </a:highlight>
                <a:ea typeface="+mn-lt"/>
                <a:cs typeface="+mn-lt"/>
              </a:rPr>
              <a:t>ETL (extra, transform, load)</a:t>
            </a:r>
            <a:endParaRPr lang="en-US" sz="1600">
              <a:solidFill>
                <a:schemeClr val="bg1"/>
              </a:solidFill>
              <a:highlight>
                <a:srgbClr val="C0C0C0"/>
              </a:highlight>
              <a:cs typeface="Calibri"/>
            </a:endParaRPr>
          </a:p>
          <a:p>
            <a:r>
              <a:rPr lang="en-US" sz="1600" b="1">
                <a:solidFill>
                  <a:schemeClr val="bg1"/>
                </a:solidFill>
                <a:highlight>
                  <a:srgbClr val="C0C0C0"/>
                </a:highlight>
                <a:ea typeface="+mn-lt"/>
                <a:cs typeface="+mn-lt"/>
              </a:rPr>
              <a:t>Big data analytics</a:t>
            </a:r>
            <a:endParaRPr lang="en-US" sz="1600">
              <a:solidFill>
                <a:schemeClr val="bg1"/>
              </a:solidFill>
              <a:highlight>
                <a:srgbClr val="C0C0C0"/>
              </a:highlight>
              <a:cs typeface="Calibri"/>
            </a:endParaRPr>
          </a:p>
          <a:p>
            <a:r>
              <a:rPr lang="en-US" sz="1600" b="1">
                <a:solidFill>
                  <a:schemeClr val="bg1"/>
                </a:solidFill>
                <a:highlight>
                  <a:srgbClr val="C0C0C0"/>
                </a:highlight>
                <a:ea typeface="+mn-lt"/>
                <a:cs typeface="+mn-lt"/>
              </a:rPr>
              <a:t>Software development</a:t>
            </a:r>
            <a:endParaRPr lang="en-US" sz="1600">
              <a:solidFill>
                <a:schemeClr val="bg1"/>
              </a:solidFill>
              <a:highlight>
                <a:srgbClr val="C0C0C0"/>
              </a:highlight>
              <a:cs typeface="Calibri"/>
            </a:endParaRPr>
          </a:p>
          <a:p>
            <a:r>
              <a:rPr lang="en-US" sz="1600" b="1">
                <a:solidFill>
                  <a:schemeClr val="bg1"/>
                </a:solidFill>
                <a:highlight>
                  <a:srgbClr val="C0C0C0"/>
                </a:highlight>
                <a:cs typeface="Calibri" panose="020F0502020204030204"/>
              </a:rPr>
              <a:t>Web Services and APIs</a:t>
            </a:r>
            <a:r>
              <a:rPr lang="en-US" sz="1600">
                <a:solidFill>
                  <a:schemeClr val="bg1"/>
                </a:solidFill>
                <a:highlight>
                  <a:srgbClr val="C0C0C0"/>
                </a:highlight>
                <a:cs typeface="Calibri" panose="020F0502020204030204"/>
              </a:rPr>
              <a:t>: Cloud services are mostly web-based, foundational knowledge of different APIs and web services is needed.</a:t>
            </a:r>
            <a:endParaRPr lang="en-US" sz="1600" b="1">
              <a:solidFill>
                <a:schemeClr val="bg1"/>
              </a:solidFill>
              <a:highlight>
                <a:srgbClr val="C0C0C0"/>
              </a:highlight>
              <a:cs typeface="Calibri" panose="020F0502020204030204"/>
            </a:endParaRPr>
          </a:p>
          <a:p>
            <a:endParaRPr lang="en-US" sz="1600" b="1" dirty="0">
              <a:solidFill>
                <a:srgbClr val="000000"/>
              </a:solidFill>
              <a:cs typeface="Calibri" panose="020F0502020204030204"/>
            </a:endParaRPr>
          </a:p>
          <a:p>
            <a:endParaRPr lang="en-US" sz="1600" dirty="0">
              <a:solidFill>
                <a:srgbClr val="000000"/>
              </a:solidFill>
              <a:cs typeface="Calibri" panose="020F0502020204030204"/>
            </a:endParaRPr>
          </a:p>
          <a:p>
            <a:pPr marL="0" indent="0">
              <a:buNone/>
            </a:pPr>
            <a:endParaRPr lang="en-US" sz="1600" dirty="0">
              <a:solidFill>
                <a:srgbClr val="000000"/>
              </a:solidFill>
              <a:cs typeface="Calibri" panose="020F0502020204030204"/>
            </a:endParaRPr>
          </a:p>
        </p:txBody>
      </p:sp>
    </p:spTree>
    <p:extLst>
      <p:ext uri="{BB962C8B-B14F-4D97-AF65-F5344CB8AC3E}">
        <p14:creationId xmlns:p14="http://schemas.microsoft.com/office/powerpoint/2010/main" val="4105402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5B8C-E0DB-7FFE-5A56-71EBD093BDDA}"/>
              </a:ext>
            </a:extLst>
          </p:cNvPr>
          <p:cNvSpPr>
            <a:spLocks noGrp="1"/>
          </p:cNvSpPr>
          <p:nvPr>
            <p:ph type="title"/>
          </p:nvPr>
        </p:nvSpPr>
        <p:spPr/>
        <p:txBody>
          <a:bodyPr/>
          <a:lstStyle/>
          <a:p>
            <a:r>
              <a:rPr lang="en-US">
                <a:solidFill>
                  <a:schemeClr val="accent1"/>
                </a:solidFill>
                <a:cs typeface="Calibri Light"/>
              </a:rPr>
              <a:t>Day in the Life</a:t>
            </a:r>
          </a:p>
        </p:txBody>
      </p:sp>
      <p:sp>
        <p:nvSpPr>
          <p:cNvPr id="3" name="Content Placeholder 2">
            <a:extLst>
              <a:ext uri="{FF2B5EF4-FFF2-40B4-BE49-F238E27FC236}">
                <a16:creationId xmlns:a16="http://schemas.microsoft.com/office/drawing/2014/main" id="{B8BE56A5-BD8E-7230-97AD-6E1CB13A9EEC}"/>
              </a:ext>
            </a:extLst>
          </p:cNvPr>
          <p:cNvSpPr>
            <a:spLocks noGrp="1"/>
          </p:cNvSpPr>
          <p:nvPr>
            <p:ph idx="1"/>
          </p:nvPr>
        </p:nvSpPr>
        <p:spPr>
          <a:xfrm>
            <a:off x="838200" y="1825625"/>
            <a:ext cx="9539869" cy="4351338"/>
          </a:xfrm>
        </p:spPr>
        <p:txBody>
          <a:bodyPr vert="horz" lIns="91440" tIns="45720" rIns="91440" bIns="45720" rtlCol="0" anchor="t">
            <a:normAutofit fontScale="92500" lnSpcReduction="10000"/>
          </a:bodyPr>
          <a:lstStyle/>
          <a:p>
            <a:r>
              <a:rPr lang="en-US">
                <a:solidFill>
                  <a:schemeClr val="bg1"/>
                </a:solidFill>
                <a:highlight>
                  <a:srgbClr val="C0C0C0"/>
                </a:highlight>
                <a:cs typeface="Calibri"/>
              </a:rPr>
              <a:t>Spending time in design, architecture and development of data</a:t>
            </a:r>
            <a:r>
              <a:rPr lang="en-US">
                <a:solidFill>
                  <a:schemeClr val="bg1"/>
                </a:solidFill>
                <a:highlight>
                  <a:srgbClr val="C0C0C0"/>
                </a:highlight>
                <a:ea typeface="+mn-lt"/>
                <a:cs typeface="+mn-lt"/>
              </a:rPr>
              <a:t> engineering solutions</a:t>
            </a:r>
            <a:endParaRPr lang="en-US">
              <a:solidFill>
                <a:schemeClr val="bg1"/>
              </a:solidFill>
              <a:highlight>
                <a:srgbClr val="C0C0C0"/>
              </a:highlight>
              <a:cs typeface="Calibri"/>
            </a:endParaRPr>
          </a:p>
          <a:p>
            <a:endParaRPr lang="en-US">
              <a:solidFill>
                <a:schemeClr val="bg1"/>
              </a:solidFill>
              <a:highlight>
                <a:srgbClr val="C0C0C0"/>
              </a:highlight>
              <a:cs typeface="Calibri"/>
            </a:endParaRPr>
          </a:p>
          <a:p>
            <a:r>
              <a:rPr lang="en-US">
                <a:solidFill>
                  <a:schemeClr val="bg1"/>
                </a:solidFill>
                <a:highlight>
                  <a:srgbClr val="C0C0C0"/>
                </a:highlight>
                <a:ea typeface="+mn-lt"/>
                <a:cs typeface="+mn-lt"/>
              </a:rPr>
              <a:t>Collaborating with data platforms and stakeholders</a:t>
            </a:r>
            <a:endParaRPr lang="en-US">
              <a:solidFill>
                <a:schemeClr val="bg1"/>
              </a:solidFill>
              <a:highlight>
                <a:srgbClr val="C0C0C0"/>
              </a:highlight>
              <a:cs typeface="Calibri"/>
            </a:endParaRPr>
          </a:p>
          <a:p>
            <a:endParaRPr lang="en-US">
              <a:solidFill>
                <a:schemeClr val="bg1"/>
              </a:solidFill>
              <a:highlight>
                <a:srgbClr val="C0C0C0"/>
              </a:highlight>
              <a:cs typeface="Calibri"/>
            </a:endParaRPr>
          </a:p>
          <a:p>
            <a:r>
              <a:rPr lang="en-US">
                <a:solidFill>
                  <a:schemeClr val="bg1"/>
                </a:solidFill>
                <a:highlight>
                  <a:srgbClr val="C0C0C0"/>
                </a:highlight>
                <a:ea typeface="+mn-lt"/>
                <a:cs typeface="+mn-lt"/>
              </a:rPr>
              <a:t>Implementing frameworks to establish better standards</a:t>
            </a:r>
            <a:endParaRPr lang="en-US">
              <a:solidFill>
                <a:schemeClr val="bg1"/>
              </a:solidFill>
              <a:highlight>
                <a:srgbClr val="C0C0C0"/>
              </a:highlight>
              <a:cs typeface="Calibri"/>
            </a:endParaRPr>
          </a:p>
          <a:p>
            <a:endParaRPr lang="en-US">
              <a:solidFill>
                <a:schemeClr val="bg1"/>
              </a:solidFill>
              <a:highlight>
                <a:srgbClr val="C0C0C0"/>
              </a:highlight>
              <a:cs typeface="Calibri"/>
            </a:endParaRPr>
          </a:p>
          <a:p>
            <a:r>
              <a:rPr lang="en-US">
                <a:solidFill>
                  <a:schemeClr val="bg1"/>
                </a:solidFill>
                <a:highlight>
                  <a:srgbClr val="C0C0C0"/>
                </a:highlight>
                <a:ea typeface="+mn-lt"/>
                <a:cs typeface="+mn-lt"/>
              </a:rPr>
              <a:t>Using services such as AWS and Azure</a:t>
            </a:r>
            <a:endParaRPr lang="en-US">
              <a:solidFill>
                <a:schemeClr val="bg1"/>
              </a:solidFill>
              <a:highlight>
                <a:srgbClr val="C0C0C0"/>
              </a:highlight>
              <a:cs typeface="Calibri"/>
            </a:endParaRPr>
          </a:p>
          <a:p>
            <a:endParaRPr lang="en-US">
              <a:solidFill>
                <a:schemeClr val="bg1"/>
              </a:solidFill>
              <a:highlight>
                <a:srgbClr val="C0C0C0"/>
              </a:highlight>
              <a:cs typeface="Calibri"/>
            </a:endParaRPr>
          </a:p>
          <a:p>
            <a:r>
              <a:rPr lang="en-US">
                <a:solidFill>
                  <a:schemeClr val="bg1"/>
                </a:solidFill>
                <a:highlight>
                  <a:srgbClr val="C0C0C0"/>
                </a:highlight>
                <a:ea typeface="+mn-lt"/>
                <a:cs typeface="+mn-lt"/>
              </a:rPr>
              <a:t>Other technologies used include Python, Spark SQL and Databricks</a:t>
            </a:r>
            <a:endParaRPr lang="en-US">
              <a:solidFill>
                <a:schemeClr val="bg1"/>
              </a:solidFill>
              <a:highlight>
                <a:srgbClr val="C0C0C0"/>
              </a:highlight>
            </a:endParaRPr>
          </a:p>
          <a:p>
            <a:endParaRPr lang="en-US" dirty="0">
              <a:cs typeface="Calibri"/>
            </a:endParaRPr>
          </a:p>
        </p:txBody>
      </p:sp>
    </p:spTree>
    <p:extLst>
      <p:ext uri="{BB962C8B-B14F-4D97-AF65-F5344CB8AC3E}">
        <p14:creationId xmlns:p14="http://schemas.microsoft.com/office/powerpoint/2010/main" val="330794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16" name="Picture 16" descr="Icon&#10;&#10;Description automatically generated">
            <a:extLst>
              <a:ext uri="{FF2B5EF4-FFF2-40B4-BE49-F238E27FC236}">
                <a16:creationId xmlns:a16="http://schemas.microsoft.com/office/drawing/2014/main" id="{870DB6E4-32F5-6522-E930-0528FE60B599}"/>
              </a:ext>
            </a:extLst>
          </p:cNvPr>
          <p:cNvPicPr>
            <a:picLocks noChangeAspect="1"/>
          </p:cNvPicPr>
          <p:nvPr/>
        </p:nvPicPr>
        <p:blipFill>
          <a:blip r:embed="rId3"/>
          <a:stretch>
            <a:fillRect/>
          </a:stretch>
        </p:blipFill>
        <p:spPr>
          <a:xfrm>
            <a:off x="-704061" y="1387659"/>
            <a:ext cx="4638752" cy="2980616"/>
          </a:xfrm>
          <a:prstGeom prst="rect">
            <a:avLst/>
          </a:prstGeom>
        </p:spPr>
      </p:pic>
      <p:sp>
        <p:nvSpPr>
          <p:cNvPr id="2" name="Title 1">
            <a:extLst>
              <a:ext uri="{FF2B5EF4-FFF2-40B4-BE49-F238E27FC236}">
                <a16:creationId xmlns:a16="http://schemas.microsoft.com/office/drawing/2014/main" id="{5BA07EAD-1CFD-8386-3B64-03238FB8F374}"/>
              </a:ext>
            </a:extLst>
          </p:cNvPr>
          <p:cNvSpPr>
            <a:spLocks noGrp="1"/>
          </p:cNvSpPr>
          <p:nvPr>
            <p:ph type="title"/>
          </p:nvPr>
        </p:nvSpPr>
        <p:spPr>
          <a:xfrm>
            <a:off x="838200" y="140273"/>
            <a:ext cx="10515600" cy="1325563"/>
          </a:xfrm>
        </p:spPr>
        <p:txBody>
          <a:bodyPr/>
          <a:lstStyle/>
          <a:p>
            <a:r>
              <a:rPr lang="en-US">
                <a:solidFill>
                  <a:schemeClr val="accent1"/>
                </a:solidFill>
                <a:cs typeface="Calibri Light"/>
              </a:rPr>
              <a:t>Cloud Tools</a:t>
            </a:r>
          </a:p>
        </p:txBody>
      </p:sp>
      <p:pic>
        <p:nvPicPr>
          <p:cNvPr id="7" name="Picture 7" descr="Logo&#10;&#10;Description automatically generated">
            <a:extLst>
              <a:ext uri="{FF2B5EF4-FFF2-40B4-BE49-F238E27FC236}">
                <a16:creationId xmlns:a16="http://schemas.microsoft.com/office/drawing/2014/main" id="{1BBAEA37-195F-84A0-0178-B45C19FB38A6}"/>
              </a:ext>
            </a:extLst>
          </p:cNvPr>
          <p:cNvPicPr>
            <a:picLocks noChangeAspect="1"/>
          </p:cNvPicPr>
          <p:nvPr/>
        </p:nvPicPr>
        <p:blipFill>
          <a:blip r:embed="rId4"/>
          <a:stretch>
            <a:fillRect/>
          </a:stretch>
        </p:blipFill>
        <p:spPr>
          <a:xfrm>
            <a:off x="278351" y="4371787"/>
            <a:ext cx="2673927" cy="1486373"/>
          </a:xfrm>
          <a:prstGeom prst="rect">
            <a:avLst/>
          </a:prstGeom>
        </p:spPr>
      </p:pic>
      <p:pic>
        <p:nvPicPr>
          <p:cNvPr id="8" name="Picture 8" descr="Icon&#10;&#10;Description automatically generated">
            <a:extLst>
              <a:ext uri="{FF2B5EF4-FFF2-40B4-BE49-F238E27FC236}">
                <a16:creationId xmlns:a16="http://schemas.microsoft.com/office/drawing/2014/main" id="{974D919D-49D3-1055-E0EB-25104A699FD7}"/>
              </a:ext>
            </a:extLst>
          </p:cNvPr>
          <p:cNvPicPr>
            <a:picLocks noChangeAspect="1"/>
          </p:cNvPicPr>
          <p:nvPr/>
        </p:nvPicPr>
        <p:blipFill>
          <a:blip r:embed="rId5"/>
          <a:stretch>
            <a:fillRect/>
          </a:stretch>
        </p:blipFill>
        <p:spPr>
          <a:xfrm>
            <a:off x="5296135" y="3728722"/>
            <a:ext cx="2063068" cy="2056770"/>
          </a:xfrm>
          <a:prstGeom prst="rect">
            <a:avLst/>
          </a:prstGeom>
        </p:spPr>
      </p:pic>
      <p:pic>
        <p:nvPicPr>
          <p:cNvPr id="9" name="Picture 9" descr="Icon&#10;&#10;Description automatically generated">
            <a:extLst>
              <a:ext uri="{FF2B5EF4-FFF2-40B4-BE49-F238E27FC236}">
                <a16:creationId xmlns:a16="http://schemas.microsoft.com/office/drawing/2014/main" id="{1D847A68-DDDC-4669-7F35-F1415E7F9423}"/>
              </a:ext>
            </a:extLst>
          </p:cNvPr>
          <p:cNvPicPr>
            <a:picLocks noChangeAspect="1"/>
          </p:cNvPicPr>
          <p:nvPr/>
        </p:nvPicPr>
        <p:blipFill>
          <a:blip r:embed="rId6"/>
          <a:stretch>
            <a:fillRect/>
          </a:stretch>
        </p:blipFill>
        <p:spPr>
          <a:xfrm>
            <a:off x="9054781" y="1802679"/>
            <a:ext cx="1911927" cy="1667162"/>
          </a:xfrm>
          <a:prstGeom prst="rect">
            <a:avLst/>
          </a:prstGeom>
        </p:spPr>
      </p:pic>
      <p:pic>
        <p:nvPicPr>
          <p:cNvPr id="12" name="Picture 12" descr="Logo&#10;&#10;Description automatically generated">
            <a:extLst>
              <a:ext uri="{FF2B5EF4-FFF2-40B4-BE49-F238E27FC236}">
                <a16:creationId xmlns:a16="http://schemas.microsoft.com/office/drawing/2014/main" id="{A83C277F-1E21-D089-A216-DA7EB1BA8D3B}"/>
              </a:ext>
            </a:extLst>
          </p:cNvPr>
          <p:cNvPicPr>
            <a:picLocks noChangeAspect="1"/>
          </p:cNvPicPr>
          <p:nvPr/>
        </p:nvPicPr>
        <p:blipFill>
          <a:blip r:embed="rId7"/>
          <a:stretch>
            <a:fillRect/>
          </a:stretch>
        </p:blipFill>
        <p:spPr>
          <a:xfrm>
            <a:off x="8717670" y="4063548"/>
            <a:ext cx="2755794" cy="1490317"/>
          </a:xfrm>
          <a:prstGeom prst="rect">
            <a:avLst/>
          </a:prstGeom>
        </p:spPr>
      </p:pic>
      <p:pic>
        <p:nvPicPr>
          <p:cNvPr id="15" name="Picture 15" descr="A picture containing icon&#10;&#10;Description automatically generated">
            <a:extLst>
              <a:ext uri="{FF2B5EF4-FFF2-40B4-BE49-F238E27FC236}">
                <a16:creationId xmlns:a16="http://schemas.microsoft.com/office/drawing/2014/main" id="{54EFA4D9-E81F-A4FE-C373-F4EE685313E6}"/>
              </a:ext>
            </a:extLst>
          </p:cNvPr>
          <p:cNvPicPr>
            <a:picLocks noChangeAspect="1"/>
          </p:cNvPicPr>
          <p:nvPr/>
        </p:nvPicPr>
        <p:blipFill>
          <a:blip r:embed="rId8"/>
          <a:stretch>
            <a:fillRect/>
          </a:stretch>
        </p:blipFill>
        <p:spPr>
          <a:xfrm>
            <a:off x="2946235" y="3942949"/>
            <a:ext cx="2176423" cy="1622872"/>
          </a:xfrm>
          <a:prstGeom prst="rect">
            <a:avLst/>
          </a:prstGeom>
        </p:spPr>
      </p:pic>
      <p:pic>
        <p:nvPicPr>
          <p:cNvPr id="4" name="Picture 4">
            <a:extLst>
              <a:ext uri="{FF2B5EF4-FFF2-40B4-BE49-F238E27FC236}">
                <a16:creationId xmlns:a16="http://schemas.microsoft.com/office/drawing/2014/main" id="{9A639868-20AE-B4F6-3AE7-64F62F026CB7}"/>
              </a:ext>
            </a:extLst>
          </p:cNvPr>
          <p:cNvPicPr>
            <a:picLocks noChangeAspect="1"/>
          </p:cNvPicPr>
          <p:nvPr/>
        </p:nvPicPr>
        <p:blipFill>
          <a:blip r:embed="rId9"/>
          <a:stretch>
            <a:fillRect/>
          </a:stretch>
        </p:blipFill>
        <p:spPr>
          <a:xfrm>
            <a:off x="2746610" y="2096984"/>
            <a:ext cx="4103464" cy="1081447"/>
          </a:xfrm>
          <a:prstGeom prst="rect">
            <a:avLst/>
          </a:prstGeom>
        </p:spPr>
      </p:pic>
      <p:sp>
        <p:nvSpPr>
          <p:cNvPr id="3" name="TextBox 2">
            <a:extLst>
              <a:ext uri="{FF2B5EF4-FFF2-40B4-BE49-F238E27FC236}">
                <a16:creationId xmlns:a16="http://schemas.microsoft.com/office/drawing/2014/main" id="{3965CD7E-06DE-A062-0EB3-EC715195B09E}"/>
              </a:ext>
            </a:extLst>
          </p:cNvPr>
          <p:cNvSpPr txBox="1"/>
          <p:nvPr/>
        </p:nvSpPr>
        <p:spPr>
          <a:xfrm>
            <a:off x="3485213" y="1499016"/>
            <a:ext cx="31854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solidFill>
                  <a:schemeClr val="accent1"/>
                </a:solidFill>
                <a:cs typeface="Calibri"/>
              </a:rPr>
              <a:t>Data Storage and Management</a:t>
            </a:r>
          </a:p>
        </p:txBody>
      </p:sp>
      <p:sp>
        <p:nvSpPr>
          <p:cNvPr id="6" name="TextBox 5">
            <a:extLst>
              <a:ext uri="{FF2B5EF4-FFF2-40B4-BE49-F238E27FC236}">
                <a16:creationId xmlns:a16="http://schemas.microsoft.com/office/drawing/2014/main" id="{6AA0C4AE-6BB2-78EC-E918-76ED048D51EE}"/>
              </a:ext>
            </a:extLst>
          </p:cNvPr>
          <p:cNvSpPr txBox="1"/>
          <p:nvPr/>
        </p:nvSpPr>
        <p:spPr>
          <a:xfrm>
            <a:off x="8819213" y="1274163"/>
            <a:ext cx="27357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solidFill>
                  <a:schemeClr val="accent1"/>
                </a:solidFill>
                <a:cs typeface="Calibri"/>
              </a:rPr>
              <a:t>Data Processing Pipelines</a:t>
            </a:r>
          </a:p>
        </p:txBody>
      </p:sp>
    </p:spTree>
    <p:extLst>
      <p:ext uri="{BB962C8B-B14F-4D97-AF65-F5344CB8AC3E}">
        <p14:creationId xmlns:p14="http://schemas.microsoft.com/office/powerpoint/2010/main" val="227424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4"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3095A0FF-0804-2617-B851-798725460829}"/>
              </a:ext>
            </a:extLst>
          </p:cNvPr>
          <p:cNvPicPr>
            <a:picLocks noChangeAspect="1"/>
          </p:cNvPicPr>
          <p:nvPr/>
        </p:nvPicPr>
        <p:blipFill rotWithShape="1">
          <a:blip r:embed="rId3"/>
          <a:srcRect r="-50" b="4167"/>
          <a:stretch/>
        </p:blipFill>
        <p:spPr>
          <a:xfrm>
            <a:off x="643467" y="1131006"/>
            <a:ext cx="10905066" cy="4595987"/>
          </a:xfrm>
          <a:prstGeom prst="rect">
            <a:avLst/>
          </a:prstGeom>
          <a:ln>
            <a:noFill/>
          </a:ln>
        </p:spPr>
      </p:pic>
    </p:spTree>
    <p:extLst>
      <p:ext uri="{BB962C8B-B14F-4D97-AF65-F5344CB8AC3E}">
        <p14:creationId xmlns:p14="http://schemas.microsoft.com/office/powerpoint/2010/main" val="350672316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71DD1CE-E066-5216-00AE-C522AA0F57A8}"/>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dirty="0" err="1">
                <a:solidFill>
                  <a:srgbClr val="080808"/>
                </a:solidFill>
                <a:latin typeface="+mj-lt"/>
                <a:ea typeface="+mj-ea"/>
                <a:cs typeface="+mj-cs"/>
              </a:rPr>
              <a:t>Kweschuns</a:t>
            </a:r>
            <a:r>
              <a:rPr lang="en-US" sz="3600" kern="1200" dirty="0">
                <a:solidFill>
                  <a:srgbClr val="080808"/>
                </a:solidFill>
                <a:latin typeface="+mj-lt"/>
                <a:ea typeface="+mj-ea"/>
                <a:cs typeface="+mj-cs"/>
              </a:rPr>
              <a:t>?</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83852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6675-983A-3592-A157-EC2C15FA362B}"/>
              </a:ext>
            </a:extLst>
          </p:cNvPr>
          <p:cNvSpPr>
            <a:spLocks noGrp="1"/>
          </p:cNvSpPr>
          <p:nvPr>
            <p:ph type="title"/>
          </p:nvPr>
        </p:nvSpPr>
        <p:spPr>
          <a:xfrm>
            <a:off x="838200" y="365125"/>
            <a:ext cx="5664820" cy="1334855"/>
          </a:xfrm>
          <a:ln w="57150">
            <a:noFill/>
          </a:ln>
        </p:spPr>
        <p:txBody>
          <a:bodyPr/>
          <a:lstStyle/>
          <a:p>
            <a:r>
              <a:rPr lang="en-US">
                <a:solidFill>
                  <a:schemeClr val="accent1">
                    <a:lumMod val="75000"/>
                  </a:schemeClr>
                </a:solidFill>
                <a:latin typeface="Abadi MT Condensed Light"/>
              </a:rPr>
              <a:t>A time before the cloud </a:t>
            </a:r>
            <a:endParaRPr lang="en-US">
              <a:solidFill>
                <a:schemeClr val="accent1">
                  <a:lumMod val="75000"/>
                </a:schemeClr>
              </a:solidFill>
              <a:latin typeface="Abadi MT Condensed Light"/>
              <a:cs typeface="Calibri Light"/>
            </a:endParaRPr>
          </a:p>
        </p:txBody>
      </p:sp>
      <p:sp>
        <p:nvSpPr>
          <p:cNvPr id="3" name="Content Placeholder 2">
            <a:extLst>
              <a:ext uri="{FF2B5EF4-FFF2-40B4-BE49-F238E27FC236}">
                <a16:creationId xmlns:a16="http://schemas.microsoft.com/office/drawing/2014/main" id="{5955644D-A6BF-5BC3-0DE5-95FF430A6C2A}"/>
              </a:ext>
            </a:extLst>
          </p:cNvPr>
          <p:cNvSpPr>
            <a:spLocks noGrp="1"/>
          </p:cNvSpPr>
          <p:nvPr>
            <p:ph idx="1"/>
          </p:nvPr>
        </p:nvSpPr>
        <p:spPr/>
        <p:txBody>
          <a:bodyPr vert="horz" lIns="91440" tIns="45720" rIns="91440" bIns="45720" rtlCol="0" anchor="t">
            <a:normAutofit lnSpcReduction="10000"/>
          </a:bodyPr>
          <a:lstStyle/>
          <a:p>
            <a:r>
              <a:rPr lang="en-US">
                <a:latin typeface="Abadi MT Condensed Light" panose="020B0306030101010103" pitchFamily="34" charset="77"/>
              </a:rPr>
              <a:t>Server rooms </a:t>
            </a:r>
            <a:endParaRPr lang="en-US">
              <a:latin typeface="Abadi MT Condensed Light" panose="020B0306030101010103" pitchFamily="34" charset="77"/>
              <a:cs typeface="Calibri"/>
            </a:endParaRPr>
          </a:p>
          <a:p>
            <a:endParaRPr lang="en-US">
              <a:latin typeface="Abadi MT Condensed Light" panose="020B0306030101010103" pitchFamily="34" charset="77"/>
              <a:cs typeface="Calibri"/>
            </a:endParaRPr>
          </a:p>
          <a:p>
            <a:r>
              <a:rPr lang="en-US">
                <a:latin typeface="Abadi MT Condensed Light" panose="020B0306030101010103" pitchFamily="34" charset="77"/>
              </a:rPr>
              <a:t>Collaboration </a:t>
            </a:r>
            <a:endParaRPr lang="en-US">
              <a:latin typeface="Abadi MT Condensed Light" panose="020B0306030101010103" pitchFamily="34" charset="77"/>
              <a:cs typeface="Calibri"/>
            </a:endParaRPr>
          </a:p>
          <a:p>
            <a:endParaRPr lang="en-US">
              <a:latin typeface="Abadi MT Condensed Light" panose="020B0306030101010103" pitchFamily="34" charset="77"/>
              <a:cs typeface="Calibri"/>
            </a:endParaRPr>
          </a:p>
          <a:p>
            <a:r>
              <a:rPr lang="en-US">
                <a:latin typeface="Abadi MT Condensed Light" panose="020B0306030101010103" pitchFamily="34" charset="77"/>
              </a:rPr>
              <a:t>Working remotely </a:t>
            </a:r>
            <a:endParaRPr lang="en-US">
              <a:latin typeface="Abadi MT Condensed Light" panose="020B0306030101010103" pitchFamily="34" charset="77"/>
              <a:cs typeface="Calibri"/>
            </a:endParaRPr>
          </a:p>
          <a:p>
            <a:endParaRPr lang="en-US">
              <a:latin typeface="Abadi MT Condensed Light" panose="020B0306030101010103" pitchFamily="34" charset="77"/>
              <a:cs typeface="Calibri"/>
            </a:endParaRPr>
          </a:p>
          <a:p>
            <a:r>
              <a:rPr lang="en-US">
                <a:latin typeface="Abadi MT Condensed Light" panose="020B0306030101010103" pitchFamily="34" charset="77"/>
              </a:rPr>
              <a:t>Backups </a:t>
            </a:r>
            <a:endParaRPr lang="en-US">
              <a:latin typeface="Abadi MT Condensed Light" panose="020B0306030101010103" pitchFamily="34" charset="77"/>
              <a:cs typeface="Calibri"/>
            </a:endParaRPr>
          </a:p>
          <a:p>
            <a:endParaRPr lang="en-US">
              <a:latin typeface="Abadi MT Condensed Light" panose="020B0306030101010103" pitchFamily="34" charset="77"/>
              <a:cs typeface="Calibri"/>
            </a:endParaRPr>
          </a:p>
          <a:p>
            <a:r>
              <a:rPr lang="en-US">
                <a:latin typeface="Abadi MT Condensed Light" panose="020B0306030101010103" pitchFamily="34" charset="77"/>
              </a:rPr>
              <a:t>Sending large files </a:t>
            </a:r>
            <a:endParaRPr lang="en-US">
              <a:latin typeface="Abadi MT Condensed Light" panose="020B0306030101010103" pitchFamily="34" charset="77"/>
              <a:cs typeface="Calibri"/>
            </a:endParaRPr>
          </a:p>
        </p:txBody>
      </p:sp>
      <p:pic>
        <p:nvPicPr>
          <p:cNvPr id="1026" name="Picture 2" descr="My brothers server &quot;room&quot; : r/techsupportgore">
            <a:extLst>
              <a:ext uri="{FF2B5EF4-FFF2-40B4-BE49-F238E27FC236}">
                <a16:creationId xmlns:a16="http://schemas.microsoft.com/office/drawing/2014/main" id="{1FD1297E-FB53-6DF6-0B65-88881B7552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8922" y="1800217"/>
            <a:ext cx="5649312" cy="4236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ould All of Your Management Team Attend Board Meetings? | by Mark Suster  | Both Sides of the Table">
            <a:extLst>
              <a:ext uri="{FF2B5EF4-FFF2-40B4-BE49-F238E27FC236}">
                <a16:creationId xmlns:a16="http://schemas.microsoft.com/office/drawing/2014/main" id="{66D53133-D5A3-2976-6430-8E34C1B22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8922" y="1699980"/>
            <a:ext cx="5695776" cy="42741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1,470 Heavy Backpack Images, Stock Photos &amp; Vectors | Shutterstock">
            <a:extLst>
              <a:ext uri="{FF2B5EF4-FFF2-40B4-BE49-F238E27FC236}">
                <a16:creationId xmlns:a16="http://schemas.microsoft.com/office/drawing/2014/main" id="{720E0983-F505-BA88-2F82-23A88315DC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1" b="7795"/>
          <a:stretch/>
        </p:blipFill>
        <p:spPr bwMode="auto">
          <a:xfrm>
            <a:off x="5825875" y="1688705"/>
            <a:ext cx="5810569" cy="434849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5,034 Praying Computer Images, Stock Photos &amp; Vectors | Shutterstock">
            <a:extLst>
              <a:ext uri="{FF2B5EF4-FFF2-40B4-BE49-F238E27FC236}">
                <a16:creationId xmlns:a16="http://schemas.microsoft.com/office/drawing/2014/main" id="{28A7E941-895C-9335-F6B5-91DEFB61E5D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7742"/>
          <a:stretch/>
        </p:blipFill>
        <p:spPr bwMode="auto">
          <a:xfrm>
            <a:off x="5835246" y="1688705"/>
            <a:ext cx="5791825" cy="43484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1,176 Burning Cd Fire Images, Stock Photos &amp; Vectors | Shutterstock">
            <a:extLst>
              <a:ext uri="{FF2B5EF4-FFF2-40B4-BE49-F238E27FC236}">
                <a16:creationId xmlns:a16="http://schemas.microsoft.com/office/drawing/2014/main" id="{390081EB-A92E-0608-6226-3491E8A5DFD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7060"/>
          <a:stretch/>
        </p:blipFill>
        <p:spPr bwMode="auto">
          <a:xfrm>
            <a:off x="5800659" y="1707239"/>
            <a:ext cx="5810569" cy="4348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63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026"/>
                                        </p:tgtEl>
                                        <p:attrNameLst>
                                          <p:attrName>ppt_x</p:attrName>
                                        </p:attrNameLst>
                                      </p:cBhvr>
                                      <p:tavLst>
                                        <p:tav tm="0">
                                          <p:val>
                                            <p:strVal val="ppt_x"/>
                                          </p:val>
                                        </p:tav>
                                        <p:tav tm="100000">
                                          <p:val>
                                            <p:strVal val="ppt_x"/>
                                          </p:val>
                                        </p:tav>
                                      </p:tavLst>
                                    </p:anim>
                                    <p:anim calcmode="lin" valueType="num">
                                      <p:cBhvr additive="base">
                                        <p:cTn id="25" dur="500"/>
                                        <p:tgtEl>
                                          <p:spTgt spid="1026"/>
                                        </p:tgtEl>
                                        <p:attrNameLst>
                                          <p:attrName>ppt_y</p:attrName>
                                        </p:attrNameLst>
                                      </p:cBhvr>
                                      <p:tavLst>
                                        <p:tav tm="0">
                                          <p:val>
                                            <p:strVal val="ppt_y"/>
                                          </p:val>
                                        </p:tav>
                                        <p:tav tm="100000">
                                          <p:val>
                                            <p:strVal val="1+ppt_h/2"/>
                                          </p:val>
                                        </p:tav>
                                      </p:tavLst>
                                    </p:anim>
                                    <p:set>
                                      <p:cBhvr>
                                        <p:cTn id="26" dur="1" fill="hold">
                                          <p:stCondLst>
                                            <p:cond delay="499"/>
                                          </p:stCondLst>
                                        </p:cTn>
                                        <p:tgtEl>
                                          <p:spTgt spid="10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8"/>
                                        </p:tgtEl>
                                        <p:attrNameLst>
                                          <p:attrName>style.visibility</p:attrName>
                                        </p:attrNameLst>
                                      </p:cBhvr>
                                      <p:to>
                                        <p:strVal val="visible"/>
                                      </p:to>
                                    </p:set>
                                    <p:anim calcmode="lin" valueType="num">
                                      <p:cBhvr additive="base">
                                        <p:cTn id="37" dur="500" fill="hold"/>
                                        <p:tgtEl>
                                          <p:spTgt spid="1028"/>
                                        </p:tgtEl>
                                        <p:attrNameLst>
                                          <p:attrName>ppt_x</p:attrName>
                                        </p:attrNameLst>
                                      </p:cBhvr>
                                      <p:tavLst>
                                        <p:tav tm="0">
                                          <p:val>
                                            <p:strVal val="#ppt_x"/>
                                          </p:val>
                                        </p:tav>
                                        <p:tav tm="100000">
                                          <p:val>
                                            <p:strVal val="#ppt_x"/>
                                          </p:val>
                                        </p:tav>
                                      </p:tavLst>
                                    </p:anim>
                                    <p:anim calcmode="lin" valueType="num">
                                      <p:cBhvr additive="base">
                                        <p:cTn id="3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1028"/>
                                        </p:tgtEl>
                                        <p:attrNameLst>
                                          <p:attrName>ppt_x</p:attrName>
                                        </p:attrNameLst>
                                      </p:cBhvr>
                                      <p:tavLst>
                                        <p:tav tm="0">
                                          <p:val>
                                            <p:strVal val="ppt_x"/>
                                          </p:val>
                                        </p:tav>
                                        <p:tav tm="100000">
                                          <p:val>
                                            <p:strVal val="ppt_x"/>
                                          </p:val>
                                        </p:tav>
                                      </p:tavLst>
                                    </p:anim>
                                    <p:anim calcmode="lin" valueType="num">
                                      <p:cBhvr additive="base">
                                        <p:cTn id="43" dur="500"/>
                                        <p:tgtEl>
                                          <p:spTgt spid="1028"/>
                                        </p:tgtEl>
                                        <p:attrNameLst>
                                          <p:attrName>ppt_y</p:attrName>
                                        </p:attrNameLst>
                                      </p:cBhvr>
                                      <p:tavLst>
                                        <p:tav tm="0">
                                          <p:val>
                                            <p:strVal val="ppt_y"/>
                                          </p:val>
                                        </p:tav>
                                        <p:tav tm="100000">
                                          <p:val>
                                            <p:strVal val="1+ppt_h/2"/>
                                          </p:val>
                                        </p:tav>
                                      </p:tavLst>
                                    </p:anim>
                                    <p:set>
                                      <p:cBhvr>
                                        <p:cTn id="44" dur="1" fill="hold">
                                          <p:stCondLst>
                                            <p:cond delay="499"/>
                                          </p:stCondLst>
                                        </p:cTn>
                                        <p:tgtEl>
                                          <p:spTgt spid="102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additive="base">
                                        <p:cTn id="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30"/>
                                        </p:tgtEl>
                                        <p:attrNameLst>
                                          <p:attrName>style.visibility</p:attrName>
                                        </p:attrNameLst>
                                      </p:cBhvr>
                                      <p:to>
                                        <p:strVal val="visible"/>
                                      </p:to>
                                    </p:set>
                                    <p:anim calcmode="lin" valueType="num">
                                      <p:cBhvr additive="base">
                                        <p:cTn id="55" dur="500" fill="hold"/>
                                        <p:tgtEl>
                                          <p:spTgt spid="1030"/>
                                        </p:tgtEl>
                                        <p:attrNameLst>
                                          <p:attrName>ppt_x</p:attrName>
                                        </p:attrNameLst>
                                      </p:cBhvr>
                                      <p:tavLst>
                                        <p:tav tm="0">
                                          <p:val>
                                            <p:strVal val="#ppt_x"/>
                                          </p:val>
                                        </p:tav>
                                        <p:tav tm="100000">
                                          <p:val>
                                            <p:strVal val="#ppt_x"/>
                                          </p:val>
                                        </p:tav>
                                      </p:tavLst>
                                    </p:anim>
                                    <p:anim calcmode="lin" valueType="num">
                                      <p:cBhvr additive="base">
                                        <p:cTn id="56"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nodeType="clickEffect">
                                  <p:stCondLst>
                                    <p:cond delay="0"/>
                                  </p:stCondLst>
                                  <p:childTnLst>
                                    <p:anim calcmode="lin" valueType="num">
                                      <p:cBhvr additive="base">
                                        <p:cTn id="60" dur="500"/>
                                        <p:tgtEl>
                                          <p:spTgt spid="1030"/>
                                        </p:tgtEl>
                                        <p:attrNameLst>
                                          <p:attrName>ppt_x</p:attrName>
                                        </p:attrNameLst>
                                      </p:cBhvr>
                                      <p:tavLst>
                                        <p:tav tm="0">
                                          <p:val>
                                            <p:strVal val="ppt_x"/>
                                          </p:val>
                                        </p:tav>
                                        <p:tav tm="100000">
                                          <p:val>
                                            <p:strVal val="ppt_x"/>
                                          </p:val>
                                        </p:tav>
                                      </p:tavLst>
                                    </p:anim>
                                    <p:anim calcmode="lin" valueType="num">
                                      <p:cBhvr additive="base">
                                        <p:cTn id="61" dur="500"/>
                                        <p:tgtEl>
                                          <p:spTgt spid="1030"/>
                                        </p:tgtEl>
                                        <p:attrNameLst>
                                          <p:attrName>ppt_y</p:attrName>
                                        </p:attrNameLst>
                                      </p:cBhvr>
                                      <p:tavLst>
                                        <p:tav tm="0">
                                          <p:val>
                                            <p:strVal val="ppt_y"/>
                                          </p:val>
                                        </p:tav>
                                        <p:tav tm="100000">
                                          <p:val>
                                            <p:strVal val="1+ppt_h/2"/>
                                          </p:val>
                                        </p:tav>
                                      </p:tavLst>
                                    </p:anim>
                                    <p:set>
                                      <p:cBhvr>
                                        <p:cTn id="62" dur="1" fill="hold">
                                          <p:stCondLst>
                                            <p:cond delay="499"/>
                                          </p:stCondLst>
                                        </p:cTn>
                                        <p:tgtEl>
                                          <p:spTgt spid="103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 calcmode="lin" valueType="num">
                                      <p:cBhvr additive="base">
                                        <p:cTn id="6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050"/>
                                        </p:tgtEl>
                                        <p:attrNameLst>
                                          <p:attrName>style.visibility</p:attrName>
                                        </p:attrNameLst>
                                      </p:cBhvr>
                                      <p:to>
                                        <p:strVal val="visible"/>
                                      </p:to>
                                    </p:set>
                                    <p:anim calcmode="lin" valueType="num">
                                      <p:cBhvr additive="base">
                                        <p:cTn id="73" dur="500" fill="hold"/>
                                        <p:tgtEl>
                                          <p:spTgt spid="2050"/>
                                        </p:tgtEl>
                                        <p:attrNameLst>
                                          <p:attrName>ppt_x</p:attrName>
                                        </p:attrNameLst>
                                      </p:cBhvr>
                                      <p:tavLst>
                                        <p:tav tm="0">
                                          <p:val>
                                            <p:strVal val="#ppt_x"/>
                                          </p:val>
                                        </p:tav>
                                        <p:tav tm="100000">
                                          <p:val>
                                            <p:strVal val="#ppt_x"/>
                                          </p:val>
                                        </p:tav>
                                      </p:tavLst>
                                    </p:anim>
                                    <p:anim calcmode="lin" valueType="num">
                                      <p:cBhvr additive="base">
                                        <p:cTn id="7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nodeType="clickEffect">
                                  <p:stCondLst>
                                    <p:cond delay="0"/>
                                  </p:stCondLst>
                                  <p:childTnLst>
                                    <p:anim calcmode="lin" valueType="num">
                                      <p:cBhvr additive="base">
                                        <p:cTn id="78" dur="500"/>
                                        <p:tgtEl>
                                          <p:spTgt spid="2050"/>
                                        </p:tgtEl>
                                        <p:attrNameLst>
                                          <p:attrName>ppt_x</p:attrName>
                                        </p:attrNameLst>
                                      </p:cBhvr>
                                      <p:tavLst>
                                        <p:tav tm="0">
                                          <p:val>
                                            <p:strVal val="ppt_x"/>
                                          </p:val>
                                        </p:tav>
                                        <p:tav tm="100000">
                                          <p:val>
                                            <p:strVal val="ppt_x"/>
                                          </p:val>
                                        </p:tav>
                                      </p:tavLst>
                                    </p:anim>
                                    <p:anim calcmode="lin" valueType="num">
                                      <p:cBhvr additive="base">
                                        <p:cTn id="79" dur="500"/>
                                        <p:tgtEl>
                                          <p:spTgt spid="2050"/>
                                        </p:tgtEl>
                                        <p:attrNameLst>
                                          <p:attrName>ppt_y</p:attrName>
                                        </p:attrNameLst>
                                      </p:cBhvr>
                                      <p:tavLst>
                                        <p:tav tm="0">
                                          <p:val>
                                            <p:strVal val="ppt_y"/>
                                          </p:val>
                                        </p:tav>
                                        <p:tav tm="100000">
                                          <p:val>
                                            <p:strVal val="1+ppt_h/2"/>
                                          </p:val>
                                        </p:tav>
                                      </p:tavLst>
                                    </p:anim>
                                    <p:set>
                                      <p:cBhvr>
                                        <p:cTn id="80" dur="1" fill="hold">
                                          <p:stCondLst>
                                            <p:cond delay="499"/>
                                          </p:stCondLst>
                                        </p:cTn>
                                        <p:tgtEl>
                                          <p:spTgt spid="205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8" end="8"/>
                                            </p:txEl>
                                          </p:spTgt>
                                        </p:tgtEl>
                                        <p:attrNameLst>
                                          <p:attrName>style.visibility</p:attrName>
                                        </p:attrNameLst>
                                      </p:cBhvr>
                                      <p:to>
                                        <p:strVal val="visible"/>
                                      </p:to>
                                    </p:set>
                                    <p:anim calcmode="lin" valueType="num">
                                      <p:cBhvr additive="base">
                                        <p:cTn id="8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052"/>
                                        </p:tgtEl>
                                        <p:attrNameLst>
                                          <p:attrName>style.visibility</p:attrName>
                                        </p:attrNameLst>
                                      </p:cBhvr>
                                      <p:to>
                                        <p:strVal val="visible"/>
                                      </p:to>
                                    </p:set>
                                    <p:anim calcmode="lin" valueType="num">
                                      <p:cBhvr additive="base">
                                        <p:cTn id="91" dur="500" fill="hold"/>
                                        <p:tgtEl>
                                          <p:spTgt spid="2052"/>
                                        </p:tgtEl>
                                        <p:attrNameLst>
                                          <p:attrName>ppt_x</p:attrName>
                                        </p:attrNameLst>
                                      </p:cBhvr>
                                      <p:tavLst>
                                        <p:tav tm="0">
                                          <p:val>
                                            <p:strVal val="#ppt_x"/>
                                          </p:val>
                                        </p:tav>
                                        <p:tav tm="100000">
                                          <p:val>
                                            <p:strVal val="#ppt_x"/>
                                          </p:val>
                                        </p:tav>
                                      </p:tavLst>
                                    </p:anim>
                                    <p:anim calcmode="lin" valueType="num">
                                      <p:cBhvr additive="base">
                                        <p:cTn id="92"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xit" presetSubtype="4" fill="hold" nodeType="clickEffect">
                                  <p:stCondLst>
                                    <p:cond delay="0"/>
                                  </p:stCondLst>
                                  <p:childTnLst>
                                    <p:anim calcmode="lin" valueType="num">
                                      <p:cBhvr additive="base">
                                        <p:cTn id="96" dur="500"/>
                                        <p:tgtEl>
                                          <p:spTgt spid="2052"/>
                                        </p:tgtEl>
                                        <p:attrNameLst>
                                          <p:attrName>ppt_x</p:attrName>
                                        </p:attrNameLst>
                                      </p:cBhvr>
                                      <p:tavLst>
                                        <p:tav tm="0">
                                          <p:val>
                                            <p:strVal val="ppt_x"/>
                                          </p:val>
                                        </p:tav>
                                        <p:tav tm="100000">
                                          <p:val>
                                            <p:strVal val="ppt_x"/>
                                          </p:val>
                                        </p:tav>
                                      </p:tavLst>
                                    </p:anim>
                                    <p:anim calcmode="lin" valueType="num">
                                      <p:cBhvr additive="base">
                                        <p:cTn id="97" dur="500"/>
                                        <p:tgtEl>
                                          <p:spTgt spid="2052"/>
                                        </p:tgtEl>
                                        <p:attrNameLst>
                                          <p:attrName>ppt_y</p:attrName>
                                        </p:attrNameLst>
                                      </p:cBhvr>
                                      <p:tavLst>
                                        <p:tav tm="0">
                                          <p:val>
                                            <p:strVal val="ppt_y"/>
                                          </p:val>
                                        </p:tav>
                                        <p:tav tm="100000">
                                          <p:val>
                                            <p:strVal val="1+ppt_h/2"/>
                                          </p:val>
                                        </p:tav>
                                      </p:tavLst>
                                    </p:anim>
                                    <p:set>
                                      <p:cBhvr>
                                        <p:cTn id="98" dur="1" fill="hold">
                                          <p:stCondLst>
                                            <p:cond delay="499"/>
                                          </p:stCondLst>
                                        </p:cTn>
                                        <p:tgtEl>
                                          <p:spTgt spid="20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0B3D-E080-D4F4-BEE0-B3755252F558}"/>
              </a:ext>
            </a:extLst>
          </p:cNvPr>
          <p:cNvSpPr>
            <a:spLocks noGrp="1"/>
          </p:cNvSpPr>
          <p:nvPr>
            <p:ph type="title"/>
          </p:nvPr>
        </p:nvSpPr>
        <p:spPr>
          <a:xfrm>
            <a:off x="481013" y="3752849"/>
            <a:ext cx="3290887" cy="2452687"/>
          </a:xfrm>
        </p:spPr>
        <p:txBody>
          <a:bodyPr anchor="ctr">
            <a:normAutofit/>
          </a:bodyPr>
          <a:lstStyle/>
          <a:p>
            <a:r>
              <a:rPr lang="en-US" sz="3600">
                <a:solidFill>
                  <a:schemeClr val="accent1"/>
                </a:solidFill>
                <a:latin typeface="Abadi MT Condensed Light"/>
                <a:cs typeface="Calibri Light"/>
              </a:rPr>
              <a:t>What is the cloud?</a:t>
            </a:r>
          </a:p>
        </p:txBody>
      </p:sp>
      <p:sp>
        <p:nvSpPr>
          <p:cNvPr id="3" name="Content Placeholder 2">
            <a:extLst>
              <a:ext uri="{FF2B5EF4-FFF2-40B4-BE49-F238E27FC236}">
                <a16:creationId xmlns:a16="http://schemas.microsoft.com/office/drawing/2014/main" id="{EE00788D-583F-47EA-3CB5-5CC681A0BA6A}"/>
              </a:ext>
            </a:extLst>
          </p:cNvPr>
          <p:cNvSpPr>
            <a:spLocks noGrp="1"/>
          </p:cNvSpPr>
          <p:nvPr>
            <p:ph idx="1"/>
          </p:nvPr>
        </p:nvSpPr>
        <p:spPr>
          <a:xfrm>
            <a:off x="4223982" y="3752850"/>
            <a:ext cx="7772724" cy="2964850"/>
          </a:xfrm>
          <a:noFill/>
        </p:spPr>
        <p:txBody>
          <a:bodyPr vert="horz" lIns="91440" tIns="45720" rIns="91440" bIns="45720" rtlCol="0" anchor="ctr">
            <a:normAutofit/>
          </a:bodyPr>
          <a:lstStyle/>
          <a:p>
            <a:pPr marL="0" indent="0">
              <a:buNone/>
            </a:pPr>
            <a:endParaRPr lang="en-US" sz="1100">
              <a:solidFill>
                <a:schemeClr val="bg1"/>
              </a:solidFill>
              <a:cs typeface="Calibri" panose="020F0502020204030204"/>
            </a:endParaRPr>
          </a:p>
          <a:p>
            <a:r>
              <a:rPr lang="en-US" sz="1400">
                <a:cs typeface="Calibri" panose="020F0502020204030204"/>
              </a:rPr>
              <a:t>The cloud is not a physical entity but instead a vast network of remote servers around the globe, which are connected to work as a single ecosystem.</a:t>
            </a:r>
          </a:p>
          <a:p>
            <a:r>
              <a:rPr lang="en-US" sz="1400">
                <a:cs typeface="Calibri" panose="020F0502020204030204"/>
              </a:rPr>
              <a:t>The cloud enables users to access the same files and applications from almost any device as the computing and storage takes place in a data center instead of locally on the user's device.</a:t>
            </a:r>
          </a:p>
          <a:p>
            <a:r>
              <a:rPr lang="en-US" sz="1400">
                <a:cs typeface="Calibri" panose="020F0502020204030204"/>
              </a:rPr>
              <a:t>Examples of cloud usage are to store and manage data , run applications or deliver content such as streaming videos.</a:t>
            </a:r>
          </a:p>
          <a:p>
            <a:r>
              <a:rPr lang="en-US" sz="1400">
                <a:cs typeface="Calibri" panose="020F0502020204030204"/>
              </a:rPr>
              <a:t>Businesses use four different methods to deploy cloud resources, there is the public cloud which offers services to the public, a private cloud which offers services over a private internal network, a hybrid cloud that does both of the above and a community cloud which shares resources between organizations.</a:t>
            </a:r>
          </a:p>
          <a:p>
            <a:endParaRPr lang="en-US" sz="1100">
              <a:cs typeface="Calibri" panose="020F0502020204030204"/>
            </a:endParaRPr>
          </a:p>
        </p:txBody>
      </p:sp>
      <p:pic>
        <p:nvPicPr>
          <p:cNvPr id="17" name="Picture 18" descr="Diagram&#10;&#10;Description automatically generated">
            <a:extLst>
              <a:ext uri="{FF2B5EF4-FFF2-40B4-BE49-F238E27FC236}">
                <a16:creationId xmlns:a16="http://schemas.microsoft.com/office/drawing/2014/main" id="{8594C6A5-9006-F753-1184-B96CD363C4A2}"/>
              </a:ext>
            </a:extLst>
          </p:cNvPr>
          <p:cNvPicPr>
            <a:picLocks noChangeAspect="1"/>
          </p:cNvPicPr>
          <p:nvPr/>
        </p:nvPicPr>
        <p:blipFill rotWithShape="1">
          <a:blip r:embed="rId3"/>
          <a:srcRect t="10520" b="8321"/>
          <a:stretch/>
        </p:blipFill>
        <p:spPr>
          <a:xfrm>
            <a:off x="20" y="-35708"/>
            <a:ext cx="12191980" cy="378204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Tree>
    <p:extLst>
      <p:ext uri="{BB962C8B-B14F-4D97-AF65-F5344CB8AC3E}">
        <p14:creationId xmlns:p14="http://schemas.microsoft.com/office/powerpoint/2010/main" val="136414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D714-2EC6-83C3-C563-146FBA83FD22}"/>
              </a:ext>
            </a:extLst>
          </p:cNvPr>
          <p:cNvSpPr>
            <a:spLocks noGrp="1"/>
          </p:cNvSpPr>
          <p:nvPr>
            <p:ph type="title"/>
          </p:nvPr>
        </p:nvSpPr>
        <p:spPr>
          <a:xfrm>
            <a:off x="743675" y="1586935"/>
            <a:ext cx="3410510" cy="3685223"/>
          </a:xfrm>
          <a:noFill/>
          <a:ln w="57150">
            <a:solidFill>
              <a:schemeClr val="bg2">
                <a:lumMod val="90000"/>
              </a:schemeClr>
            </a:solidFill>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t">
            <a:noAutofit/>
          </a:bodyPr>
          <a:lstStyle/>
          <a:p>
            <a:r>
              <a:rPr lang="en-US" sz="6600" kern="1200">
                <a:solidFill>
                  <a:schemeClr val="accent1"/>
                </a:solidFill>
                <a:latin typeface="Calibri Light"/>
                <a:ea typeface="+mn-lt"/>
                <a:cs typeface="+mn-lt"/>
              </a:rPr>
              <a:t>How does the cloud work?</a:t>
            </a:r>
          </a:p>
        </p:txBody>
      </p:sp>
      <p:pic>
        <p:nvPicPr>
          <p:cNvPr id="4" name="Picture 4" descr="Graphical user interface&#10;&#10;Description automatically generated">
            <a:extLst>
              <a:ext uri="{FF2B5EF4-FFF2-40B4-BE49-F238E27FC236}">
                <a16:creationId xmlns:a16="http://schemas.microsoft.com/office/drawing/2014/main" id="{FD572BA3-5027-990F-1DCA-C3AC9756707A}"/>
              </a:ext>
            </a:extLst>
          </p:cNvPr>
          <p:cNvPicPr>
            <a:picLocks noGrp="1" noChangeAspect="1"/>
          </p:cNvPicPr>
          <p:nvPr>
            <p:ph idx="1"/>
          </p:nvPr>
        </p:nvPicPr>
        <p:blipFill>
          <a:blip r:embed="rId3"/>
          <a:stretch>
            <a:fillRect/>
          </a:stretch>
        </p:blipFill>
        <p:spPr>
          <a:xfrm>
            <a:off x="4502428" y="809666"/>
            <a:ext cx="7225748" cy="5238667"/>
          </a:xfrm>
          <a:prstGeom prst="rect">
            <a:avLst/>
          </a:prstGeom>
        </p:spPr>
      </p:pic>
    </p:spTree>
    <p:extLst>
      <p:ext uri="{BB962C8B-B14F-4D97-AF65-F5344CB8AC3E}">
        <p14:creationId xmlns:p14="http://schemas.microsoft.com/office/powerpoint/2010/main" val="3468199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F93A-E873-C47D-5B7C-B584ABA2396D}"/>
              </a:ext>
            </a:extLst>
          </p:cNvPr>
          <p:cNvSpPr>
            <a:spLocks noGrp="1"/>
          </p:cNvSpPr>
          <p:nvPr>
            <p:ph type="title"/>
          </p:nvPr>
        </p:nvSpPr>
        <p:spPr>
          <a:xfrm>
            <a:off x="560010" y="389315"/>
            <a:ext cx="10515600" cy="1325563"/>
          </a:xfrm>
        </p:spPr>
        <p:txBody>
          <a:bodyPr/>
          <a:lstStyle/>
          <a:p>
            <a:r>
              <a:rPr lang="en-US">
                <a:solidFill>
                  <a:schemeClr val="accent1"/>
                </a:solidFill>
                <a:latin typeface="Abadi MT Condensed Light" panose="020B0306030101010103" pitchFamily="34" charset="77"/>
                <a:cs typeface="Calibri Light"/>
              </a:rPr>
              <a:t>Cloud Services</a:t>
            </a:r>
          </a:p>
        </p:txBody>
      </p:sp>
      <p:sp>
        <p:nvSpPr>
          <p:cNvPr id="3" name="Content Placeholder 2">
            <a:extLst>
              <a:ext uri="{FF2B5EF4-FFF2-40B4-BE49-F238E27FC236}">
                <a16:creationId xmlns:a16="http://schemas.microsoft.com/office/drawing/2014/main" id="{0AE53BAF-D438-4A5F-F9EE-2A1DBD1EFC05}"/>
              </a:ext>
            </a:extLst>
          </p:cNvPr>
          <p:cNvSpPr>
            <a:spLocks noGrp="1"/>
          </p:cNvSpPr>
          <p:nvPr>
            <p:ph idx="1"/>
          </p:nvPr>
        </p:nvSpPr>
        <p:spPr/>
        <p:txBody>
          <a:bodyPr vert="horz" lIns="91440" tIns="45720" rIns="91440" bIns="45720" rtlCol="0" anchor="t">
            <a:normAutofit/>
          </a:bodyPr>
          <a:lstStyle/>
          <a:p>
            <a:pPr marL="0" indent="0">
              <a:buNone/>
            </a:pPr>
            <a:endParaRPr lang="en-US">
              <a:cs typeface="Calibri"/>
            </a:endParaRPr>
          </a:p>
          <a:p>
            <a:endParaRPr lang="en-US">
              <a:cs typeface="Calibri"/>
            </a:endParaRPr>
          </a:p>
        </p:txBody>
      </p:sp>
      <p:pic>
        <p:nvPicPr>
          <p:cNvPr id="5" name="Picture 5" descr="Graphical user interface, application&#10;&#10;Description automatically generated">
            <a:extLst>
              <a:ext uri="{FF2B5EF4-FFF2-40B4-BE49-F238E27FC236}">
                <a16:creationId xmlns:a16="http://schemas.microsoft.com/office/drawing/2014/main" id="{272F4527-2A82-283D-8AB3-7BC8062A4B9D}"/>
              </a:ext>
            </a:extLst>
          </p:cNvPr>
          <p:cNvPicPr>
            <a:picLocks noChangeAspect="1"/>
          </p:cNvPicPr>
          <p:nvPr/>
        </p:nvPicPr>
        <p:blipFill>
          <a:blip r:embed="rId3"/>
          <a:stretch>
            <a:fillRect/>
          </a:stretch>
        </p:blipFill>
        <p:spPr>
          <a:xfrm>
            <a:off x="4779991" y="486649"/>
            <a:ext cx="7093355" cy="5882197"/>
          </a:xfrm>
          <a:prstGeom prst="rect">
            <a:avLst/>
          </a:prstGeom>
        </p:spPr>
      </p:pic>
      <p:sp>
        <p:nvSpPr>
          <p:cNvPr id="4" name="TextBox 3">
            <a:extLst>
              <a:ext uri="{FF2B5EF4-FFF2-40B4-BE49-F238E27FC236}">
                <a16:creationId xmlns:a16="http://schemas.microsoft.com/office/drawing/2014/main" id="{80D0BC29-6E49-57F3-F95E-64D41EB96732}"/>
              </a:ext>
            </a:extLst>
          </p:cNvPr>
          <p:cNvSpPr txBox="1"/>
          <p:nvPr/>
        </p:nvSpPr>
        <p:spPr>
          <a:xfrm>
            <a:off x="556204" y="2024583"/>
            <a:ext cx="3882306"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latin typeface="Abadi MT Condensed Light"/>
                <a:ea typeface="+mn-lt"/>
                <a:cs typeface="+mn-lt"/>
              </a:rPr>
              <a:t>Infrastructure-as-a-Service (IaaS)</a:t>
            </a:r>
            <a:r>
              <a:rPr lang="en-US">
                <a:latin typeface="Abadi MT Condensed Light"/>
                <a:ea typeface="+mn-lt"/>
                <a:cs typeface="+mn-lt"/>
              </a:rPr>
              <a:t>:</a:t>
            </a:r>
            <a:endParaRPr lang="en-US">
              <a:latin typeface="Abadi MT Condensed Light"/>
              <a:cs typeface="Calibri"/>
            </a:endParaRPr>
          </a:p>
          <a:p>
            <a:r>
              <a:rPr lang="en-US">
                <a:latin typeface="Abadi MT Condensed Light"/>
                <a:ea typeface="+mn-lt"/>
                <a:cs typeface="+mn-lt"/>
              </a:rPr>
              <a:t>Renting access to the physical hardware</a:t>
            </a:r>
            <a:endParaRPr lang="en-US">
              <a:latin typeface="Abadi MT Condensed Light"/>
              <a:cs typeface="Calibri"/>
            </a:endParaRPr>
          </a:p>
          <a:p>
            <a:endParaRPr lang="en-US">
              <a:latin typeface="Abadi MT Condensed Light" panose="020B0306030101010103" pitchFamily="34" charset="77"/>
              <a:ea typeface="+mn-lt"/>
              <a:cs typeface="+mn-lt"/>
            </a:endParaRPr>
          </a:p>
          <a:p>
            <a:endParaRPr lang="en-US">
              <a:latin typeface="Abadi MT Condensed Light" panose="020B0306030101010103" pitchFamily="34" charset="77"/>
              <a:ea typeface="+mn-lt"/>
              <a:cs typeface="+mn-lt"/>
            </a:endParaRPr>
          </a:p>
          <a:p>
            <a:pPr marL="285750" indent="-285750">
              <a:buFont typeface="Arial"/>
              <a:buChar char="•"/>
            </a:pPr>
            <a:r>
              <a:rPr lang="en-US" b="1">
                <a:latin typeface="Abadi MT Condensed Light"/>
                <a:ea typeface="+mn-lt"/>
                <a:cs typeface="+mn-lt"/>
              </a:rPr>
              <a:t>Platform-as-a-Service (PaaS)</a:t>
            </a:r>
            <a:r>
              <a:rPr lang="en-US">
                <a:latin typeface="Abadi MT Condensed Light"/>
                <a:ea typeface="+mn-lt"/>
                <a:cs typeface="+mn-lt"/>
              </a:rPr>
              <a:t>:</a:t>
            </a:r>
          </a:p>
          <a:p>
            <a:r>
              <a:rPr lang="en-US">
                <a:latin typeface="Abadi MT Condensed Light"/>
                <a:ea typeface="+mn-lt"/>
                <a:cs typeface="+mn-lt"/>
              </a:rPr>
              <a:t>Renting access to managed hardware</a:t>
            </a:r>
            <a:endParaRPr lang="en-US">
              <a:latin typeface="Abadi MT Condensed Light"/>
              <a:cs typeface="Calibri" panose="020F0502020204030204"/>
            </a:endParaRPr>
          </a:p>
          <a:p>
            <a:endParaRPr lang="en-US">
              <a:latin typeface="Abadi MT Condensed Light" panose="020B0306030101010103" pitchFamily="34" charset="77"/>
              <a:ea typeface="+mn-lt"/>
              <a:cs typeface="+mn-lt"/>
            </a:endParaRPr>
          </a:p>
          <a:p>
            <a:endParaRPr lang="en-US">
              <a:latin typeface="Abadi MT Condensed Light" panose="020B0306030101010103" pitchFamily="34" charset="77"/>
              <a:ea typeface="+mn-lt"/>
              <a:cs typeface="+mn-lt"/>
            </a:endParaRPr>
          </a:p>
          <a:p>
            <a:pPr marL="285750" indent="-285750">
              <a:buFont typeface="Arial"/>
              <a:buChar char="•"/>
            </a:pPr>
            <a:r>
              <a:rPr lang="en-US" b="1">
                <a:latin typeface="Abadi MT Condensed Light"/>
                <a:ea typeface="+mn-lt"/>
                <a:cs typeface="+mn-lt"/>
              </a:rPr>
              <a:t>Software-as-a-Service (SaaS)</a:t>
            </a:r>
            <a:r>
              <a:rPr lang="en-US">
                <a:latin typeface="Abadi MT Condensed Light"/>
                <a:ea typeface="+mn-lt"/>
                <a:cs typeface="+mn-lt"/>
              </a:rPr>
              <a:t>:</a:t>
            </a:r>
          </a:p>
          <a:p>
            <a:r>
              <a:rPr lang="en-US">
                <a:latin typeface="Abadi MT Condensed Light"/>
                <a:ea typeface="+mn-lt"/>
                <a:cs typeface="+mn-lt"/>
              </a:rPr>
              <a:t>Renting online and ready to use applications</a:t>
            </a:r>
            <a:endParaRPr lang="en-US">
              <a:latin typeface="Abadi MT Condensed Light"/>
              <a:cs typeface="Calibri"/>
            </a:endParaRPr>
          </a:p>
          <a:p>
            <a:pPr algn="l"/>
            <a:endParaRPr lang="en-US">
              <a:cs typeface="Calibri"/>
            </a:endParaRPr>
          </a:p>
        </p:txBody>
      </p:sp>
    </p:spTree>
    <p:extLst>
      <p:ext uri="{BB962C8B-B14F-4D97-AF65-F5344CB8AC3E}">
        <p14:creationId xmlns:p14="http://schemas.microsoft.com/office/powerpoint/2010/main" val="2063294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DF26-9559-4CF8-3070-7980B39F6346}"/>
              </a:ext>
            </a:extLst>
          </p:cNvPr>
          <p:cNvSpPr>
            <a:spLocks noGrp="1"/>
          </p:cNvSpPr>
          <p:nvPr>
            <p:ph type="title"/>
          </p:nvPr>
        </p:nvSpPr>
        <p:spPr>
          <a:xfrm>
            <a:off x="392501" y="3543"/>
            <a:ext cx="10515599" cy="932688"/>
          </a:xfrm>
        </p:spPr>
        <p:txBody>
          <a:bodyPr vert="horz" lIns="91440" tIns="45720" rIns="91440" bIns="45720" rtlCol="0" anchor="b">
            <a:normAutofit/>
          </a:bodyPr>
          <a:lstStyle/>
          <a:p>
            <a:pPr algn="ctr"/>
            <a:r>
              <a:rPr lang="en-US" sz="4800" b="1" kern="1200">
                <a:solidFill>
                  <a:schemeClr val="accent1"/>
                </a:solidFill>
                <a:latin typeface="Abadi MT Condensed Light" panose="020B0306030101010103" pitchFamily="34" charset="77"/>
                <a:ea typeface="+mj-lt"/>
                <a:cs typeface="+mj-lt"/>
              </a:rPr>
              <a:t>IaaS vs.</a:t>
            </a:r>
            <a:r>
              <a:rPr lang="en-US" sz="4800" b="1">
                <a:solidFill>
                  <a:schemeClr val="accent1"/>
                </a:solidFill>
                <a:latin typeface="Abadi MT Condensed Light" panose="020B0306030101010103" pitchFamily="34" charset="77"/>
                <a:ea typeface="+mj-lt"/>
                <a:cs typeface="+mj-lt"/>
              </a:rPr>
              <a:t> </a:t>
            </a:r>
            <a:r>
              <a:rPr lang="en-US" sz="4800" b="1" kern="1200">
                <a:solidFill>
                  <a:schemeClr val="accent1"/>
                </a:solidFill>
                <a:latin typeface="Abadi MT Condensed Light" panose="020B0306030101010103" pitchFamily="34" charset="77"/>
                <a:ea typeface="+mj-lt"/>
                <a:cs typeface="+mj-lt"/>
              </a:rPr>
              <a:t>PaaS</a:t>
            </a:r>
            <a:r>
              <a:rPr lang="en-US" sz="4800" b="1">
                <a:solidFill>
                  <a:schemeClr val="accent1"/>
                </a:solidFill>
                <a:latin typeface="Abadi MT Condensed Light" panose="020B0306030101010103" pitchFamily="34" charset="77"/>
                <a:ea typeface="+mj-lt"/>
                <a:cs typeface="+mj-lt"/>
              </a:rPr>
              <a:t> vs. SaaS</a:t>
            </a:r>
          </a:p>
        </p:txBody>
      </p:sp>
      <p:pic>
        <p:nvPicPr>
          <p:cNvPr id="4" name="Picture 4" descr="Graphical user interface&#10;&#10;Description automatically generated">
            <a:extLst>
              <a:ext uri="{FF2B5EF4-FFF2-40B4-BE49-F238E27FC236}">
                <a16:creationId xmlns:a16="http://schemas.microsoft.com/office/drawing/2014/main" id="{3BC4C410-7876-C6F3-3A79-8282249CD12B}"/>
              </a:ext>
            </a:extLst>
          </p:cNvPr>
          <p:cNvPicPr>
            <a:picLocks noChangeAspect="1"/>
          </p:cNvPicPr>
          <p:nvPr/>
        </p:nvPicPr>
        <p:blipFill>
          <a:blip r:embed="rId3"/>
          <a:stretch>
            <a:fillRect/>
          </a:stretch>
        </p:blipFill>
        <p:spPr>
          <a:xfrm>
            <a:off x="946996" y="1033642"/>
            <a:ext cx="9769061" cy="5529697"/>
          </a:xfrm>
          <a:prstGeom prst="rect">
            <a:avLst/>
          </a:prstGeom>
        </p:spPr>
      </p:pic>
    </p:spTree>
    <p:extLst>
      <p:ext uri="{BB962C8B-B14F-4D97-AF65-F5344CB8AC3E}">
        <p14:creationId xmlns:p14="http://schemas.microsoft.com/office/powerpoint/2010/main" val="98661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D718FDC-7B80-32DC-0036-C04E5556F26A}"/>
              </a:ext>
            </a:extLst>
          </p:cNvPr>
          <p:cNvSpPr/>
          <p:nvPr/>
        </p:nvSpPr>
        <p:spPr>
          <a:xfrm>
            <a:off x="5653036" y="1128189"/>
            <a:ext cx="4399878" cy="4351387"/>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Logo, company name&#10;&#10;Description automatically generated">
            <a:extLst>
              <a:ext uri="{FF2B5EF4-FFF2-40B4-BE49-F238E27FC236}">
                <a16:creationId xmlns:a16="http://schemas.microsoft.com/office/drawing/2014/main" id="{8DA7D524-668E-F0BC-6573-C1652EB0C9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817" y="899887"/>
            <a:ext cx="3999794" cy="807958"/>
          </a:xfrm>
          <a:prstGeom prst="rect">
            <a:avLst/>
          </a:prstGeom>
        </p:spPr>
      </p:pic>
      <p:pic>
        <p:nvPicPr>
          <p:cNvPr id="15" name="Picture 14" descr="Logo&#10;&#10;Description automatically generated">
            <a:extLst>
              <a:ext uri="{FF2B5EF4-FFF2-40B4-BE49-F238E27FC236}">
                <a16:creationId xmlns:a16="http://schemas.microsoft.com/office/drawing/2014/main" id="{D83EC08C-5895-B045-10AE-D512A86B6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553" y="2419193"/>
            <a:ext cx="3576322" cy="2011681"/>
          </a:xfrm>
          <a:prstGeom prst="rect">
            <a:avLst/>
          </a:prstGeom>
        </p:spPr>
      </p:pic>
      <p:pic>
        <p:nvPicPr>
          <p:cNvPr id="19" name="Picture 18" descr="Logo&#10;&#10;Description automatically generated">
            <a:extLst>
              <a:ext uri="{FF2B5EF4-FFF2-40B4-BE49-F238E27FC236}">
                <a16:creationId xmlns:a16="http://schemas.microsoft.com/office/drawing/2014/main" id="{85658A83-396A-DBB5-5A52-BEE610BDA3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817" y="5067866"/>
            <a:ext cx="3999794" cy="1019947"/>
          </a:xfrm>
          <a:prstGeom prst="rect">
            <a:avLst/>
          </a:prstGeom>
        </p:spPr>
      </p:pic>
      <p:sp>
        <p:nvSpPr>
          <p:cNvPr id="2" name="Title 1">
            <a:extLst>
              <a:ext uri="{FF2B5EF4-FFF2-40B4-BE49-F238E27FC236}">
                <a16:creationId xmlns:a16="http://schemas.microsoft.com/office/drawing/2014/main" id="{930A2DE2-F4EE-9FD0-1D70-0E8B33B1B837}"/>
              </a:ext>
            </a:extLst>
          </p:cNvPr>
          <p:cNvSpPr>
            <a:spLocks noGrp="1"/>
          </p:cNvSpPr>
          <p:nvPr>
            <p:ph type="title"/>
          </p:nvPr>
        </p:nvSpPr>
        <p:spPr>
          <a:xfrm>
            <a:off x="5923128" y="1378424"/>
            <a:ext cx="3859695" cy="1180532"/>
          </a:xfrm>
        </p:spPr>
        <p:txBody>
          <a:bodyPr vert="horz" lIns="91440" tIns="45720" rIns="91440" bIns="45720" rtlCol="0" anchor="b">
            <a:normAutofit/>
          </a:bodyPr>
          <a:lstStyle/>
          <a:p>
            <a:r>
              <a:rPr lang="en-US" sz="2800">
                <a:solidFill>
                  <a:schemeClr val="accent1"/>
                </a:solidFill>
              </a:rPr>
              <a:t>What Cloud Service Providers are Available?</a:t>
            </a:r>
            <a:endParaRPr lang="en-US" sz="2800">
              <a:solidFill>
                <a:schemeClr val="accent1"/>
              </a:solidFill>
              <a:cs typeface="Calibri Light"/>
            </a:endParaRPr>
          </a:p>
        </p:txBody>
      </p:sp>
      <p:sp>
        <p:nvSpPr>
          <p:cNvPr id="21" name="Content Placeholder 20">
            <a:extLst>
              <a:ext uri="{FF2B5EF4-FFF2-40B4-BE49-F238E27FC236}">
                <a16:creationId xmlns:a16="http://schemas.microsoft.com/office/drawing/2014/main" id="{4AE9D7C4-6FBE-6203-3E71-EA523E3CB995}"/>
              </a:ext>
            </a:extLst>
          </p:cNvPr>
          <p:cNvSpPr>
            <a:spLocks noGrp="1"/>
          </p:cNvSpPr>
          <p:nvPr>
            <p:ph idx="1"/>
          </p:nvPr>
        </p:nvSpPr>
        <p:spPr>
          <a:xfrm>
            <a:off x="5923128" y="2754039"/>
            <a:ext cx="3859695" cy="1943985"/>
          </a:xfrm>
        </p:spPr>
        <p:txBody>
          <a:bodyPr vert="horz" lIns="91440" tIns="45720" rIns="91440" bIns="45720" rtlCol="0" anchor="t">
            <a:normAutofit/>
          </a:bodyPr>
          <a:lstStyle/>
          <a:p>
            <a:r>
              <a:rPr lang="en-US" sz="1500">
                <a:solidFill>
                  <a:schemeClr val="bg1"/>
                </a:solidFill>
              </a:rPr>
              <a:t>A Cloud Service Provider (CSP) is a company that offers components of  cloud computing </a:t>
            </a:r>
          </a:p>
          <a:p>
            <a:r>
              <a:rPr lang="en-US" sz="1500">
                <a:solidFill>
                  <a:schemeClr val="bg1"/>
                </a:solidFill>
              </a:rPr>
              <a:t>There are many different Cloud Service Providers </a:t>
            </a:r>
          </a:p>
          <a:p>
            <a:r>
              <a:rPr lang="en-US" sz="1500">
                <a:solidFill>
                  <a:schemeClr val="bg1"/>
                </a:solidFill>
              </a:rPr>
              <a:t>The Big 3 are Amazon Web Services (AWS), Microsoft Azure and Google Cloud Platform (GPT)</a:t>
            </a:r>
            <a:endParaRPr lang="en-US" sz="1500">
              <a:solidFill>
                <a:schemeClr val="bg1"/>
              </a:solidFill>
              <a:cs typeface="Calibri"/>
            </a:endParaRPr>
          </a:p>
          <a:p>
            <a:endParaRPr lang="en-US" sz="1500">
              <a:solidFill>
                <a:schemeClr val="bg1"/>
              </a:solidFill>
            </a:endParaRPr>
          </a:p>
        </p:txBody>
      </p:sp>
    </p:spTree>
    <p:extLst>
      <p:ext uri="{BB962C8B-B14F-4D97-AF65-F5344CB8AC3E}">
        <p14:creationId xmlns:p14="http://schemas.microsoft.com/office/powerpoint/2010/main" val="26691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5DC70E3A-2C53-0A9E-A2E9-26F97B536A7C}"/>
              </a:ext>
            </a:extLst>
          </p:cNvPr>
          <p:cNvSpPr/>
          <p:nvPr/>
        </p:nvSpPr>
        <p:spPr>
          <a:xfrm>
            <a:off x="8060673" y="1322022"/>
            <a:ext cx="3709012" cy="5361542"/>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CDE3AEC-EA3D-30B3-D51F-DFF8D52FA13C}"/>
              </a:ext>
            </a:extLst>
          </p:cNvPr>
          <p:cNvSpPr/>
          <p:nvPr/>
        </p:nvSpPr>
        <p:spPr>
          <a:xfrm>
            <a:off x="4241493" y="1322023"/>
            <a:ext cx="3709012" cy="5361542"/>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E354492-AC89-F35D-3D4E-706D78070FE5}"/>
              </a:ext>
            </a:extLst>
          </p:cNvPr>
          <p:cNvSpPr/>
          <p:nvPr/>
        </p:nvSpPr>
        <p:spPr>
          <a:xfrm>
            <a:off x="422313" y="1340385"/>
            <a:ext cx="3709012" cy="5361542"/>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D6121-AEC4-782A-A05A-DC1E250CF263}"/>
              </a:ext>
            </a:extLst>
          </p:cNvPr>
          <p:cNvSpPr>
            <a:spLocks noGrp="1"/>
          </p:cNvSpPr>
          <p:nvPr>
            <p:ph type="title"/>
          </p:nvPr>
        </p:nvSpPr>
        <p:spPr>
          <a:xfrm>
            <a:off x="1657185" y="304121"/>
            <a:ext cx="8624329" cy="1014986"/>
          </a:xfrm>
        </p:spPr>
        <p:txBody>
          <a:bodyPr vert="horz" lIns="91440" tIns="45720" rIns="91440" bIns="45720" rtlCol="0" anchor="b">
            <a:normAutofit/>
          </a:bodyPr>
          <a:lstStyle/>
          <a:p>
            <a:pPr algn="ctr"/>
            <a:r>
              <a:rPr lang="en-US" sz="5200">
                <a:solidFill>
                  <a:schemeClr val="accent1"/>
                </a:solidFill>
              </a:rPr>
              <a:t>Availability Zones and Services</a:t>
            </a:r>
            <a:endParaRPr lang="en-US" sz="5200">
              <a:solidFill>
                <a:schemeClr val="accent1"/>
              </a:solidFill>
              <a:cs typeface="Calibri Light"/>
            </a:endParaRPr>
          </a:p>
        </p:txBody>
      </p:sp>
      <p:sp>
        <p:nvSpPr>
          <p:cNvPr id="10" name="TextBox 9">
            <a:extLst>
              <a:ext uri="{FF2B5EF4-FFF2-40B4-BE49-F238E27FC236}">
                <a16:creationId xmlns:a16="http://schemas.microsoft.com/office/drawing/2014/main" id="{7263B07A-A3AD-ACF0-8EF1-E871ABACC342}"/>
              </a:ext>
            </a:extLst>
          </p:cNvPr>
          <p:cNvSpPr txBox="1"/>
          <p:nvPr/>
        </p:nvSpPr>
        <p:spPr>
          <a:xfrm>
            <a:off x="540152" y="3221619"/>
            <a:ext cx="3568859"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US" sz="1400" b="1">
                <a:solidFill>
                  <a:schemeClr val="bg1"/>
                </a:solidFill>
                <a:cs typeface="Calibri"/>
              </a:rPr>
              <a:t>99 Availability zones</a:t>
            </a:r>
          </a:p>
          <a:p>
            <a:r>
              <a:rPr lang="en-US" sz="1400" b="1">
                <a:solidFill>
                  <a:schemeClr val="bg1"/>
                </a:solidFill>
                <a:cs typeface="Calibri"/>
              </a:rPr>
              <a:t>     (within 31 regions)</a:t>
            </a:r>
          </a:p>
          <a:p>
            <a:endParaRPr lang="en-US" sz="1400" b="1">
              <a:solidFill>
                <a:schemeClr val="bg1"/>
              </a:solidFill>
              <a:cs typeface="Calibri"/>
            </a:endParaRPr>
          </a:p>
          <a:p>
            <a:pPr marL="285750" indent="-285750">
              <a:buFont typeface="Wingdings"/>
              <a:buChar char="ü"/>
            </a:pPr>
            <a:r>
              <a:rPr lang="en-US" sz="1400" b="1">
                <a:solidFill>
                  <a:schemeClr val="bg1"/>
                </a:solidFill>
                <a:cs typeface="Calibri"/>
              </a:rPr>
              <a:t>Developer and management tools </a:t>
            </a:r>
          </a:p>
          <a:p>
            <a:pPr marL="285750" indent="-285750">
              <a:buFont typeface="Wingdings"/>
              <a:buChar char="ü"/>
            </a:pPr>
            <a:endParaRPr lang="en-US" sz="1400" b="1">
              <a:solidFill>
                <a:schemeClr val="bg1"/>
              </a:solidFill>
              <a:cs typeface="Calibri"/>
            </a:endParaRPr>
          </a:p>
          <a:p>
            <a:pPr marL="285750" indent="-285750">
              <a:buFont typeface="Wingdings"/>
              <a:buChar char="ü"/>
            </a:pPr>
            <a:r>
              <a:rPr lang="en-US" sz="1400" b="1">
                <a:solidFill>
                  <a:schemeClr val="bg1"/>
                </a:solidFill>
                <a:cs typeface="Calibri"/>
              </a:rPr>
              <a:t>Machine learning and predictive analytics</a:t>
            </a:r>
          </a:p>
          <a:p>
            <a:pPr marL="285750" indent="-285750">
              <a:buFont typeface="Wingdings"/>
              <a:buChar char="ü"/>
            </a:pPr>
            <a:endParaRPr lang="en-US" sz="1400" b="1">
              <a:solidFill>
                <a:schemeClr val="bg1"/>
              </a:solidFill>
              <a:cs typeface="Calibri"/>
            </a:endParaRPr>
          </a:p>
          <a:p>
            <a:pPr marL="285750" indent="-285750">
              <a:buFont typeface="Wingdings"/>
              <a:buChar char="ü"/>
            </a:pPr>
            <a:r>
              <a:rPr lang="en-US" sz="1400" b="1">
                <a:solidFill>
                  <a:schemeClr val="bg1"/>
                </a:solidFill>
                <a:cs typeface="Calibri"/>
              </a:rPr>
              <a:t>Databases and storage solutions</a:t>
            </a:r>
          </a:p>
          <a:p>
            <a:pPr marL="285750" indent="-285750">
              <a:buFont typeface="Wingdings"/>
              <a:buChar char="ü"/>
            </a:pPr>
            <a:endParaRPr lang="en-US" sz="1400" b="1">
              <a:solidFill>
                <a:schemeClr val="bg1"/>
              </a:solidFill>
              <a:cs typeface="Calibri"/>
            </a:endParaRPr>
          </a:p>
          <a:p>
            <a:pPr marL="285750" indent="-285750">
              <a:buFont typeface="Wingdings"/>
              <a:buChar char="ü"/>
            </a:pPr>
            <a:r>
              <a:rPr lang="en-US" sz="1400" b="1">
                <a:solidFill>
                  <a:schemeClr val="bg1"/>
                </a:solidFill>
                <a:cs typeface="Calibri"/>
              </a:rPr>
              <a:t>Business productivity tools</a:t>
            </a:r>
          </a:p>
          <a:p>
            <a:pPr marL="285750" indent="-285750">
              <a:buFont typeface="Wingdings"/>
              <a:buChar char="ü"/>
            </a:pPr>
            <a:endParaRPr lang="en-US" sz="1400" b="1">
              <a:solidFill>
                <a:schemeClr val="bg1"/>
              </a:solidFill>
              <a:cs typeface="Calibri"/>
            </a:endParaRPr>
          </a:p>
          <a:p>
            <a:pPr marL="285750" indent="-285750">
              <a:buFont typeface="Wingdings"/>
              <a:buChar char="ü"/>
            </a:pPr>
            <a:r>
              <a:rPr lang="en-US" sz="1400" b="1">
                <a:solidFill>
                  <a:schemeClr val="bg1"/>
                </a:solidFill>
                <a:cs typeface="Calibri"/>
              </a:rPr>
              <a:t>IoT / App integration</a:t>
            </a:r>
          </a:p>
          <a:p>
            <a:pPr marL="285750" indent="-285750">
              <a:buFont typeface="Wingdings"/>
              <a:buChar char="ü"/>
            </a:pPr>
            <a:endParaRPr lang="en-US" sz="1400" b="1">
              <a:solidFill>
                <a:schemeClr val="bg1"/>
              </a:solidFill>
              <a:cs typeface="Calibri"/>
            </a:endParaRPr>
          </a:p>
          <a:p>
            <a:pPr marL="285750" indent="-285750">
              <a:buFont typeface="Wingdings"/>
              <a:buChar char="ü"/>
            </a:pPr>
            <a:r>
              <a:rPr lang="en-US" sz="1400" b="1">
                <a:solidFill>
                  <a:schemeClr val="bg1"/>
                </a:solidFill>
                <a:cs typeface="Calibri"/>
              </a:rPr>
              <a:t>Compute</a:t>
            </a:r>
          </a:p>
        </p:txBody>
      </p:sp>
      <p:sp>
        <p:nvSpPr>
          <p:cNvPr id="12" name="TextBox 11">
            <a:extLst>
              <a:ext uri="{FF2B5EF4-FFF2-40B4-BE49-F238E27FC236}">
                <a16:creationId xmlns:a16="http://schemas.microsoft.com/office/drawing/2014/main" id="{BB163FEC-0C58-EB1C-0CF0-857D8874F1FB}"/>
              </a:ext>
            </a:extLst>
          </p:cNvPr>
          <p:cNvSpPr txBox="1"/>
          <p:nvPr/>
        </p:nvSpPr>
        <p:spPr>
          <a:xfrm>
            <a:off x="4620227" y="3298783"/>
            <a:ext cx="3568859"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US" sz="1400" b="1">
                <a:solidFill>
                  <a:schemeClr val="bg1"/>
                </a:solidFill>
                <a:cs typeface="Calibri"/>
              </a:rPr>
              <a:t>On par with AWS (54 regions)</a:t>
            </a:r>
          </a:p>
          <a:p>
            <a:endParaRPr lang="en-US" sz="1400" b="1">
              <a:solidFill>
                <a:schemeClr val="bg1"/>
              </a:solidFill>
              <a:cs typeface="Calibri"/>
            </a:endParaRPr>
          </a:p>
          <a:p>
            <a:pPr marL="285750" indent="-285750">
              <a:buFont typeface="Wingdings"/>
              <a:buChar char="ü"/>
            </a:pPr>
            <a:r>
              <a:rPr lang="en-US" sz="1400" b="1">
                <a:solidFill>
                  <a:schemeClr val="bg1"/>
                </a:solidFill>
                <a:cs typeface="Calibri"/>
              </a:rPr>
              <a:t>Big data and predictive analytics</a:t>
            </a:r>
          </a:p>
          <a:p>
            <a:pPr marL="285750" indent="-285750">
              <a:buFont typeface="Wingdings"/>
              <a:buChar char="ü"/>
            </a:pPr>
            <a:endParaRPr lang="en-US" sz="1400" b="1">
              <a:solidFill>
                <a:schemeClr val="bg1"/>
              </a:solidFill>
              <a:cs typeface="Calibri"/>
            </a:endParaRPr>
          </a:p>
          <a:p>
            <a:pPr marL="285750" indent="-285750">
              <a:buFont typeface="Wingdings"/>
              <a:buChar char="ü"/>
            </a:pPr>
            <a:r>
              <a:rPr lang="en-US" sz="1400" b="1">
                <a:solidFill>
                  <a:schemeClr val="bg1"/>
                </a:solidFill>
                <a:cs typeface="Calibri"/>
              </a:rPr>
              <a:t>Game and app development</a:t>
            </a:r>
          </a:p>
          <a:p>
            <a:pPr marL="285750" indent="-285750">
              <a:buFont typeface="Wingdings"/>
              <a:buChar char="ü"/>
            </a:pPr>
            <a:endParaRPr lang="en-US" sz="1400" b="1">
              <a:solidFill>
                <a:schemeClr val="bg1"/>
              </a:solidFill>
              <a:cs typeface="Calibri"/>
            </a:endParaRPr>
          </a:p>
          <a:p>
            <a:pPr marL="285750" indent="-285750">
              <a:buFont typeface="Wingdings"/>
              <a:buChar char="ü"/>
            </a:pPr>
            <a:r>
              <a:rPr lang="en-US" sz="1400" b="1">
                <a:solidFill>
                  <a:schemeClr val="bg1"/>
                </a:solidFill>
                <a:cs typeface="Calibri"/>
              </a:rPr>
              <a:t>Scalable data warehousing</a:t>
            </a:r>
          </a:p>
          <a:p>
            <a:pPr marL="285750" indent="-285750">
              <a:buFont typeface="Wingdings"/>
              <a:buChar char="ü"/>
            </a:pPr>
            <a:endParaRPr lang="en-US" sz="1400" b="1">
              <a:solidFill>
                <a:schemeClr val="bg1"/>
              </a:solidFill>
              <a:cs typeface="Calibri"/>
            </a:endParaRPr>
          </a:p>
          <a:p>
            <a:pPr marL="285750" indent="-285750">
              <a:buFont typeface="Wingdings"/>
              <a:buChar char="ü"/>
            </a:pPr>
            <a:r>
              <a:rPr lang="en-US" sz="1400" b="1">
                <a:solidFill>
                  <a:schemeClr val="bg1"/>
                </a:solidFill>
                <a:cs typeface="Calibri"/>
              </a:rPr>
              <a:t>Blockchain technology</a:t>
            </a:r>
          </a:p>
          <a:p>
            <a:pPr marL="285750" indent="-285750">
              <a:buFont typeface="Wingdings"/>
              <a:buChar char="ü"/>
            </a:pPr>
            <a:endParaRPr lang="en-US" sz="1400" b="1">
              <a:solidFill>
                <a:schemeClr val="bg1"/>
              </a:solidFill>
              <a:cs typeface="Calibri"/>
            </a:endParaRPr>
          </a:p>
          <a:p>
            <a:pPr marL="285750" indent="-285750">
              <a:buFont typeface="Wingdings"/>
              <a:buChar char="ü"/>
            </a:pPr>
            <a:r>
              <a:rPr lang="en-US" sz="1400" b="1">
                <a:solidFill>
                  <a:schemeClr val="bg1"/>
                </a:solidFill>
                <a:cs typeface="Calibri"/>
              </a:rPr>
              <a:t>DevOps</a:t>
            </a:r>
          </a:p>
          <a:p>
            <a:pPr marL="285750" indent="-285750">
              <a:buFont typeface="Wingdings"/>
              <a:buChar char="ü"/>
            </a:pPr>
            <a:endParaRPr lang="en-US" sz="1400" b="1">
              <a:solidFill>
                <a:schemeClr val="bg1"/>
              </a:solidFill>
              <a:cs typeface="Calibri"/>
            </a:endParaRPr>
          </a:p>
          <a:p>
            <a:pPr marL="285750" indent="-285750">
              <a:buFont typeface="Wingdings"/>
              <a:buChar char="ü"/>
            </a:pPr>
            <a:r>
              <a:rPr lang="en-US" sz="1400" b="1">
                <a:solidFill>
                  <a:schemeClr val="bg1"/>
                </a:solidFill>
                <a:cs typeface="Calibri"/>
              </a:rPr>
              <a:t>IoT integration</a:t>
            </a:r>
          </a:p>
        </p:txBody>
      </p:sp>
      <p:sp>
        <p:nvSpPr>
          <p:cNvPr id="14" name="TextBox 13">
            <a:extLst>
              <a:ext uri="{FF2B5EF4-FFF2-40B4-BE49-F238E27FC236}">
                <a16:creationId xmlns:a16="http://schemas.microsoft.com/office/drawing/2014/main" id="{C2D31CEE-46F7-86F5-E557-57CEC4471921}"/>
              </a:ext>
            </a:extLst>
          </p:cNvPr>
          <p:cNvSpPr txBox="1"/>
          <p:nvPr/>
        </p:nvSpPr>
        <p:spPr>
          <a:xfrm>
            <a:off x="8439873" y="3298782"/>
            <a:ext cx="3320980"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US" sz="1400" b="1">
                <a:solidFill>
                  <a:schemeClr val="bg1"/>
                </a:solidFill>
                <a:cs typeface="Calibri"/>
              </a:rPr>
              <a:t>106 Availability zones</a:t>
            </a:r>
          </a:p>
          <a:p>
            <a:r>
              <a:rPr lang="en-US" sz="1400" b="1">
                <a:solidFill>
                  <a:schemeClr val="bg1"/>
                </a:solidFill>
                <a:cs typeface="Calibri"/>
              </a:rPr>
              <a:t>       (within 35 regions)</a:t>
            </a:r>
          </a:p>
          <a:p>
            <a:endParaRPr lang="en-US" sz="1400" b="1">
              <a:solidFill>
                <a:schemeClr val="bg1"/>
              </a:solidFill>
              <a:cs typeface="Calibri"/>
            </a:endParaRPr>
          </a:p>
          <a:p>
            <a:pPr marL="285750" indent="-285750">
              <a:buFont typeface="Wingdings"/>
              <a:buChar char="ü"/>
            </a:pPr>
            <a:r>
              <a:rPr lang="en-US" sz="1400" b="1">
                <a:solidFill>
                  <a:schemeClr val="bg1"/>
                </a:solidFill>
                <a:cs typeface="Calibri"/>
              </a:rPr>
              <a:t>Data management and storage</a:t>
            </a:r>
          </a:p>
          <a:p>
            <a:pPr marL="285750" indent="-285750">
              <a:buFont typeface="Wingdings"/>
              <a:buChar char="ü"/>
            </a:pPr>
            <a:endParaRPr lang="en-US" sz="1400" b="1">
              <a:solidFill>
                <a:schemeClr val="bg1"/>
              </a:solidFill>
              <a:cs typeface="Calibri"/>
            </a:endParaRPr>
          </a:p>
          <a:p>
            <a:pPr marL="285750" indent="-285750">
              <a:buFont typeface="Wingdings"/>
              <a:buChar char="ü"/>
            </a:pPr>
            <a:r>
              <a:rPr lang="en-US" sz="1400" b="1">
                <a:solidFill>
                  <a:schemeClr val="bg1"/>
                </a:solidFill>
                <a:cs typeface="Calibri"/>
              </a:rPr>
              <a:t>App development</a:t>
            </a:r>
          </a:p>
          <a:p>
            <a:pPr marL="285750" indent="-285750">
              <a:buFont typeface="Wingdings"/>
              <a:buChar char="ü"/>
            </a:pPr>
            <a:endParaRPr lang="en-US" sz="1400" b="1">
              <a:solidFill>
                <a:schemeClr val="bg1"/>
              </a:solidFill>
              <a:cs typeface="Calibri"/>
            </a:endParaRPr>
          </a:p>
          <a:p>
            <a:pPr marL="285750" indent="-285750">
              <a:buFont typeface="Wingdings"/>
              <a:buChar char="ü"/>
            </a:pPr>
            <a:r>
              <a:rPr lang="en-US" sz="1400" b="1">
                <a:solidFill>
                  <a:schemeClr val="bg1"/>
                </a:solidFill>
                <a:cs typeface="Calibri"/>
              </a:rPr>
              <a:t>SMB business analytics and AI</a:t>
            </a:r>
          </a:p>
          <a:p>
            <a:pPr marL="285750" indent="-285750">
              <a:buFont typeface="Wingdings"/>
              <a:buChar char="ü"/>
            </a:pPr>
            <a:endParaRPr lang="en-US" sz="1400" b="1">
              <a:solidFill>
                <a:schemeClr val="bg1"/>
              </a:solidFill>
              <a:cs typeface="Calibri"/>
            </a:endParaRPr>
          </a:p>
          <a:p>
            <a:pPr marL="285750" indent="-285750">
              <a:buFont typeface="Wingdings"/>
              <a:buChar char="ü"/>
            </a:pPr>
            <a:r>
              <a:rPr lang="en-US" sz="1400" b="1">
                <a:solidFill>
                  <a:schemeClr val="bg1"/>
                </a:solidFill>
                <a:cs typeface="Calibri"/>
              </a:rPr>
              <a:t>Productivity and workload management tools</a:t>
            </a:r>
          </a:p>
          <a:p>
            <a:pPr marL="285750" indent="-285750">
              <a:buFont typeface="Wingdings"/>
              <a:buChar char="ü"/>
            </a:pPr>
            <a:endParaRPr lang="en-US" sz="1400" b="1">
              <a:solidFill>
                <a:schemeClr val="bg1"/>
              </a:solidFill>
              <a:cs typeface="Calibri"/>
            </a:endParaRPr>
          </a:p>
          <a:p>
            <a:pPr marL="285750" indent="-285750">
              <a:buFont typeface="Wingdings"/>
              <a:buChar char="ü"/>
            </a:pPr>
            <a:r>
              <a:rPr lang="en-US" sz="1400" b="1">
                <a:solidFill>
                  <a:schemeClr val="bg1"/>
                </a:solidFill>
                <a:cs typeface="Calibri"/>
              </a:rPr>
              <a:t>Compute</a:t>
            </a:r>
          </a:p>
          <a:p>
            <a:pPr marL="285750" indent="-285750">
              <a:buFont typeface="Wingdings"/>
              <a:buChar char="ü"/>
            </a:pPr>
            <a:endParaRPr lang="en-US" sz="1400" b="1">
              <a:solidFill>
                <a:schemeClr val="accent1"/>
              </a:solidFill>
              <a:cs typeface="Calibri"/>
            </a:endParaRPr>
          </a:p>
          <a:p>
            <a:pPr marL="285750" indent="-285750">
              <a:buFont typeface="Wingdings"/>
              <a:buChar char="ü"/>
            </a:pPr>
            <a:endParaRPr lang="en-US" sz="1400">
              <a:cs typeface="Calibri"/>
            </a:endParaRPr>
          </a:p>
        </p:txBody>
      </p:sp>
      <p:pic>
        <p:nvPicPr>
          <p:cNvPr id="5" name="Picture 5" descr="A picture containing logo&#10;&#10;Description automatically generated">
            <a:extLst>
              <a:ext uri="{FF2B5EF4-FFF2-40B4-BE49-F238E27FC236}">
                <a16:creationId xmlns:a16="http://schemas.microsoft.com/office/drawing/2014/main" id="{073EA709-435F-6D65-5169-5F09EF5053AA}"/>
              </a:ext>
            </a:extLst>
          </p:cNvPr>
          <p:cNvPicPr>
            <a:picLocks noChangeAspect="1"/>
          </p:cNvPicPr>
          <p:nvPr/>
        </p:nvPicPr>
        <p:blipFill>
          <a:blip r:embed="rId3"/>
          <a:stretch>
            <a:fillRect/>
          </a:stretch>
        </p:blipFill>
        <p:spPr>
          <a:xfrm>
            <a:off x="1451069" y="1517683"/>
            <a:ext cx="1650777" cy="1492511"/>
          </a:xfrm>
          <a:prstGeom prst="rect">
            <a:avLst/>
          </a:prstGeom>
        </p:spPr>
      </p:pic>
      <p:pic>
        <p:nvPicPr>
          <p:cNvPr id="6" name="Picture 6" descr="Text&#10;&#10;Description automatically generated">
            <a:extLst>
              <a:ext uri="{FF2B5EF4-FFF2-40B4-BE49-F238E27FC236}">
                <a16:creationId xmlns:a16="http://schemas.microsoft.com/office/drawing/2014/main" id="{54C527D5-E214-7B38-8152-91808F744E22}"/>
              </a:ext>
            </a:extLst>
          </p:cNvPr>
          <p:cNvPicPr>
            <a:picLocks noChangeAspect="1"/>
          </p:cNvPicPr>
          <p:nvPr/>
        </p:nvPicPr>
        <p:blipFill>
          <a:blip r:embed="rId4"/>
          <a:stretch>
            <a:fillRect/>
          </a:stretch>
        </p:blipFill>
        <p:spPr>
          <a:xfrm>
            <a:off x="5307772" y="1508725"/>
            <a:ext cx="1583342" cy="1493860"/>
          </a:xfrm>
          <a:prstGeom prst="rect">
            <a:avLst/>
          </a:prstGeom>
        </p:spPr>
      </p:pic>
      <p:pic>
        <p:nvPicPr>
          <p:cNvPr id="7" name="Picture 7">
            <a:extLst>
              <a:ext uri="{FF2B5EF4-FFF2-40B4-BE49-F238E27FC236}">
                <a16:creationId xmlns:a16="http://schemas.microsoft.com/office/drawing/2014/main" id="{2C2CB7A6-8994-F2BF-C8DB-718BB3C7EBB1}"/>
              </a:ext>
            </a:extLst>
          </p:cNvPr>
          <p:cNvPicPr>
            <a:picLocks noChangeAspect="1"/>
          </p:cNvPicPr>
          <p:nvPr/>
        </p:nvPicPr>
        <p:blipFill>
          <a:blip r:embed="rId5"/>
          <a:stretch>
            <a:fillRect/>
          </a:stretch>
        </p:blipFill>
        <p:spPr>
          <a:xfrm>
            <a:off x="9098404" y="1517853"/>
            <a:ext cx="1630547" cy="1492169"/>
          </a:xfrm>
          <a:prstGeom prst="rect">
            <a:avLst/>
          </a:prstGeom>
        </p:spPr>
      </p:pic>
    </p:spTree>
    <p:extLst>
      <p:ext uri="{BB962C8B-B14F-4D97-AF65-F5344CB8AC3E}">
        <p14:creationId xmlns:p14="http://schemas.microsoft.com/office/powerpoint/2010/main" val="57536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98238-47B3-E7C1-3898-D578954FB09A}"/>
              </a:ext>
            </a:extLst>
          </p:cNvPr>
          <p:cNvSpPr>
            <a:spLocks noGrp="1"/>
          </p:cNvSpPr>
          <p:nvPr>
            <p:ph type="title"/>
          </p:nvPr>
        </p:nvSpPr>
        <p:spPr>
          <a:xfrm>
            <a:off x="396677" y="144384"/>
            <a:ext cx="11283627" cy="1893729"/>
          </a:xfrm>
        </p:spPr>
        <p:txBody>
          <a:bodyPr vert="horz" lIns="91440" tIns="45720" rIns="91440" bIns="45720" rtlCol="0" anchor="b">
            <a:normAutofit fontScale="90000"/>
          </a:bodyPr>
          <a:lstStyle/>
          <a:p>
            <a:pPr algn="ctr"/>
            <a:br>
              <a:rPr lang="en-US" sz="5400">
                <a:solidFill>
                  <a:schemeClr val="bg1"/>
                </a:solidFill>
              </a:rPr>
            </a:br>
            <a:br>
              <a:rPr lang="en-US" sz="5400"/>
            </a:br>
            <a:br>
              <a:rPr lang="en-US" sz="5400"/>
            </a:br>
            <a:r>
              <a:rPr lang="en-US" sz="5400" kern="1200">
                <a:solidFill>
                  <a:schemeClr val="bg1"/>
                </a:solidFill>
                <a:latin typeface="+mj-lt"/>
                <a:ea typeface="+mj-ea"/>
                <a:cs typeface="+mj-cs"/>
              </a:rPr>
              <a:t>Existing Customer Base</a:t>
            </a:r>
            <a:br>
              <a:rPr lang="en-US" sz="5400">
                <a:solidFill>
                  <a:schemeClr val="bg1"/>
                </a:solidFill>
              </a:rPr>
            </a:br>
            <a:endParaRPr lang="en-US" sz="5400" kern="1200">
              <a:solidFill>
                <a:schemeClr val="bg1"/>
              </a:solidFill>
              <a:latin typeface="+mj-lt"/>
              <a:cs typeface="Calibri Light"/>
            </a:endParaRPr>
          </a:p>
        </p:txBody>
      </p:sp>
      <p:cxnSp>
        <p:nvCxnSpPr>
          <p:cNvPr id="54" name="Straight Connector 5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AA412E3A-D834-307B-957F-56F80FB40856}"/>
              </a:ext>
            </a:extLst>
          </p:cNvPr>
          <p:cNvGraphicFramePr>
            <a:graphicFrameLocks noGrp="1"/>
          </p:cNvGraphicFramePr>
          <p:nvPr>
            <p:extLst>
              <p:ext uri="{D42A27DB-BD31-4B8C-83A1-F6EECF244321}">
                <p14:modId xmlns:p14="http://schemas.microsoft.com/office/powerpoint/2010/main" val="1539243549"/>
              </p:ext>
            </p:extLst>
          </p:nvPr>
        </p:nvGraphicFramePr>
        <p:xfrm>
          <a:off x="388188" y="2415396"/>
          <a:ext cx="11443651" cy="4148720"/>
        </p:xfrm>
        <a:graphic>
          <a:graphicData uri="http://schemas.openxmlformats.org/drawingml/2006/table">
            <a:tbl>
              <a:tblPr firstRow="1" firstCol="1" bandRow="1">
                <a:solidFill>
                  <a:schemeClr val="bg1">
                    <a:lumMod val="95000"/>
                  </a:schemeClr>
                </a:solidFill>
                <a:tableStyleId>{8799B23B-EC83-4686-B30A-512413B5E67A}</a:tableStyleId>
              </a:tblPr>
              <a:tblGrid>
                <a:gridCol w="3106374">
                  <a:extLst>
                    <a:ext uri="{9D8B030D-6E8A-4147-A177-3AD203B41FA5}">
                      <a16:colId xmlns:a16="http://schemas.microsoft.com/office/drawing/2014/main" val="1199825076"/>
                    </a:ext>
                  </a:extLst>
                </a:gridCol>
                <a:gridCol w="3081130">
                  <a:extLst>
                    <a:ext uri="{9D8B030D-6E8A-4147-A177-3AD203B41FA5}">
                      <a16:colId xmlns:a16="http://schemas.microsoft.com/office/drawing/2014/main" val="3535323827"/>
                    </a:ext>
                  </a:extLst>
                </a:gridCol>
                <a:gridCol w="5256147">
                  <a:extLst>
                    <a:ext uri="{9D8B030D-6E8A-4147-A177-3AD203B41FA5}">
                      <a16:colId xmlns:a16="http://schemas.microsoft.com/office/drawing/2014/main" val="1369883612"/>
                    </a:ext>
                  </a:extLst>
                </a:gridCol>
              </a:tblGrid>
              <a:tr h="695450">
                <a:tc>
                  <a:txBody>
                    <a:bodyPr/>
                    <a:lstStyle/>
                    <a:p>
                      <a:pPr algn="ctr" fontAlgn="base"/>
                      <a:r>
                        <a:rPr lang="en-US" sz="2900" b="0" cap="none" spc="0">
                          <a:solidFill>
                            <a:schemeClr val="bg1"/>
                          </a:solidFill>
                          <a:effectLst/>
                        </a:rPr>
                        <a:t>AWS​</a:t>
                      </a:r>
                    </a:p>
                  </a:txBody>
                  <a:tcPr marL="211701" marR="211701" marT="163391" marB="0" anchor="ctr">
                    <a:lnL w="12700" cmpd="sng">
                      <a:noFill/>
                      <a:prstDash val="solid"/>
                    </a:lnL>
                    <a:lnR w="12700" cmpd="sng">
                      <a:noFill/>
                      <a:prstDash val="solid"/>
                    </a:lnR>
                    <a:lnT w="12700" cap="flat" cmpd="sng" algn="ctr">
                      <a:noFill/>
                      <a:prstDash val="solid"/>
                    </a:lnT>
                    <a:lnB w="9525" cap="flat" cmpd="sng" algn="ctr">
                      <a:solidFill>
                        <a:schemeClr val="tx1">
                          <a:lumMod val="50000"/>
                          <a:lumOff val="50000"/>
                        </a:schemeClr>
                      </a:solidFill>
                      <a:prstDash val="solid"/>
                    </a:lnB>
                    <a:solidFill>
                      <a:schemeClr val="accent2"/>
                    </a:solidFill>
                  </a:tcPr>
                </a:tc>
                <a:tc>
                  <a:txBody>
                    <a:bodyPr/>
                    <a:lstStyle/>
                    <a:p>
                      <a:pPr algn="ctr" fontAlgn="base"/>
                      <a:r>
                        <a:rPr lang="en-US" sz="2900" b="0" cap="none" spc="0">
                          <a:solidFill>
                            <a:schemeClr val="bg1"/>
                          </a:solidFill>
                          <a:effectLst/>
                        </a:rPr>
                        <a:t>Azure​</a:t>
                      </a:r>
                    </a:p>
                  </a:txBody>
                  <a:tcPr marL="211701" marR="211701" marT="163391" marB="0" anchor="ctr">
                    <a:lnL w="12700" cmpd="sng">
                      <a:noFill/>
                      <a:prstDash val="solid"/>
                    </a:lnL>
                    <a:lnR w="12700" cmpd="sng">
                      <a:noFill/>
                      <a:prstDash val="solid"/>
                    </a:lnR>
                    <a:lnT w="12700" cap="flat" cmpd="sng" algn="ctr">
                      <a:noFill/>
                      <a:prstDash val="solid"/>
                    </a:lnT>
                    <a:lnB w="9525" cap="flat" cmpd="sng" algn="ctr">
                      <a:solidFill>
                        <a:schemeClr val="tx1">
                          <a:lumMod val="50000"/>
                          <a:lumOff val="50000"/>
                        </a:schemeClr>
                      </a:solidFill>
                      <a:prstDash val="solid"/>
                    </a:lnB>
                    <a:solidFill>
                      <a:schemeClr val="accent2"/>
                    </a:solidFill>
                  </a:tcPr>
                </a:tc>
                <a:tc>
                  <a:txBody>
                    <a:bodyPr/>
                    <a:lstStyle/>
                    <a:p>
                      <a:pPr algn="ctr" fontAlgn="base"/>
                      <a:r>
                        <a:rPr lang="en-US" sz="2900" b="0" cap="none" spc="0">
                          <a:solidFill>
                            <a:schemeClr val="bg1"/>
                          </a:solidFill>
                          <a:effectLst/>
                        </a:rPr>
                        <a:t>Google Cloud Platform (GCP)​</a:t>
                      </a:r>
                    </a:p>
                  </a:txBody>
                  <a:tcPr marL="211701" marR="211701" marT="163391" marB="0" anchor="ctr">
                    <a:lnL w="12700" cmpd="sng">
                      <a:noFill/>
                      <a:prstDash val="solid"/>
                    </a:lnL>
                    <a:lnR w="12700" cmpd="sng">
                      <a:noFill/>
                      <a:prstDash val="solid"/>
                    </a:lnR>
                    <a:lnT w="12700" cap="flat" cmpd="sng" algn="ctr">
                      <a:noFill/>
                      <a:prstDash val="solid"/>
                    </a:lnT>
                    <a:lnB w="9525" cap="flat" cmpd="sng" algn="ctr">
                      <a:solidFill>
                        <a:schemeClr val="tx1">
                          <a:lumMod val="50000"/>
                          <a:lumOff val="50000"/>
                        </a:schemeClr>
                      </a:solidFill>
                      <a:prstDash val="solid"/>
                    </a:lnB>
                    <a:solidFill>
                      <a:schemeClr val="accent2"/>
                    </a:solidFill>
                  </a:tcPr>
                </a:tc>
                <a:extLst>
                  <a:ext uri="{0D108BD9-81ED-4DB2-BD59-A6C34878D82A}">
                    <a16:rowId xmlns:a16="http://schemas.microsoft.com/office/drawing/2014/main" val="2094077386"/>
                  </a:ext>
                </a:extLst>
              </a:tr>
              <a:tr h="575545">
                <a:tc>
                  <a:txBody>
                    <a:bodyPr/>
                    <a:lstStyle/>
                    <a:p>
                      <a:pPr algn="ctr" fontAlgn="base"/>
                      <a:r>
                        <a:rPr lang="en-US" sz="2100" b="1" cap="none" spc="0">
                          <a:solidFill>
                            <a:schemeClr val="tx1"/>
                          </a:solidFill>
                          <a:effectLst/>
                        </a:rPr>
                        <a:t>Netflix​</a:t>
                      </a: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ase"/>
                      <a:r>
                        <a:rPr lang="en-US" sz="2100" b="1" i="0" u="none" strike="noStrike" cap="none" spc="0" noProof="0">
                          <a:solidFill>
                            <a:schemeClr val="tx1"/>
                          </a:solidFill>
                          <a:effectLst/>
                          <a:latin typeface="Calibri"/>
                        </a:rPr>
                        <a:t>Airbnb </a:t>
                      </a:r>
                      <a:endParaRPr lang="en-US" sz="2100" b="1" cap="none" spc="0">
                        <a:solidFill>
                          <a:schemeClr val="tx1"/>
                        </a:solidFill>
                        <a:effectLst/>
                      </a:endParaRP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ase"/>
                      <a:r>
                        <a:rPr lang="en-US" sz="2100" b="1" cap="none" spc="0">
                          <a:solidFill>
                            <a:schemeClr val="tx1"/>
                          </a:solidFill>
                          <a:effectLst/>
                        </a:rPr>
                        <a:t>Spotify​</a:t>
                      </a: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171067589"/>
                  </a:ext>
                </a:extLst>
              </a:tr>
              <a:tr h="575545">
                <a:tc>
                  <a:txBody>
                    <a:bodyPr/>
                    <a:lstStyle/>
                    <a:p>
                      <a:pPr algn="ctr" fontAlgn="base"/>
                      <a:r>
                        <a:rPr lang="en-US" sz="2100" b="1" cap="none" spc="0">
                          <a:solidFill>
                            <a:schemeClr val="tx1"/>
                          </a:solidFill>
                          <a:effectLst/>
                        </a:rPr>
                        <a:t>Twitch​</a:t>
                      </a: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ase"/>
                      <a:r>
                        <a:rPr lang="en-US" sz="2100" b="1" cap="none" spc="0">
                          <a:solidFill>
                            <a:schemeClr val="tx1"/>
                          </a:solidFill>
                          <a:effectLst/>
                        </a:rPr>
                        <a:t>BMW​</a:t>
                      </a: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ase"/>
                      <a:r>
                        <a:rPr lang="en-US" sz="2100" b="1" cap="none" spc="0">
                          <a:solidFill>
                            <a:schemeClr val="tx1"/>
                          </a:solidFill>
                          <a:effectLst/>
                        </a:rPr>
                        <a:t>Twitter​</a:t>
                      </a: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024877750"/>
                  </a:ext>
                </a:extLst>
              </a:tr>
              <a:tr h="575545">
                <a:tc>
                  <a:txBody>
                    <a:bodyPr/>
                    <a:lstStyle/>
                    <a:p>
                      <a:pPr algn="ctr" fontAlgn="base"/>
                      <a:r>
                        <a:rPr lang="en-US" sz="2100" b="1" cap="none" spc="0">
                          <a:solidFill>
                            <a:schemeClr val="tx1"/>
                          </a:solidFill>
                          <a:effectLst/>
                        </a:rPr>
                        <a:t>LinkedIn​</a:t>
                      </a: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ctr">
                        <a:buNone/>
                      </a:pPr>
                      <a:r>
                        <a:rPr lang="en-US" sz="2100" b="1" i="0" u="none" strike="noStrike" cap="none" spc="0" noProof="0">
                          <a:solidFill>
                            <a:schemeClr val="tx1"/>
                          </a:solidFill>
                          <a:effectLst/>
                          <a:latin typeface="Calibri"/>
                        </a:rPr>
                        <a:t> </a:t>
                      </a:r>
                      <a:r>
                        <a:rPr lang="en-US" sz="2100" b="1" i="0" u="none" strike="noStrike" cap="none" spc="0" noProof="0">
                          <a:solidFill>
                            <a:schemeClr val="tx1"/>
                          </a:solidFill>
                          <a:effectLst/>
                        </a:rPr>
                        <a:t>HSBC </a:t>
                      </a:r>
                      <a:endParaRPr lang="en-US" sz="2100" cap="none" spc="0">
                        <a:solidFill>
                          <a:schemeClr val="tx1"/>
                        </a:solidFill>
                      </a:endParaRP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ase"/>
                      <a:r>
                        <a:rPr lang="en-US" sz="2100" b="1" cap="none" spc="0">
                          <a:solidFill>
                            <a:schemeClr val="tx1"/>
                          </a:solidFill>
                          <a:effectLst/>
                        </a:rPr>
                        <a:t>Target​</a:t>
                      </a: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270116068"/>
                  </a:ext>
                </a:extLst>
              </a:tr>
              <a:tr h="575545">
                <a:tc>
                  <a:txBody>
                    <a:bodyPr/>
                    <a:lstStyle/>
                    <a:p>
                      <a:pPr algn="ctr" fontAlgn="base"/>
                      <a:r>
                        <a:rPr lang="en-US" sz="2100" b="1" cap="none" spc="0">
                          <a:solidFill>
                            <a:schemeClr val="tx1"/>
                          </a:solidFill>
                          <a:effectLst/>
                        </a:rPr>
                        <a:t>Facebook​</a:t>
                      </a: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ase"/>
                      <a:r>
                        <a:rPr lang="en-US" sz="2100" b="1" cap="none" spc="0">
                          <a:solidFill>
                            <a:schemeClr val="tx1"/>
                          </a:solidFill>
                          <a:effectLst/>
                        </a:rPr>
                        <a:t>Adobe​</a:t>
                      </a: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ase"/>
                      <a:r>
                        <a:rPr lang="en-US" sz="2100" b="1" cap="none" spc="0">
                          <a:solidFill>
                            <a:schemeClr val="tx1"/>
                          </a:solidFill>
                          <a:effectLst/>
                        </a:rPr>
                        <a:t>PayPal​</a:t>
                      </a: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778259163"/>
                  </a:ext>
                </a:extLst>
              </a:tr>
              <a:tr h="575545">
                <a:tc>
                  <a:txBody>
                    <a:bodyPr/>
                    <a:lstStyle/>
                    <a:p>
                      <a:pPr lvl="0" algn="ctr">
                        <a:buNone/>
                      </a:pPr>
                      <a:r>
                        <a:rPr lang="en-US" sz="2100" b="1" u="none" strike="noStrike" cap="none" spc="0" noProof="0">
                          <a:solidFill>
                            <a:schemeClr val="tx1"/>
                          </a:solidFill>
                          <a:effectLst/>
                        </a:rPr>
                        <a:t>Pfizer</a:t>
                      </a:r>
                      <a:endParaRPr lang="en-US" sz="2100" b="1" cap="none" spc="0">
                        <a:solidFill>
                          <a:schemeClr val="tx1"/>
                        </a:solidFill>
                        <a:effectLst/>
                      </a:endParaRP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ase"/>
                      <a:r>
                        <a:rPr lang="en-US" sz="2100" b="1" cap="none" spc="0">
                          <a:solidFill>
                            <a:schemeClr val="tx1"/>
                          </a:solidFill>
                          <a:effectLst/>
                        </a:rPr>
                        <a:t>General motors​</a:t>
                      </a: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ase"/>
                      <a:r>
                        <a:rPr lang="en-US" sz="2100" b="1" cap="none" spc="0">
                          <a:solidFill>
                            <a:schemeClr val="tx1"/>
                          </a:solidFill>
                          <a:effectLst/>
                        </a:rPr>
                        <a:t>Snapchat​</a:t>
                      </a: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493169794"/>
                  </a:ext>
                </a:extLst>
              </a:tr>
              <a:tr h="575545">
                <a:tc>
                  <a:txBody>
                    <a:bodyPr/>
                    <a:lstStyle/>
                    <a:p>
                      <a:pPr algn="ctr" fontAlgn="base"/>
                      <a:r>
                        <a:rPr lang="en-US" sz="2100" b="1" cap="none" spc="0">
                          <a:solidFill>
                            <a:schemeClr val="tx1"/>
                          </a:solidFill>
                          <a:effectLst/>
                        </a:rPr>
                        <a:t>BBC​</a:t>
                      </a: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lvl="0" algn="ctr">
                        <a:buNone/>
                      </a:pPr>
                      <a:r>
                        <a:rPr lang="en-US" sz="2100" b="1" i="0" u="none" strike="noStrike" cap="none" spc="0" noProof="0">
                          <a:solidFill>
                            <a:schemeClr val="tx1"/>
                          </a:solidFill>
                          <a:effectLst/>
                          <a:latin typeface="Calibri"/>
                        </a:rPr>
                        <a:t>Coca-Cola </a:t>
                      </a:r>
                      <a:endParaRPr lang="en-US" sz="2100" b="1" cap="none" spc="0">
                        <a:solidFill>
                          <a:schemeClr val="tx1"/>
                        </a:solidFill>
                        <a:effectLst/>
                      </a:endParaRP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ctr" fontAlgn="base"/>
                      <a:r>
                        <a:rPr lang="en-US" sz="2100" b="1" cap="none" spc="0">
                          <a:solidFill>
                            <a:schemeClr val="tx1"/>
                          </a:solidFill>
                          <a:effectLst/>
                        </a:rPr>
                        <a:t>Philips​</a:t>
                      </a:r>
                    </a:p>
                  </a:txBody>
                  <a:tcPr marL="211701" marR="211701" marT="163391" marB="0">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88324895"/>
                  </a:ext>
                </a:extLst>
              </a:tr>
            </a:tbl>
          </a:graphicData>
        </a:graphic>
      </p:graphicFrame>
    </p:spTree>
    <p:extLst>
      <p:ext uri="{BB962C8B-B14F-4D97-AF65-F5344CB8AC3E}">
        <p14:creationId xmlns:p14="http://schemas.microsoft.com/office/powerpoint/2010/main" val="19604028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TotalTime>
  <Words>1865</Words>
  <Application>Microsoft Office PowerPoint</Application>
  <PresentationFormat>Widescreen</PresentationFormat>
  <Paragraphs>225</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Abadi MT Condensed Light</vt:lpstr>
      <vt:lpstr>Arial</vt:lpstr>
      <vt:lpstr>Calibri</vt:lpstr>
      <vt:lpstr>Calibri Light</vt:lpstr>
      <vt:lpstr>Wingdings</vt:lpstr>
      <vt:lpstr>Office Theme</vt:lpstr>
      <vt:lpstr>The Cloud</vt:lpstr>
      <vt:lpstr>A time before the cloud </vt:lpstr>
      <vt:lpstr>What is the cloud?</vt:lpstr>
      <vt:lpstr>How does the cloud work?</vt:lpstr>
      <vt:lpstr>Cloud Services</vt:lpstr>
      <vt:lpstr>IaaS vs. PaaS vs. SaaS</vt:lpstr>
      <vt:lpstr>What Cloud Service Providers are Available?</vt:lpstr>
      <vt:lpstr>Availability Zones and Services</vt:lpstr>
      <vt:lpstr>   Existing Customer Base </vt:lpstr>
      <vt:lpstr>Security</vt:lpstr>
      <vt:lpstr>Pricing</vt:lpstr>
      <vt:lpstr>PowerPoint Presentation</vt:lpstr>
      <vt:lpstr>How the Cloud is used by Data Engineers</vt:lpstr>
      <vt:lpstr>Cloud Data Engineer</vt:lpstr>
      <vt:lpstr>Day in the Life</vt:lpstr>
      <vt:lpstr>Cloud Tools</vt:lpstr>
      <vt:lpstr>PowerPoint Presentation</vt:lpstr>
      <vt:lpstr>Kweschuns?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Faiz Meghjee</cp:lastModifiedBy>
  <cp:revision>1593</cp:revision>
  <dcterms:created xsi:type="dcterms:W3CDTF">2023-02-14T11:12:00Z</dcterms:created>
  <dcterms:modified xsi:type="dcterms:W3CDTF">2023-02-19T17:51:46Z</dcterms:modified>
</cp:coreProperties>
</file>