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92" r:id="rId19"/>
    <p:sldId id="293" r:id="rId20"/>
    <p:sldId id="294" r:id="rId21"/>
    <p:sldId id="295" r:id="rId22"/>
    <p:sldId id="301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76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1784" y="517366"/>
            <a:ext cx="7880431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00E4F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99040" y="3987356"/>
            <a:ext cx="0" cy="197485"/>
          </a:xfrm>
          <a:custGeom>
            <a:avLst/>
            <a:gdLst/>
            <a:ahLst/>
            <a:cxnLst/>
            <a:rect l="l" t="t" r="r" b="b"/>
            <a:pathLst>
              <a:path h="197485">
                <a:moveTo>
                  <a:pt x="0" y="19694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83307" y="394413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83307" y="394413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4925" y="420194"/>
            <a:ext cx="8054149" cy="998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1784" y="1418301"/>
            <a:ext cx="6884670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00E4F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6399" y="424592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897599"/>
                </a:moveTo>
                <a:lnTo>
                  <a:pt x="0" y="897599"/>
                </a:lnTo>
                <a:lnTo>
                  <a:pt x="897599" y="0"/>
                </a:lnTo>
                <a:lnTo>
                  <a:pt x="897599" y="897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46399" y="424587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897599"/>
                </a:moveTo>
                <a:lnTo>
                  <a:pt x="0" y="897599"/>
                </a:lnTo>
                <a:lnTo>
                  <a:pt x="0" y="149602"/>
                </a:lnTo>
                <a:lnTo>
                  <a:pt x="11387" y="92352"/>
                </a:lnTo>
                <a:lnTo>
                  <a:pt x="43817" y="43817"/>
                </a:lnTo>
                <a:lnTo>
                  <a:pt x="92352" y="11387"/>
                </a:lnTo>
                <a:lnTo>
                  <a:pt x="149602" y="0"/>
                </a:lnTo>
                <a:lnTo>
                  <a:pt x="897599" y="0"/>
                </a:lnTo>
                <a:lnTo>
                  <a:pt x="897599" y="897599"/>
                </a:lnTo>
                <a:close/>
              </a:path>
            </a:pathLst>
          </a:custGeom>
          <a:solidFill>
            <a:srgbClr val="FFFFFF">
              <a:alpha val="68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3550" y="1896641"/>
            <a:ext cx="5583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0" dirty="0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sz="4800" spc="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8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235" dirty="0">
                <a:solidFill>
                  <a:srgbClr val="FFFFFF"/>
                </a:solidFill>
                <a:latin typeface="Calibri"/>
                <a:cs typeface="Calibri"/>
              </a:rPr>
              <a:t>Keras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550" y="2853011"/>
            <a:ext cx="1644014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Francois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Chollet 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March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9th,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2018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3999" y="1685999"/>
                </a:lnTo>
                <a:lnTo>
                  <a:pt x="9143999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5999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9"/>
                </a:moveTo>
                <a:lnTo>
                  <a:pt x="9143999" y="3457499"/>
                </a:lnTo>
                <a:lnTo>
                  <a:pt x="9143999" y="0"/>
                </a:lnTo>
                <a:lnTo>
                  <a:pt x="0" y="0"/>
                </a:lnTo>
                <a:lnTo>
                  <a:pt x="0" y="3457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5" y="905969"/>
            <a:ext cx="6689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Keras </a:t>
            </a:r>
            <a:r>
              <a:rPr spc="105" dirty="0"/>
              <a:t>is </a:t>
            </a:r>
            <a:r>
              <a:rPr spc="75" dirty="0"/>
              <a:t>multi-backend,</a:t>
            </a:r>
            <a:r>
              <a:rPr spc="-5" dirty="0"/>
              <a:t> </a:t>
            </a:r>
            <a:r>
              <a:rPr spc="0" dirty="0"/>
              <a:t>multi-platform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4945" y="1928908"/>
            <a:ext cx="3948429" cy="27165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525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80" dirty="0">
                <a:solidFill>
                  <a:srgbClr val="737373"/>
                </a:solidFill>
                <a:latin typeface="Calibri"/>
                <a:cs typeface="Calibri"/>
              </a:rPr>
              <a:t>Develop </a:t>
            </a:r>
            <a:r>
              <a:rPr sz="1800" spc="10" dirty="0">
                <a:solidFill>
                  <a:srgbClr val="737373"/>
                </a:solidFill>
                <a:latin typeface="Calibri"/>
                <a:cs typeface="Calibri"/>
              </a:rPr>
              <a:t>in </a:t>
            </a:r>
            <a:r>
              <a:rPr sz="1800" spc="30" dirty="0">
                <a:solidFill>
                  <a:srgbClr val="737373"/>
                </a:solidFill>
                <a:latin typeface="Calibri"/>
                <a:cs typeface="Calibri"/>
              </a:rPr>
              <a:t>Python,</a:t>
            </a:r>
            <a:r>
              <a:rPr sz="1800" spc="5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110" dirty="0">
                <a:solidFill>
                  <a:srgbClr val="737373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33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80" dirty="0">
                <a:solidFill>
                  <a:srgbClr val="737373"/>
                </a:solidFill>
                <a:latin typeface="Calibri"/>
                <a:cs typeface="Calibri"/>
              </a:rPr>
              <a:t>On </a:t>
            </a:r>
            <a:r>
              <a:rPr sz="1400" spc="25" dirty="0">
                <a:solidFill>
                  <a:srgbClr val="737373"/>
                </a:solidFill>
                <a:latin typeface="Calibri"/>
                <a:cs typeface="Calibri"/>
              </a:rPr>
              <a:t>Unix, Windows,</a:t>
            </a:r>
            <a:r>
              <a:rPr sz="1400" spc="-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160" dirty="0">
                <a:solidFill>
                  <a:srgbClr val="737373"/>
                </a:solidFill>
                <a:latin typeface="Calibri"/>
                <a:cs typeface="Calibri"/>
              </a:rPr>
              <a:t>OSX</a:t>
            </a:r>
            <a:endParaRPr sz="1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254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60" dirty="0">
                <a:solidFill>
                  <a:srgbClr val="737373"/>
                </a:solidFill>
                <a:latin typeface="Calibri"/>
                <a:cs typeface="Calibri"/>
              </a:rPr>
              <a:t>Run </a:t>
            </a:r>
            <a:r>
              <a:rPr sz="1800" spc="25" dirty="0">
                <a:solidFill>
                  <a:srgbClr val="737373"/>
                </a:solidFill>
                <a:latin typeface="Calibri"/>
                <a:cs typeface="Calibri"/>
              </a:rPr>
              <a:t>the </a:t>
            </a:r>
            <a:r>
              <a:rPr sz="1800" spc="80" dirty="0">
                <a:solidFill>
                  <a:srgbClr val="737373"/>
                </a:solidFill>
                <a:latin typeface="Calibri"/>
                <a:cs typeface="Calibri"/>
              </a:rPr>
              <a:t>same </a:t>
            </a:r>
            <a:r>
              <a:rPr sz="1800" spc="100" dirty="0">
                <a:solidFill>
                  <a:srgbClr val="737373"/>
                </a:solidFill>
                <a:latin typeface="Calibri"/>
                <a:cs typeface="Calibri"/>
              </a:rPr>
              <a:t>code</a:t>
            </a:r>
            <a:r>
              <a:rPr sz="1800" spc="2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with…</a:t>
            </a:r>
            <a:endParaRPr sz="18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33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50" dirty="0">
                <a:solidFill>
                  <a:srgbClr val="737373"/>
                </a:solidFill>
                <a:latin typeface="Calibri"/>
                <a:cs typeface="Calibri"/>
              </a:rPr>
              <a:t>TensorFlow</a:t>
            </a:r>
            <a:endParaRPr sz="14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125" dirty="0">
                <a:solidFill>
                  <a:srgbClr val="737373"/>
                </a:solidFill>
                <a:latin typeface="Calibri"/>
                <a:cs typeface="Calibri"/>
              </a:rPr>
              <a:t>CNTK</a:t>
            </a:r>
            <a:endParaRPr sz="14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60" dirty="0">
                <a:solidFill>
                  <a:srgbClr val="737373"/>
                </a:solidFill>
                <a:latin typeface="Calibri"/>
                <a:cs typeface="Calibri"/>
              </a:rPr>
              <a:t>Theano</a:t>
            </a:r>
            <a:endParaRPr sz="14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40" dirty="0">
                <a:solidFill>
                  <a:srgbClr val="737373"/>
                </a:solidFill>
                <a:latin typeface="Calibri"/>
                <a:cs typeface="Calibri"/>
              </a:rPr>
              <a:t>MXNet</a:t>
            </a:r>
            <a:endParaRPr sz="14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35" dirty="0">
                <a:solidFill>
                  <a:srgbClr val="737373"/>
                </a:solidFill>
                <a:latin typeface="Calibri"/>
                <a:cs typeface="Calibri"/>
              </a:rPr>
              <a:t>PlaidML</a:t>
            </a:r>
            <a:endParaRPr sz="1400">
              <a:latin typeface="Calibri"/>
              <a:cs typeface="Calibri"/>
            </a:endParaRPr>
          </a:p>
          <a:p>
            <a:pPr marL="485140">
              <a:lnSpc>
                <a:spcPct val="100000"/>
              </a:lnSpc>
              <a:spcBef>
                <a:spcPts val="270"/>
              </a:spcBef>
              <a:tabLst>
                <a:tab pos="766445" algn="l"/>
              </a:tabLst>
            </a:pPr>
            <a:r>
              <a:rPr sz="1400" spc="-10" dirty="0">
                <a:solidFill>
                  <a:srgbClr val="737373"/>
                </a:solidFill>
                <a:latin typeface="Calibri"/>
                <a:cs typeface="Calibri"/>
              </a:rPr>
              <a:t>-	</a:t>
            </a:r>
            <a:r>
              <a:rPr sz="1400" spc="-5" dirty="0">
                <a:solidFill>
                  <a:srgbClr val="737373"/>
                </a:solidFill>
                <a:latin typeface="Calibri"/>
                <a:cs typeface="Calibri"/>
              </a:rPr>
              <a:t>??</a:t>
            </a:r>
            <a:endParaRPr sz="1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254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105" dirty="0">
                <a:solidFill>
                  <a:srgbClr val="737373"/>
                </a:solidFill>
                <a:latin typeface="Calibri"/>
                <a:cs typeface="Calibri"/>
              </a:rPr>
              <a:t>CPU, </a:t>
            </a:r>
            <a:r>
              <a:rPr sz="1800" spc="80" dirty="0">
                <a:solidFill>
                  <a:srgbClr val="737373"/>
                </a:solidFill>
                <a:latin typeface="Calibri"/>
                <a:cs typeface="Calibri"/>
              </a:rPr>
              <a:t>NVIDIA GPU, </a:t>
            </a:r>
            <a:r>
              <a:rPr sz="1800" spc="65" dirty="0">
                <a:solidFill>
                  <a:srgbClr val="737373"/>
                </a:solidFill>
                <a:latin typeface="Calibri"/>
                <a:cs typeface="Calibri"/>
              </a:rPr>
              <a:t>AMD </a:t>
            </a:r>
            <a:r>
              <a:rPr sz="1800" spc="80" dirty="0">
                <a:solidFill>
                  <a:srgbClr val="737373"/>
                </a:solidFill>
                <a:latin typeface="Calibri"/>
                <a:cs typeface="Calibri"/>
              </a:rPr>
              <a:t>GPU,</a:t>
            </a:r>
            <a:r>
              <a:rPr sz="1800" spc="-114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737373"/>
                </a:solidFill>
                <a:latin typeface="Calibri"/>
                <a:cs typeface="Calibri"/>
              </a:rPr>
              <a:t>TPU...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3999" y="1685999"/>
                </a:lnTo>
                <a:lnTo>
                  <a:pt x="9143999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5999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9"/>
                </a:moveTo>
                <a:lnTo>
                  <a:pt x="9143999" y="3457499"/>
                </a:lnTo>
                <a:lnTo>
                  <a:pt x="9143999" y="0"/>
                </a:lnTo>
                <a:lnTo>
                  <a:pt x="0" y="0"/>
                </a:lnTo>
                <a:lnTo>
                  <a:pt x="0" y="3457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35"/>
              </a:spcBef>
            </a:pPr>
            <a:r>
              <a:rPr spc="140" dirty="0"/>
              <a:t>Largest </a:t>
            </a:r>
            <a:r>
              <a:rPr spc="55" dirty="0"/>
              <a:t>array </a:t>
            </a:r>
            <a:r>
              <a:rPr spc="30" dirty="0"/>
              <a:t>of </a:t>
            </a:r>
            <a:r>
              <a:rPr spc="80" dirty="0"/>
              <a:t>options </a:t>
            </a:r>
            <a:r>
              <a:rPr dirty="0"/>
              <a:t>for </a:t>
            </a:r>
            <a:r>
              <a:rPr spc="100" dirty="0"/>
              <a:t>productizing  </a:t>
            </a:r>
            <a:r>
              <a:rPr spc="125" dirty="0"/>
              <a:t>models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4945" y="1942951"/>
            <a:ext cx="7021830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414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85" dirty="0">
                <a:solidFill>
                  <a:srgbClr val="737373"/>
                </a:solidFill>
                <a:latin typeface="Calibri"/>
                <a:cs typeface="Calibri"/>
              </a:rPr>
              <a:t>TF-Serving</a:t>
            </a:r>
            <a:endParaRPr sz="18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315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25" dirty="0">
                <a:solidFill>
                  <a:srgbClr val="737373"/>
                </a:solidFill>
                <a:latin typeface="Calibri"/>
                <a:cs typeface="Calibri"/>
              </a:rPr>
              <a:t>In-browser,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with </a:t>
            </a:r>
            <a:r>
              <a:rPr sz="1800" spc="125" dirty="0">
                <a:solidFill>
                  <a:srgbClr val="737373"/>
                </a:solidFill>
                <a:latin typeface="Calibri"/>
                <a:cs typeface="Calibri"/>
              </a:rPr>
              <a:t>GPU </a:t>
            </a:r>
            <a:r>
              <a:rPr sz="1800" spc="50" dirty="0">
                <a:solidFill>
                  <a:srgbClr val="737373"/>
                </a:solidFill>
                <a:latin typeface="Calibri"/>
                <a:cs typeface="Calibri"/>
              </a:rPr>
              <a:t>acceleration (WebKeras, Keras.js,</a:t>
            </a:r>
            <a:r>
              <a:rPr sz="1800" spc="9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737373"/>
                </a:solidFill>
                <a:latin typeface="Calibri"/>
                <a:cs typeface="Calibri"/>
              </a:rPr>
              <a:t>WebDNN…)</a:t>
            </a:r>
            <a:endParaRPr sz="18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315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50" dirty="0">
                <a:solidFill>
                  <a:srgbClr val="737373"/>
                </a:solidFill>
                <a:latin typeface="Calibri"/>
                <a:cs typeface="Calibri"/>
              </a:rPr>
              <a:t>Android </a:t>
            </a:r>
            <a:r>
              <a:rPr sz="1800" spc="35" dirty="0">
                <a:solidFill>
                  <a:srgbClr val="737373"/>
                </a:solidFill>
                <a:latin typeface="Calibri"/>
                <a:cs typeface="Calibri"/>
              </a:rPr>
              <a:t>(TF, </a:t>
            </a:r>
            <a:r>
              <a:rPr sz="1800" spc="150" dirty="0">
                <a:solidFill>
                  <a:srgbClr val="737373"/>
                </a:solidFill>
                <a:latin typeface="Calibri"/>
                <a:cs typeface="Calibri"/>
              </a:rPr>
              <a:t>TF </a:t>
            </a:r>
            <a:r>
              <a:rPr sz="1800" spc="5" dirty="0">
                <a:solidFill>
                  <a:srgbClr val="737373"/>
                </a:solidFill>
                <a:latin typeface="Calibri"/>
                <a:cs typeface="Calibri"/>
              </a:rPr>
              <a:t>Lite), </a:t>
            </a:r>
            <a:r>
              <a:rPr sz="1800" spc="60" dirty="0">
                <a:solidFill>
                  <a:srgbClr val="737373"/>
                </a:solidFill>
                <a:latin typeface="Calibri"/>
                <a:cs typeface="Calibri"/>
              </a:rPr>
              <a:t>iPhone </a:t>
            </a:r>
            <a:r>
              <a:rPr sz="1800" spc="10" dirty="0">
                <a:solidFill>
                  <a:srgbClr val="737373"/>
                </a:solidFill>
                <a:latin typeface="Calibri"/>
                <a:cs typeface="Calibri"/>
              </a:rPr>
              <a:t>(native </a:t>
            </a:r>
            <a:r>
              <a:rPr sz="1800" spc="75" dirty="0">
                <a:solidFill>
                  <a:srgbClr val="737373"/>
                </a:solidFill>
                <a:latin typeface="Calibri"/>
                <a:cs typeface="Calibri"/>
              </a:rPr>
              <a:t>CoreML</a:t>
            </a:r>
            <a:r>
              <a:rPr sz="1800" spc="5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Calibri"/>
                <a:cs typeface="Calibri"/>
              </a:rPr>
              <a:t>support)</a:t>
            </a:r>
            <a:endParaRPr sz="18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315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60" dirty="0">
                <a:solidFill>
                  <a:srgbClr val="737373"/>
                </a:solidFill>
                <a:latin typeface="Calibri"/>
                <a:cs typeface="Calibri"/>
              </a:rPr>
              <a:t>Raspberry</a:t>
            </a:r>
            <a:r>
              <a:rPr sz="1800" spc="50" dirty="0">
                <a:solidFill>
                  <a:srgbClr val="737373"/>
                </a:solidFill>
                <a:latin typeface="Calibri"/>
                <a:cs typeface="Calibri"/>
              </a:rPr>
              <a:t> Pi</a:t>
            </a:r>
            <a:endParaRPr sz="18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315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114" dirty="0">
                <a:solidFill>
                  <a:srgbClr val="737373"/>
                </a:solidFill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925" y="4268956"/>
            <a:ext cx="563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solidFill>
                  <a:srgbClr val="737373"/>
                </a:solidFill>
                <a:latin typeface="Calibri"/>
                <a:cs typeface="Calibri"/>
              </a:rPr>
              <a:t>Go </a:t>
            </a:r>
            <a:r>
              <a:rPr sz="1800" spc="35" dirty="0">
                <a:solidFill>
                  <a:srgbClr val="737373"/>
                </a:solidFill>
                <a:latin typeface="Calibri"/>
                <a:cs typeface="Calibri"/>
              </a:rPr>
              <a:t>build </a:t>
            </a:r>
            <a:r>
              <a:rPr sz="1800" spc="65" dirty="0">
                <a:solidFill>
                  <a:srgbClr val="737373"/>
                </a:solidFill>
                <a:latin typeface="Calibri"/>
                <a:cs typeface="Calibri"/>
              </a:rPr>
              <a:t>cool </a:t>
            </a:r>
            <a:r>
              <a:rPr sz="1800" spc="125" dirty="0">
                <a:solidFill>
                  <a:srgbClr val="737373"/>
                </a:solidFill>
                <a:latin typeface="Calibri"/>
                <a:cs typeface="Calibri"/>
              </a:rPr>
              <a:t>AR </a:t>
            </a:r>
            <a:r>
              <a:rPr sz="1800" spc="90" dirty="0">
                <a:solidFill>
                  <a:srgbClr val="737373"/>
                </a:solidFill>
                <a:latin typeface="Calibri"/>
                <a:cs typeface="Calibri"/>
              </a:rPr>
              <a:t>apps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with </a:t>
            </a:r>
            <a:r>
              <a:rPr sz="1800" spc="85" dirty="0">
                <a:solidFill>
                  <a:srgbClr val="737373"/>
                </a:solidFill>
                <a:latin typeface="Calibri"/>
                <a:cs typeface="Calibri"/>
              </a:rPr>
              <a:t>Keras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+ </a:t>
            </a:r>
            <a:r>
              <a:rPr sz="1800" spc="150" dirty="0">
                <a:solidFill>
                  <a:srgbClr val="737373"/>
                </a:solidFill>
                <a:latin typeface="Calibri"/>
                <a:cs typeface="Calibri"/>
              </a:rPr>
              <a:t>TF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+ </a:t>
            </a:r>
            <a:r>
              <a:rPr sz="1800" spc="75" dirty="0">
                <a:solidFill>
                  <a:srgbClr val="737373"/>
                </a:solidFill>
                <a:latin typeface="Calibri"/>
                <a:cs typeface="Calibri"/>
              </a:rPr>
              <a:t>CoreML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+</a:t>
            </a:r>
            <a:r>
              <a:rPr sz="1800" spc="-12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737373"/>
                </a:solidFill>
                <a:latin typeface="Calibri"/>
                <a:cs typeface="Calibri"/>
              </a:rPr>
              <a:t>ARKit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3275" y="1118870"/>
            <a:ext cx="513270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7625">
              <a:lnSpc>
                <a:spcPct val="100000"/>
              </a:lnSpc>
              <a:spcBef>
                <a:spcPts val="100"/>
              </a:spcBef>
            </a:pPr>
            <a:r>
              <a:rPr sz="6000" spc="300" dirty="0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sz="6000" spc="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6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spc="325" dirty="0">
                <a:solidFill>
                  <a:srgbClr val="FFFFFF"/>
                </a:solidFill>
                <a:latin typeface="Calibri"/>
                <a:cs typeface="Calibri"/>
              </a:rPr>
              <a:t>use  </a:t>
            </a:r>
            <a:r>
              <a:rPr sz="6000" spc="204" dirty="0">
                <a:solidFill>
                  <a:srgbClr val="FFFFFF"/>
                </a:solidFill>
                <a:latin typeface="Calibri"/>
                <a:cs typeface="Calibri"/>
              </a:rPr>
              <a:t>Keras: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6000" spc="30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60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spc="8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3999" y="1685999"/>
                </a:lnTo>
                <a:lnTo>
                  <a:pt x="9143999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5999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9"/>
                </a:moveTo>
                <a:lnTo>
                  <a:pt x="9143999" y="3457499"/>
                </a:lnTo>
                <a:lnTo>
                  <a:pt x="9143999" y="0"/>
                </a:lnTo>
                <a:lnTo>
                  <a:pt x="0" y="0"/>
                </a:lnTo>
                <a:lnTo>
                  <a:pt x="0" y="3457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5" y="905969"/>
            <a:ext cx="29032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Three </a:t>
            </a:r>
            <a:r>
              <a:rPr spc="140" dirty="0"/>
              <a:t>API</a:t>
            </a:r>
            <a:r>
              <a:rPr dirty="0"/>
              <a:t> </a:t>
            </a:r>
            <a:r>
              <a:rPr spc="100" dirty="0"/>
              <a:t>styles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4945" y="1928908"/>
            <a:ext cx="5311775" cy="29718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525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100" dirty="0">
                <a:solidFill>
                  <a:srgbClr val="737373"/>
                </a:solidFill>
                <a:latin typeface="Calibri"/>
                <a:cs typeface="Calibri"/>
              </a:rPr>
              <a:t>The </a:t>
            </a:r>
            <a:r>
              <a:rPr sz="1800" spc="55" dirty="0">
                <a:solidFill>
                  <a:srgbClr val="737373"/>
                </a:solidFill>
                <a:latin typeface="Calibri"/>
                <a:cs typeface="Calibri"/>
              </a:rPr>
              <a:t>Sequential</a:t>
            </a:r>
            <a:r>
              <a:rPr sz="1800" spc="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737373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33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80" dirty="0">
                <a:solidFill>
                  <a:srgbClr val="737373"/>
                </a:solidFill>
                <a:latin typeface="Calibri"/>
                <a:cs typeface="Calibri"/>
              </a:rPr>
              <a:t>Dead</a:t>
            </a:r>
            <a:r>
              <a:rPr sz="1400" spc="3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737373"/>
                </a:solidFill>
                <a:latin typeface="Calibri"/>
                <a:cs typeface="Calibri"/>
              </a:rPr>
              <a:t>simple</a:t>
            </a:r>
            <a:endParaRPr sz="14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50" dirty="0">
                <a:solidFill>
                  <a:srgbClr val="737373"/>
                </a:solidFill>
                <a:latin typeface="Calibri"/>
                <a:cs typeface="Calibri"/>
              </a:rPr>
              <a:t>Only </a:t>
            </a:r>
            <a:r>
              <a:rPr sz="1400" dirty="0">
                <a:solidFill>
                  <a:srgbClr val="737373"/>
                </a:solidFill>
                <a:latin typeface="Calibri"/>
                <a:cs typeface="Calibri"/>
              </a:rPr>
              <a:t>for </a:t>
            </a:r>
            <a:r>
              <a:rPr sz="1400" spc="25" dirty="0">
                <a:solidFill>
                  <a:srgbClr val="737373"/>
                </a:solidFill>
                <a:latin typeface="Calibri"/>
                <a:cs typeface="Calibri"/>
              </a:rPr>
              <a:t>single-input, single-output, </a:t>
            </a:r>
            <a:r>
              <a:rPr sz="1400" spc="35" dirty="0">
                <a:solidFill>
                  <a:srgbClr val="737373"/>
                </a:solidFill>
                <a:latin typeface="Calibri"/>
                <a:cs typeface="Calibri"/>
              </a:rPr>
              <a:t>sequential </a:t>
            </a:r>
            <a:r>
              <a:rPr sz="1400" spc="30" dirty="0">
                <a:solidFill>
                  <a:srgbClr val="737373"/>
                </a:solidFill>
                <a:latin typeface="Calibri"/>
                <a:cs typeface="Calibri"/>
              </a:rPr>
              <a:t>layer</a:t>
            </a:r>
            <a:r>
              <a:rPr sz="1400" spc="10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737373"/>
                </a:solidFill>
                <a:latin typeface="Calibri"/>
                <a:cs typeface="Calibri"/>
              </a:rPr>
              <a:t>stacks</a:t>
            </a:r>
            <a:endParaRPr sz="14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75" dirty="0">
                <a:solidFill>
                  <a:srgbClr val="737373"/>
                </a:solidFill>
                <a:latin typeface="Calibri"/>
                <a:cs typeface="Calibri"/>
              </a:rPr>
              <a:t>Good </a:t>
            </a:r>
            <a:r>
              <a:rPr sz="1400" dirty="0">
                <a:solidFill>
                  <a:srgbClr val="737373"/>
                </a:solidFill>
                <a:latin typeface="Calibri"/>
                <a:cs typeface="Calibri"/>
              </a:rPr>
              <a:t>for </a:t>
            </a:r>
            <a:r>
              <a:rPr sz="1400" spc="40" dirty="0">
                <a:solidFill>
                  <a:srgbClr val="737373"/>
                </a:solidFill>
                <a:latin typeface="Calibri"/>
                <a:cs typeface="Calibri"/>
              </a:rPr>
              <a:t>70+% </a:t>
            </a:r>
            <a:r>
              <a:rPr sz="1400" spc="10" dirty="0">
                <a:solidFill>
                  <a:srgbClr val="737373"/>
                </a:solidFill>
                <a:latin typeface="Calibri"/>
                <a:cs typeface="Calibri"/>
              </a:rPr>
              <a:t>of </a:t>
            </a:r>
            <a:r>
              <a:rPr sz="1400" spc="75" dirty="0">
                <a:solidFill>
                  <a:srgbClr val="737373"/>
                </a:solidFill>
                <a:latin typeface="Calibri"/>
                <a:cs typeface="Calibri"/>
              </a:rPr>
              <a:t>use</a:t>
            </a:r>
            <a:r>
              <a:rPr sz="1400" spc="5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85" dirty="0">
                <a:solidFill>
                  <a:srgbClr val="737373"/>
                </a:solidFill>
                <a:latin typeface="Calibri"/>
                <a:cs typeface="Calibri"/>
              </a:rPr>
              <a:t>cases</a:t>
            </a:r>
            <a:endParaRPr sz="1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254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100" dirty="0">
                <a:solidFill>
                  <a:srgbClr val="737373"/>
                </a:solidFill>
                <a:latin typeface="Calibri"/>
                <a:cs typeface="Calibri"/>
              </a:rPr>
              <a:t>The </a:t>
            </a:r>
            <a:r>
              <a:rPr sz="1800" spc="25" dirty="0">
                <a:solidFill>
                  <a:srgbClr val="737373"/>
                </a:solidFill>
                <a:latin typeface="Calibri"/>
                <a:cs typeface="Calibri"/>
              </a:rPr>
              <a:t>functional</a:t>
            </a:r>
            <a:r>
              <a:rPr sz="1800" spc="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737373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33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65" dirty="0">
                <a:solidFill>
                  <a:srgbClr val="737373"/>
                </a:solidFill>
                <a:latin typeface="Calibri"/>
                <a:cs typeface="Calibri"/>
              </a:rPr>
              <a:t>Like </a:t>
            </a:r>
            <a:r>
              <a:rPr sz="1400" spc="50" dirty="0">
                <a:solidFill>
                  <a:srgbClr val="737373"/>
                </a:solidFill>
                <a:latin typeface="Calibri"/>
                <a:cs typeface="Calibri"/>
              </a:rPr>
              <a:t>playing </a:t>
            </a:r>
            <a:r>
              <a:rPr sz="1400" dirty="0">
                <a:solidFill>
                  <a:srgbClr val="737373"/>
                </a:solidFill>
                <a:latin typeface="Calibri"/>
                <a:cs typeface="Calibri"/>
              </a:rPr>
              <a:t>with </a:t>
            </a:r>
            <a:r>
              <a:rPr sz="1400" spc="100" dirty="0">
                <a:solidFill>
                  <a:srgbClr val="737373"/>
                </a:solidFill>
                <a:latin typeface="Calibri"/>
                <a:cs typeface="Calibri"/>
              </a:rPr>
              <a:t>Lego</a:t>
            </a:r>
            <a:r>
              <a:rPr sz="1400" spc="3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737373"/>
                </a:solidFill>
                <a:latin typeface="Calibri"/>
                <a:cs typeface="Calibri"/>
              </a:rPr>
              <a:t>bricks</a:t>
            </a:r>
            <a:endParaRPr sz="14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-10" dirty="0">
                <a:solidFill>
                  <a:srgbClr val="737373"/>
                </a:solidFill>
                <a:latin typeface="Calibri"/>
                <a:cs typeface="Calibri"/>
              </a:rPr>
              <a:t>Multi-input, </a:t>
            </a:r>
            <a:r>
              <a:rPr sz="1400" dirty="0">
                <a:solidFill>
                  <a:srgbClr val="737373"/>
                </a:solidFill>
                <a:latin typeface="Calibri"/>
                <a:cs typeface="Calibri"/>
              </a:rPr>
              <a:t>multi-output, </a:t>
            </a:r>
            <a:r>
              <a:rPr sz="1400" spc="5" dirty="0">
                <a:solidFill>
                  <a:srgbClr val="737373"/>
                </a:solidFill>
                <a:latin typeface="Calibri"/>
                <a:cs typeface="Calibri"/>
              </a:rPr>
              <a:t>arbitrary </a:t>
            </a:r>
            <a:r>
              <a:rPr sz="1400" spc="25" dirty="0">
                <a:solidFill>
                  <a:srgbClr val="737373"/>
                </a:solidFill>
                <a:latin typeface="Calibri"/>
                <a:cs typeface="Calibri"/>
              </a:rPr>
              <a:t>static </a:t>
            </a:r>
            <a:r>
              <a:rPr sz="1400" spc="50" dirty="0">
                <a:solidFill>
                  <a:srgbClr val="737373"/>
                </a:solidFill>
                <a:latin typeface="Calibri"/>
                <a:cs typeface="Calibri"/>
              </a:rPr>
              <a:t>graph</a:t>
            </a:r>
            <a:r>
              <a:rPr sz="1400" spc="20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737373"/>
                </a:solidFill>
                <a:latin typeface="Calibri"/>
                <a:cs typeface="Calibri"/>
              </a:rPr>
              <a:t>topologies</a:t>
            </a:r>
            <a:endParaRPr sz="14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75" dirty="0">
                <a:solidFill>
                  <a:srgbClr val="737373"/>
                </a:solidFill>
                <a:latin typeface="Calibri"/>
                <a:cs typeface="Calibri"/>
              </a:rPr>
              <a:t>Good </a:t>
            </a:r>
            <a:r>
              <a:rPr sz="1400" dirty="0">
                <a:solidFill>
                  <a:srgbClr val="737373"/>
                </a:solidFill>
                <a:latin typeface="Calibri"/>
                <a:cs typeface="Calibri"/>
              </a:rPr>
              <a:t>for </a:t>
            </a:r>
            <a:r>
              <a:rPr sz="1400" spc="80" dirty="0">
                <a:solidFill>
                  <a:srgbClr val="737373"/>
                </a:solidFill>
                <a:latin typeface="Calibri"/>
                <a:cs typeface="Calibri"/>
              </a:rPr>
              <a:t>95% </a:t>
            </a:r>
            <a:r>
              <a:rPr sz="1400" spc="10" dirty="0">
                <a:solidFill>
                  <a:srgbClr val="737373"/>
                </a:solidFill>
                <a:latin typeface="Calibri"/>
                <a:cs typeface="Calibri"/>
              </a:rPr>
              <a:t>of </a:t>
            </a:r>
            <a:r>
              <a:rPr sz="1400" spc="75" dirty="0">
                <a:solidFill>
                  <a:srgbClr val="737373"/>
                </a:solidFill>
                <a:latin typeface="Calibri"/>
                <a:cs typeface="Calibri"/>
              </a:rPr>
              <a:t>use</a:t>
            </a:r>
            <a:r>
              <a:rPr sz="1400" spc="1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85" dirty="0">
                <a:solidFill>
                  <a:srgbClr val="737373"/>
                </a:solidFill>
                <a:latin typeface="Calibri"/>
                <a:cs typeface="Calibri"/>
              </a:rPr>
              <a:t>cases</a:t>
            </a:r>
            <a:endParaRPr sz="1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254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30" dirty="0">
                <a:solidFill>
                  <a:srgbClr val="737373"/>
                </a:solidFill>
                <a:latin typeface="Calibri"/>
                <a:cs typeface="Calibri"/>
              </a:rPr>
              <a:t>Model</a:t>
            </a:r>
            <a:r>
              <a:rPr sz="1800" spc="5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737373"/>
                </a:solidFill>
                <a:latin typeface="Calibri"/>
                <a:cs typeface="Calibri"/>
              </a:rPr>
              <a:t>subclassing</a:t>
            </a:r>
            <a:endParaRPr sz="18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33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10" dirty="0">
                <a:solidFill>
                  <a:srgbClr val="737373"/>
                </a:solidFill>
                <a:latin typeface="Calibri"/>
                <a:cs typeface="Calibri"/>
              </a:rPr>
              <a:t>Maximum</a:t>
            </a:r>
            <a:r>
              <a:rPr sz="1400" spc="3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Calibri"/>
                <a:cs typeface="Calibri"/>
              </a:rPr>
              <a:t>flexibility</a:t>
            </a:r>
            <a:endParaRPr sz="14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55" dirty="0">
                <a:solidFill>
                  <a:srgbClr val="737373"/>
                </a:solidFill>
                <a:latin typeface="Calibri"/>
                <a:cs typeface="Calibri"/>
              </a:rPr>
              <a:t>Larger </a:t>
            </a:r>
            <a:r>
              <a:rPr sz="1400" spc="15" dirty="0">
                <a:solidFill>
                  <a:srgbClr val="737373"/>
                </a:solidFill>
                <a:latin typeface="Calibri"/>
                <a:cs typeface="Calibri"/>
              </a:rPr>
              <a:t>potential </a:t>
            </a:r>
            <a:r>
              <a:rPr sz="1400" spc="10" dirty="0">
                <a:solidFill>
                  <a:srgbClr val="737373"/>
                </a:solidFill>
                <a:latin typeface="Calibri"/>
                <a:cs typeface="Calibri"/>
              </a:rPr>
              <a:t>error</a:t>
            </a:r>
            <a:r>
              <a:rPr sz="1400" spc="3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737373"/>
                </a:solidFill>
                <a:latin typeface="Calibri"/>
                <a:cs typeface="Calibri"/>
              </a:rPr>
              <a:t>surface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3999" y="656399"/>
                </a:lnTo>
                <a:lnTo>
                  <a:pt x="9143999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6400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9"/>
                </a:moveTo>
                <a:lnTo>
                  <a:pt x="9143999" y="4487099"/>
                </a:lnTo>
                <a:lnTo>
                  <a:pt x="9143999" y="0"/>
                </a:lnTo>
                <a:lnTo>
                  <a:pt x="0" y="0"/>
                </a:lnTo>
                <a:lnTo>
                  <a:pt x="0" y="4487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19329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/>
              <a:t>The </a:t>
            </a:r>
            <a:r>
              <a:rPr sz="1800" spc="55" dirty="0"/>
              <a:t>Sequential</a:t>
            </a:r>
            <a:r>
              <a:rPr sz="1800" spc="-30" dirty="0"/>
              <a:t> </a:t>
            </a:r>
            <a:r>
              <a:rPr sz="1800" spc="75" dirty="0"/>
              <a:t>API</a:t>
            </a:r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152400" y="1096300"/>
            <a:ext cx="8839198" cy="3596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3999" y="656399"/>
                </a:lnTo>
                <a:lnTo>
                  <a:pt x="9143999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6400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9"/>
                </a:moveTo>
                <a:lnTo>
                  <a:pt x="9143999" y="4487099"/>
                </a:lnTo>
                <a:lnTo>
                  <a:pt x="9143999" y="0"/>
                </a:lnTo>
                <a:lnTo>
                  <a:pt x="0" y="0"/>
                </a:lnTo>
                <a:lnTo>
                  <a:pt x="0" y="4487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1845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/>
              <a:t>The </a:t>
            </a:r>
            <a:r>
              <a:rPr sz="1800" spc="25" dirty="0"/>
              <a:t>functional</a:t>
            </a:r>
            <a:r>
              <a:rPr sz="1800" spc="-60" dirty="0"/>
              <a:t> </a:t>
            </a:r>
            <a:r>
              <a:rPr sz="1800" spc="75" dirty="0"/>
              <a:t>API</a:t>
            </a:r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368150" y="972375"/>
            <a:ext cx="7214124" cy="390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3999" y="656399"/>
                </a:lnTo>
                <a:lnTo>
                  <a:pt x="9143999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6400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9"/>
                </a:moveTo>
                <a:lnTo>
                  <a:pt x="9143999" y="4487099"/>
                </a:lnTo>
                <a:lnTo>
                  <a:pt x="9143999" y="0"/>
                </a:lnTo>
                <a:lnTo>
                  <a:pt x="0" y="0"/>
                </a:lnTo>
                <a:lnTo>
                  <a:pt x="0" y="4487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18821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/>
              <a:t>Model</a:t>
            </a:r>
            <a:r>
              <a:rPr sz="1800" spc="10" dirty="0"/>
              <a:t> </a:t>
            </a:r>
            <a:r>
              <a:rPr sz="1800" spc="80" dirty="0"/>
              <a:t>subclassing</a:t>
            </a:r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1722525" y="771450"/>
            <a:ext cx="5399815" cy="421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5" y="1118870"/>
            <a:ext cx="59702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spc="175" dirty="0"/>
              <a:t>Remember: </a:t>
            </a:r>
            <a:r>
              <a:rPr sz="6000" spc="325" dirty="0"/>
              <a:t>use  </a:t>
            </a:r>
            <a:r>
              <a:rPr sz="6000" spc="100" dirty="0"/>
              <a:t>the </a:t>
            </a:r>
            <a:r>
              <a:rPr sz="6000" spc="75" dirty="0"/>
              <a:t>right </a:t>
            </a:r>
            <a:r>
              <a:rPr sz="6000" spc="60" dirty="0"/>
              <a:t>tool </a:t>
            </a:r>
            <a:r>
              <a:rPr sz="6000" spc="25" dirty="0"/>
              <a:t>(API)  </a:t>
            </a:r>
            <a:r>
              <a:rPr sz="6000" spc="0" dirty="0"/>
              <a:t>for </a:t>
            </a:r>
            <a:r>
              <a:rPr sz="6000" spc="100" dirty="0"/>
              <a:t>the</a:t>
            </a:r>
            <a:r>
              <a:rPr sz="6000" spc="355" dirty="0"/>
              <a:t> </a:t>
            </a:r>
            <a:r>
              <a:rPr sz="6000" spc="-25" dirty="0"/>
              <a:t>job!</a:t>
            </a:r>
            <a:endParaRPr sz="6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3275" y="1118870"/>
            <a:ext cx="481965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7740">
              <a:lnSpc>
                <a:spcPct val="100000"/>
              </a:lnSpc>
              <a:spcBef>
                <a:spcPts val="100"/>
              </a:spcBef>
            </a:pPr>
            <a:r>
              <a:rPr sz="6000" spc="100" dirty="0">
                <a:solidFill>
                  <a:srgbClr val="FFFFFF"/>
                </a:solidFill>
                <a:latin typeface="Calibri"/>
                <a:cs typeface="Calibri"/>
              </a:rPr>
              <a:t>Distributed,  multi-GPU,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6000" spc="-25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6000" spc="415" dirty="0">
                <a:solidFill>
                  <a:srgbClr val="FFFFFF"/>
                </a:solidFill>
                <a:latin typeface="Calibri"/>
                <a:cs typeface="Calibri"/>
              </a:rPr>
              <a:t>TPU</a:t>
            </a:r>
            <a:r>
              <a:rPr sz="6000" spc="-5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spc="100" dirty="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3999" y="1685999"/>
                </a:lnTo>
                <a:lnTo>
                  <a:pt x="9143999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5999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9"/>
                </a:moveTo>
                <a:lnTo>
                  <a:pt x="9143999" y="3457499"/>
                </a:lnTo>
                <a:lnTo>
                  <a:pt x="9143999" y="0"/>
                </a:lnTo>
                <a:lnTo>
                  <a:pt x="0" y="0"/>
                </a:lnTo>
                <a:lnTo>
                  <a:pt x="0" y="3457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5" y="905969"/>
            <a:ext cx="19754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Distributed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5449" y="1942951"/>
            <a:ext cx="3705225" cy="122428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5" dirty="0">
                <a:solidFill>
                  <a:srgbClr val="737373"/>
                </a:solidFill>
                <a:latin typeface="Lucida Sans"/>
                <a:cs typeface="Lucida Sans"/>
              </a:rPr>
              <a:t>Uber’s</a:t>
            </a:r>
            <a:r>
              <a:rPr sz="1800" spc="-135" dirty="0">
                <a:solidFill>
                  <a:srgbClr val="737373"/>
                </a:solidFill>
                <a:latin typeface="Lucida Sans"/>
                <a:cs typeface="Lucida Sans"/>
              </a:rPr>
              <a:t> </a:t>
            </a:r>
            <a:r>
              <a:rPr sz="1800" spc="-90" dirty="0">
                <a:solidFill>
                  <a:srgbClr val="737373"/>
                </a:solidFill>
                <a:latin typeface="Lucida Sans"/>
                <a:cs typeface="Lucida Sans"/>
              </a:rPr>
              <a:t>Horovod</a:t>
            </a:r>
            <a:endParaRPr sz="1800">
              <a:latin typeface="Lucida Sans"/>
              <a:cs typeface="Lucida San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65" dirty="0">
                <a:solidFill>
                  <a:srgbClr val="737373"/>
                </a:solidFill>
                <a:latin typeface="Lucida Sans"/>
                <a:cs typeface="Lucida Sans"/>
              </a:rPr>
              <a:t>Estimator </a:t>
            </a:r>
            <a:r>
              <a:rPr sz="1800" spc="5" dirty="0">
                <a:solidFill>
                  <a:srgbClr val="737373"/>
                </a:solidFill>
                <a:latin typeface="Lucida Sans"/>
                <a:cs typeface="Lucida Sans"/>
              </a:rPr>
              <a:t>API </a:t>
            </a:r>
            <a:r>
              <a:rPr sz="1800" spc="-5" dirty="0">
                <a:solidFill>
                  <a:srgbClr val="737373"/>
                </a:solidFill>
                <a:latin typeface="Lucida Sans"/>
                <a:cs typeface="Lucida Sans"/>
              </a:rPr>
              <a:t>(TF</a:t>
            </a:r>
            <a:r>
              <a:rPr sz="1800" spc="-395" dirty="0">
                <a:solidFill>
                  <a:srgbClr val="737373"/>
                </a:solidFill>
                <a:latin typeface="Lucida Sans"/>
                <a:cs typeface="Lucida Sans"/>
              </a:rPr>
              <a:t> </a:t>
            </a:r>
            <a:r>
              <a:rPr sz="1800" spc="-105" dirty="0">
                <a:solidFill>
                  <a:srgbClr val="737373"/>
                </a:solidFill>
                <a:latin typeface="Lucida Sans"/>
                <a:cs typeface="Lucida Sans"/>
              </a:rPr>
              <a:t>built-in </a:t>
            </a:r>
            <a:r>
              <a:rPr sz="1800" spc="-85" dirty="0">
                <a:solidFill>
                  <a:srgbClr val="737373"/>
                </a:solidFill>
                <a:latin typeface="Lucida Sans"/>
                <a:cs typeface="Lucida Sans"/>
              </a:rPr>
              <a:t>option)</a:t>
            </a:r>
            <a:endParaRPr sz="1800">
              <a:latin typeface="Lucida Sans"/>
              <a:cs typeface="Lucida San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70" dirty="0">
                <a:solidFill>
                  <a:srgbClr val="737373"/>
                </a:solidFill>
                <a:latin typeface="Lucida Sans"/>
                <a:cs typeface="Lucida Sans"/>
              </a:rPr>
              <a:t>Dist-Keras</a:t>
            </a:r>
            <a:r>
              <a:rPr sz="1800" spc="-135" dirty="0">
                <a:solidFill>
                  <a:srgbClr val="737373"/>
                </a:solidFill>
                <a:latin typeface="Lucida Sans"/>
                <a:cs typeface="Lucida Sans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Lucida Sans"/>
                <a:cs typeface="Lucida Sans"/>
              </a:rPr>
              <a:t>(Spark)</a:t>
            </a:r>
            <a:endParaRPr sz="1800">
              <a:latin typeface="Lucida Sans"/>
              <a:cs typeface="Lucida Sans"/>
            </a:endParaRPr>
          </a:p>
          <a:p>
            <a:pPr marL="836294" lvl="1" indent="-335915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50" dirty="0">
                <a:solidFill>
                  <a:srgbClr val="737373"/>
                </a:solidFill>
                <a:latin typeface="Lucida Sans"/>
                <a:cs typeface="Lucida Sans"/>
              </a:rPr>
              <a:t>Also </a:t>
            </a:r>
            <a:r>
              <a:rPr sz="1400" spc="-45" dirty="0">
                <a:solidFill>
                  <a:srgbClr val="737373"/>
                </a:solidFill>
                <a:latin typeface="Lucida Sans"/>
                <a:cs typeface="Lucida Sans"/>
              </a:rPr>
              <a:t>Elephas</a:t>
            </a:r>
            <a:r>
              <a:rPr sz="1400" spc="-155" dirty="0">
                <a:solidFill>
                  <a:srgbClr val="737373"/>
                </a:solidFill>
                <a:latin typeface="Lucida Sans"/>
                <a:cs typeface="Lucida Sans"/>
              </a:rPr>
              <a:t> </a:t>
            </a:r>
            <a:r>
              <a:rPr sz="1400" spc="-35" dirty="0">
                <a:solidFill>
                  <a:srgbClr val="737373"/>
                </a:solidFill>
                <a:latin typeface="Lucida Sans"/>
                <a:cs typeface="Lucida Sans"/>
              </a:rPr>
              <a:t>(Spark)</a:t>
            </a:r>
            <a:endParaRPr sz="1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3999" y="1685999"/>
                </a:lnTo>
                <a:lnTo>
                  <a:pt x="9143999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5999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9"/>
                </a:moveTo>
                <a:lnTo>
                  <a:pt x="9143999" y="3457499"/>
                </a:lnTo>
                <a:lnTo>
                  <a:pt x="9143999" y="0"/>
                </a:lnTo>
                <a:lnTo>
                  <a:pt x="0" y="0"/>
                </a:lnTo>
                <a:lnTo>
                  <a:pt x="0" y="3457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5" y="905969"/>
            <a:ext cx="4980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4945" y="1928908"/>
            <a:ext cx="6259830" cy="228790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525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15" dirty="0">
                <a:solidFill>
                  <a:srgbClr val="737373"/>
                </a:solidFill>
                <a:latin typeface="Calibri"/>
                <a:cs typeface="Calibri"/>
              </a:rPr>
              <a:t>What’s</a:t>
            </a:r>
            <a:r>
              <a:rPr sz="1800" spc="5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737373"/>
                </a:solidFill>
                <a:latin typeface="Calibri"/>
                <a:cs typeface="Calibri"/>
              </a:rPr>
              <a:t>Keras?</a:t>
            </a:r>
            <a:endParaRPr sz="18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33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10" dirty="0">
                <a:solidFill>
                  <a:srgbClr val="737373"/>
                </a:solidFill>
                <a:latin typeface="Calibri"/>
                <a:cs typeface="Calibri"/>
              </a:rPr>
              <a:t>What’s </a:t>
            </a:r>
            <a:r>
              <a:rPr sz="1400" spc="50" dirty="0">
                <a:solidFill>
                  <a:srgbClr val="737373"/>
                </a:solidFill>
                <a:latin typeface="Calibri"/>
                <a:cs typeface="Calibri"/>
              </a:rPr>
              <a:t>special </a:t>
            </a:r>
            <a:r>
              <a:rPr sz="1400" spc="30" dirty="0">
                <a:solidFill>
                  <a:srgbClr val="737373"/>
                </a:solidFill>
                <a:latin typeface="Calibri"/>
                <a:cs typeface="Calibri"/>
              </a:rPr>
              <a:t>about</a:t>
            </a:r>
            <a:r>
              <a:rPr sz="1400" spc="4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Calibri"/>
                <a:cs typeface="Calibri"/>
              </a:rPr>
              <a:t>it?</a:t>
            </a:r>
            <a:endParaRPr sz="14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50" dirty="0">
                <a:solidFill>
                  <a:srgbClr val="737373"/>
                </a:solidFill>
                <a:latin typeface="Calibri"/>
                <a:cs typeface="Calibri"/>
              </a:rPr>
              <a:t>TensorFlow</a:t>
            </a:r>
            <a:r>
              <a:rPr sz="1400" spc="3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737373"/>
                </a:solidFill>
                <a:latin typeface="Calibri"/>
                <a:cs typeface="Calibri"/>
              </a:rPr>
              <a:t>integration</a:t>
            </a:r>
            <a:endParaRPr sz="1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254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85" dirty="0">
                <a:solidFill>
                  <a:srgbClr val="737373"/>
                </a:solidFill>
                <a:latin typeface="Calibri"/>
                <a:cs typeface="Calibri"/>
              </a:rPr>
              <a:t>How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to </a:t>
            </a:r>
            <a:r>
              <a:rPr sz="1800" spc="90" dirty="0">
                <a:solidFill>
                  <a:srgbClr val="737373"/>
                </a:solidFill>
                <a:latin typeface="Calibri"/>
                <a:cs typeface="Calibri"/>
              </a:rPr>
              <a:t>use</a:t>
            </a:r>
            <a:r>
              <a:rPr sz="1800" spc="6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737373"/>
                </a:solidFill>
                <a:latin typeface="Calibri"/>
                <a:cs typeface="Calibri"/>
              </a:rPr>
              <a:t>Keras</a:t>
            </a:r>
            <a:endParaRPr sz="18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33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65" dirty="0">
                <a:solidFill>
                  <a:srgbClr val="737373"/>
                </a:solidFill>
                <a:latin typeface="Calibri"/>
                <a:cs typeface="Calibri"/>
              </a:rPr>
              <a:t>3 </a:t>
            </a:r>
            <a:r>
              <a:rPr sz="1400" spc="55" dirty="0">
                <a:solidFill>
                  <a:srgbClr val="737373"/>
                </a:solidFill>
                <a:latin typeface="Calibri"/>
                <a:cs typeface="Calibri"/>
              </a:rPr>
              <a:t>API</a:t>
            </a:r>
            <a:r>
              <a:rPr sz="1400" spc="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737373"/>
                </a:solidFill>
                <a:latin typeface="Calibri"/>
                <a:cs typeface="Calibri"/>
              </a:rPr>
              <a:t>styles</a:t>
            </a:r>
            <a:endParaRPr sz="14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65" dirty="0">
                <a:solidFill>
                  <a:srgbClr val="737373"/>
                </a:solidFill>
                <a:latin typeface="Calibri"/>
                <a:cs typeface="Calibri"/>
              </a:rPr>
              <a:t>An </a:t>
            </a:r>
            <a:r>
              <a:rPr sz="1400" spc="55" dirty="0">
                <a:solidFill>
                  <a:srgbClr val="737373"/>
                </a:solidFill>
                <a:latin typeface="Calibri"/>
                <a:cs typeface="Calibri"/>
              </a:rPr>
              <a:t>image </a:t>
            </a:r>
            <a:r>
              <a:rPr sz="1400" spc="35" dirty="0">
                <a:solidFill>
                  <a:srgbClr val="737373"/>
                </a:solidFill>
                <a:latin typeface="Calibri"/>
                <a:cs typeface="Calibri"/>
              </a:rPr>
              <a:t>captioning</a:t>
            </a:r>
            <a:r>
              <a:rPr sz="1400" spc="-1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737373"/>
                </a:solidFill>
                <a:latin typeface="Calibri"/>
                <a:cs typeface="Calibri"/>
              </a:rPr>
              <a:t>example</a:t>
            </a:r>
            <a:endParaRPr sz="1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254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25" dirty="0">
                <a:solidFill>
                  <a:srgbClr val="737373"/>
                </a:solidFill>
                <a:latin typeface="Calibri"/>
                <a:cs typeface="Calibri"/>
              </a:rPr>
              <a:t>Distributed, multi-GPU, </a:t>
            </a:r>
            <a:r>
              <a:rPr sz="1800" spc="65" dirty="0">
                <a:solidFill>
                  <a:srgbClr val="737373"/>
                </a:solidFill>
                <a:latin typeface="Calibri"/>
                <a:cs typeface="Calibri"/>
              </a:rPr>
              <a:t>and </a:t>
            </a:r>
            <a:r>
              <a:rPr sz="1800" spc="125" dirty="0">
                <a:solidFill>
                  <a:srgbClr val="737373"/>
                </a:solidFill>
                <a:latin typeface="Calibri"/>
                <a:cs typeface="Calibri"/>
              </a:rPr>
              <a:t>TPU</a:t>
            </a:r>
            <a:r>
              <a:rPr sz="1800" spc="8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Calibri"/>
                <a:cs typeface="Calibri"/>
              </a:rPr>
              <a:t>training</a:t>
            </a:r>
            <a:endParaRPr sz="18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315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100" dirty="0">
                <a:solidFill>
                  <a:srgbClr val="737373"/>
                </a:solidFill>
                <a:latin typeface="Calibri"/>
                <a:cs typeface="Calibri"/>
              </a:rPr>
              <a:t>Eager </a:t>
            </a:r>
            <a:r>
              <a:rPr sz="1800" spc="55" dirty="0">
                <a:solidFill>
                  <a:srgbClr val="737373"/>
                </a:solidFill>
                <a:latin typeface="Calibri"/>
                <a:cs typeface="Calibri"/>
              </a:rPr>
              <a:t>execution </a:t>
            </a:r>
            <a:r>
              <a:rPr sz="1800" spc="10" dirty="0">
                <a:solidFill>
                  <a:srgbClr val="737373"/>
                </a:solidFill>
                <a:latin typeface="Calibri"/>
                <a:cs typeface="Calibri"/>
              </a:rPr>
              <a:t>(a.k.a </a:t>
            </a:r>
            <a:r>
              <a:rPr sz="1800" spc="25" dirty="0">
                <a:solidFill>
                  <a:srgbClr val="737373"/>
                </a:solidFill>
                <a:latin typeface="Calibri"/>
                <a:cs typeface="Calibri"/>
              </a:rPr>
              <a:t>define-by-run, a.k.a. </a:t>
            </a:r>
            <a:r>
              <a:rPr sz="1800" spc="55" dirty="0">
                <a:solidFill>
                  <a:srgbClr val="737373"/>
                </a:solidFill>
                <a:latin typeface="Calibri"/>
                <a:cs typeface="Calibri"/>
              </a:rPr>
              <a:t>dynamic</a:t>
            </a:r>
            <a:r>
              <a:rPr sz="1800" spc="11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737373"/>
                </a:solidFill>
                <a:latin typeface="Calibri"/>
                <a:cs typeface="Calibri"/>
              </a:rPr>
              <a:t>graphs)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3999" y="656399"/>
                </a:lnTo>
                <a:lnTo>
                  <a:pt x="9143999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6400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9"/>
                </a:moveTo>
                <a:lnTo>
                  <a:pt x="9143999" y="4487099"/>
                </a:lnTo>
                <a:lnTo>
                  <a:pt x="9143999" y="0"/>
                </a:lnTo>
                <a:lnTo>
                  <a:pt x="0" y="0"/>
                </a:lnTo>
                <a:lnTo>
                  <a:pt x="0" y="4487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2602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/>
              <a:t>Built-in </a:t>
            </a:r>
            <a:r>
              <a:rPr sz="1800" spc="30" dirty="0"/>
              <a:t>multi-GPU</a:t>
            </a:r>
            <a:r>
              <a:rPr sz="1800" spc="40" dirty="0"/>
              <a:t> support</a:t>
            </a:r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4932200" y="1139900"/>
            <a:ext cx="3756150" cy="343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975" y="820999"/>
            <a:ext cx="4435801" cy="3750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5143500"/>
          </a:xfrm>
          <a:custGeom>
            <a:avLst/>
            <a:gdLst/>
            <a:ahLst/>
            <a:cxnLst/>
            <a:rect l="l" t="t" r="r" b="b"/>
            <a:pathLst>
              <a:path w="3276600" h="5143500">
                <a:moveTo>
                  <a:pt x="0" y="5143499"/>
                </a:moveTo>
                <a:lnTo>
                  <a:pt x="3276599" y="5143499"/>
                </a:lnTo>
                <a:lnTo>
                  <a:pt x="32765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6600" y="24"/>
            <a:ext cx="5867400" cy="5143500"/>
          </a:xfrm>
          <a:custGeom>
            <a:avLst/>
            <a:gdLst/>
            <a:ahLst/>
            <a:cxnLst/>
            <a:rect l="l" t="t" r="r" b="b"/>
            <a:pathLst>
              <a:path w="5867400" h="5143500">
                <a:moveTo>
                  <a:pt x="0" y="5143499"/>
                </a:moveTo>
                <a:lnTo>
                  <a:pt x="5867399" y="5143499"/>
                </a:lnTo>
                <a:lnTo>
                  <a:pt x="58673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9102" y="838632"/>
            <a:ext cx="1693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0" dirty="0"/>
              <a:t>TPU</a:t>
            </a:r>
            <a:r>
              <a:rPr sz="2400" spc="0" dirty="0"/>
              <a:t> </a:t>
            </a:r>
            <a:r>
              <a:rPr sz="2400" spc="55" dirty="0"/>
              <a:t>support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299100" y="1532728"/>
            <a:ext cx="1369060" cy="61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FFFFFF"/>
                </a:solidFill>
                <a:latin typeface="Lucida Sans"/>
                <a:cs typeface="Lucida Sans"/>
              </a:rPr>
              <a:t>Training </a:t>
            </a:r>
            <a:r>
              <a:rPr sz="1200" spc="-80" dirty="0">
                <a:solidFill>
                  <a:srgbClr val="FFFFFF"/>
                </a:solidFill>
                <a:latin typeface="Lucida Sans"/>
                <a:cs typeface="Lucida Sans"/>
              </a:rPr>
              <a:t>+</a:t>
            </a:r>
            <a:r>
              <a:rPr sz="12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Lucida Sans"/>
                <a:cs typeface="Lucida Sans"/>
              </a:rPr>
              <a:t>inference</a:t>
            </a:r>
            <a:endParaRPr sz="12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35" dirty="0">
                <a:solidFill>
                  <a:srgbClr val="FFFFFF"/>
                </a:solidFill>
                <a:latin typeface="Lucida Sans"/>
                <a:cs typeface="Lucida Sans"/>
              </a:rPr>
              <a:t>Via </a:t>
            </a:r>
            <a:r>
              <a:rPr sz="1200" spc="-45" dirty="0">
                <a:solidFill>
                  <a:srgbClr val="FFFFFF"/>
                </a:solidFill>
                <a:latin typeface="Lucida Sans"/>
                <a:cs typeface="Lucida Sans"/>
              </a:rPr>
              <a:t>Estimator</a:t>
            </a:r>
            <a:r>
              <a:rPr sz="1200" spc="-1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Sans"/>
                <a:cs typeface="Lucida Sans"/>
              </a:rPr>
              <a:t>API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41450" y="1311199"/>
            <a:ext cx="4521901" cy="2288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5" y="1576070"/>
            <a:ext cx="3694429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spc="165" dirty="0"/>
              <a:t>That’s </a:t>
            </a:r>
            <a:r>
              <a:rPr sz="6000" spc="-140" dirty="0"/>
              <a:t>it.  </a:t>
            </a:r>
            <a:r>
              <a:rPr sz="6000" spc="285" dirty="0"/>
              <a:t>Thank</a:t>
            </a:r>
            <a:r>
              <a:rPr sz="6000" spc="100" dirty="0"/>
              <a:t> </a:t>
            </a:r>
            <a:r>
              <a:rPr sz="6000" spc="10" dirty="0"/>
              <a:t>you!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5" y="2033270"/>
            <a:ext cx="47174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75" dirty="0"/>
              <a:t>What’s</a:t>
            </a:r>
            <a:r>
              <a:rPr sz="6000" spc="125" dirty="0"/>
              <a:t> </a:t>
            </a:r>
            <a:r>
              <a:rPr sz="6000" spc="240" dirty="0"/>
              <a:t>Keras?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3999" y="656399"/>
                </a:lnTo>
                <a:lnTo>
                  <a:pt x="9143999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6400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9"/>
                </a:moveTo>
                <a:lnTo>
                  <a:pt x="9143999" y="4487099"/>
                </a:lnTo>
                <a:lnTo>
                  <a:pt x="9143999" y="0"/>
                </a:lnTo>
                <a:lnTo>
                  <a:pt x="0" y="0"/>
                </a:lnTo>
                <a:lnTo>
                  <a:pt x="0" y="4487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6163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/>
              <a:t>Keras: </a:t>
            </a:r>
            <a:r>
              <a:rPr sz="1800" spc="60" dirty="0"/>
              <a:t>an </a:t>
            </a:r>
            <a:r>
              <a:rPr sz="1800" spc="75" dirty="0"/>
              <a:t>API </a:t>
            </a:r>
            <a:r>
              <a:rPr sz="1800" dirty="0"/>
              <a:t>for </a:t>
            </a:r>
            <a:r>
              <a:rPr sz="1800" spc="65" dirty="0"/>
              <a:t>specifying </a:t>
            </a:r>
            <a:r>
              <a:rPr sz="1800" spc="-75" dirty="0"/>
              <a:t>&amp; </a:t>
            </a:r>
            <a:r>
              <a:rPr sz="1800" spc="25" dirty="0"/>
              <a:t>training differentiable</a:t>
            </a:r>
            <a:r>
              <a:rPr sz="1800" spc="-105" dirty="0"/>
              <a:t> </a:t>
            </a:r>
            <a:r>
              <a:rPr sz="1800" spc="55" dirty="0"/>
              <a:t>programs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2598849" y="3400099"/>
            <a:ext cx="1017905" cy="541655"/>
          </a:xfrm>
          <a:prstGeom prst="rect">
            <a:avLst/>
          </a:prstGeom>
          <a:solidFill>
            <a:srgbClr val="737373"/>
          </a:solidFill>
          <a:ln w="9524">
            <a:solidFill>
              <a:srgbClr val="424242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6600" y="3400099"/>
            <a:ext cx="1017905" cy="541655"/>
          </a:xfrm>
          <a:prstGeom prst="rect">
            <a:avLst/>
          </a:prstGeom>
          <a:solidFill>
            <a:srgbClr val="737373"/>
          </a:solidFill>
          <a:ln w="9524">
            <a:solidFill>
              <a:srgbClr val="424242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4350" y="3400099"/>
            <a:ext cx="1017905" cy="541655"/>
          </a:xfrm>
          <a:prstGeom prst="rect">
            <a:avLst/>
          </a:prstGeom>
          <a:solidFill>
            <a:srgbClr val="737373"/>
          </a:solidFill>
          <a:ln w="9524">
            <a:solidFill>
              <a:srgbClr val="424242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8049" y="2631300"/>
            <a:ext cx="3564890" cy="603250"/>
          </a:xfrm>
          <a:prstGeom prst="rect">
            <a:avLst/>
          </a:prstGeom>
          <a:solidFill>
            <a:srgbClr val="FF9900"/>
          </a:solidFill>
          <a:ln w="9524">
            <a:solidFill>
              <a:srgbClr val="424242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TensorFlow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CNTK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MXNet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Theano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3400" y="1862500"/>
            <a:ext cx="3564890" cy="603250"/>
          </a:xfrm>
          <a:prstGeom prst="rect">
            <a:avLst/>
          </a:prstGeom>
          <a:solidFill>
            <a:srgbClr val="CC0000"/>
          </a:solidFill>
          <a:ln w="9524">
            <a:solidFill>
              <a:srgbClr val="424242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1056640">
              <a:lnSpc>
                <a:spcPct val="100000"/>
              </a:lnSpc>
              <a:spcBef>
                <a:spcPts val="84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Keras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3999" y="1685999"/>
                </a:lnTo>
                <a:lnTo>
                  <a:pt x="9143999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5999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9"/>
                </a:moveTo>
                <a:lnTo>
                  <a:pt x="9143999" y="3457499"/>
                </a:lnTo>
                <a:lnTo>
                  <a:pt x="9143999" y="0"/>
                </a:lnTo>
                <a:lnTo>
                  <a:pt x="0" y="0"/>
                </a:lnTo>
                <a:lnTo>
                  <a:pt x="0" y="3457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35"/>
              </a:spcBef>
            </a:pPr>
            <a:r>
              <a:rPr spc="155" dirty="0"/>
              <a:t>Keras </a:t>
            </a:r>
            <a:r>
              <a:rPr spc="105" dirty="0"/>
              <a:t>is </a:t>
            </a:r>
            <a:r>
              <a:rPr spc="50" dirty="0"/>
              <a:t>the </a:t>
            </a:r>
            <a:r>
              <a:rPr spc="35" dirty="0"/>
              <a:t>official </a:t>
            </a:r>
            <a:r>
              <a:rPr spc="90" dirty="0"/>
              <a:t>high-level </a:t>
            </a:r>
            <a:r>
              <a:rPr spc="140" dirty="0"/>
              <a:t>API</a:t>
            </a:r>
            <a:r>
              <a:rPr spc="110" dirty="0"/>
              <a:t> </a:t>
            </a:r>
            <a:r>
              <a:rPr spc="30" dirty="0"/>
              <a:t>of  </a:t>
            </a:r>
            <a:r>
              <a:rPr spc="130" dirty="0"/>
              <a:t>TensorFlow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5449" y="1973001"/>
            <a:ext cx="3796665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737373"/>
                </a:solidFill>
                <a:latin typeface="Calibri"/>
                <a:cs typeface="Calibri"/>
              </a:rPr>
              <a:t>tensorflow.keras </a:t>
            </a:r>
            <a:r>
              <a:rPr sz="1800" spc="0" dirty="0">
                <a:solidFill>
                  <a:srgbClr val="737373"/>
                </a:solidFill>
                <a:latin typeface="Calibri"/>
                <a:cs typeface="Calibri"/>
              </a:rPr>
              <a:t>(tf.keras)</a:t>
            </a:r>
            <a:r>
              <a:rPr sz="1800" spc="5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737373"/>
                </a:solidFill>
                <a:latin typeface="Calibri"/>
                <a:cs typeface="Calibri"/>
              </a:rPr>
              <a:t>module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737373"/>
                </a:solidFill>
                <a:latin typeface="Calibri"/>
                <a:cs typeface="Calibri"/>
              </a:rPr>
              <a:t>Part </a:t>
            </a:r>
            <a:r>
              <a:rPr sz="1800" spc="15" dirty="0">
                <a:solidFill>
                  <a:srgbClr val="737373"/>
                </a:solidFill>
                <a:latin typeface="Calibri"/>
                <a:cs typeface="Calibri"/>
              </a:rPr>
              <a:t>of </a:t>
            </a:r>
            <a:r>
              <a:rPr sz="1800" spc="65" dirty="0">
                <a:solidFill>
                  <a:srgbClr val="737373"/>
                </a:solidFill>
                <a:latin typeface="Calibri"/>
                <a:cs typeface="Calibri"/>
              </a:rPr>
              <a:t>core </a:t>
            </a:r>
            <a:r>
              <a:rPr sz="1800" spc="75" dirty="0">
                <a:solidFill>
                  <a:srgbClr val="737373"/>
                </a:solidFill>
                <a:latin typeface="Calibri"/>
                <a:cs typeface="Calibri"/>
              </a:rPr>
              <a:t>TensorFlow since</a:t>
            </a:r>
            <a:r>
              <a:rPr sz="1800" spc="5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737373"/>
                </a:solidFill>
                <a:latin typeface="Calibri"/>
                <a:cs typeface="Calibri"/>
              </a:rPr>
              <a:t>v1.4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737373"/>
                </a:solidFill>
                <a:latin typeface="Calibri"/>
                <a:cs typeface="Calibri"/>
              </a:rPr>
              <a:t>Full </a:t>
            </a:r>
            <a:r>
              <a:rPr sz="1800" spc="85" dirty="0">
                <a:solidFill>
                  <a:srgbClr val="737373"/>
                </a:solidFill>
                <a:latin typeface="Calibri"/>
                <a:cs typeface="Calibri"/>
              </a:rPr>
              <a:t>Keras</a:t>
            </a:r>
            <a:r>
              <a:rPr sz="1800" spc="5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737373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737373"/>
                </a:solidFill>
                <a:latin typeface="Calibri"/>
                <a:cs typeface="Calibri"/>
              </a:rPr>
              <a:t>Better </a:t>
            </a:r>
            <a:r>
              <a:rPr sz="1800" spc="40" dirty="0">
                <a:solidFill>
                  <a:srgbClr val="737373"/>
                </a:solidFill>
                <a:latin typeface="Calibri"/>
                <a:cs typeface="Calibri"/>
              </a:rPr>
              <a:t>optimized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for</a:t>
            </a:r>
            <a:r>
              <a:rPr sz="1800" spc="8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150" dirty="0">
                <a:solidFill>
                  <a:srgbClr val="737373"/>
                </a:solidFill>
                <a:latin typeface="Calibri"/>
                <a:cs typeface="Calibri"/>
              </a:rPr>
              <a:t>TF</a:t>
            </a:r>
            <a:endParaRPr sz="1800">
              <a:latin typeface="Calibri"/>
              <a:cs typeface="Calibri"/>
            </a:endParaRPr>
          </a:p>
          <a:p>
            <a:pPr marL="379095" marR="48260" indent="-366395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737373"/>
                </a:solidFill>
                <a:latin typeface="Calibri"/>
                <a:cs typeface="Calibri"/>
              </a:rPr>
              <a:t>Better integration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with </a:t>
            </a:r>
            <a:r>
              <a:rPr sz="1800" spc="75" dirty="0">
                <a:solidFill>
                  <a:srgbClr val="737373"/>
                </a:solidFill>
                <a:latin typeface="Calibri"/>
                <a:cs typeface="Calibri"/>
              </a:rPr>
              <a:t>TF-specific  </a:t>
            </a:r>
            <a:r>
              <a:rPr sz="1800" spc="35" dirty="0">
                <a:solidFill>
                  <a:srgbClr val="737373"/>
                </a:solidFill>
                <a:latin typeface="Calibri"/>
                <a:cs typeface="Calibri"/>
              </a:rPr>
              <a:t>features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2649" y="3858951"/>
            <a:ext cx="2019935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○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737373"/>
                </a:solidFill>
                <a:latin typeface="Calibri"/>
                <a:cs typeface="Calibri"/>
              </a:rPr>
              <a:t>Estimator</a:t>
            </a:r>
            <a:r>
              <a:rPr sz="1800" spc="3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737373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379095" algn="l"/>
                <a:tab pos="379730" algn="l"/>
              </a:tabLst>
            </a:pPr>
            <a:r>
              <a:rPr sz="1800" spc="100" dirty="0">
                <a:solidFill>
                  <a:srgbClr val="737373"/>
                </a:solidFill>
                <a:latin typeface="Calibri"/>
                <a:cs typeface="Calibri"/>
              </a:rPr>
              <a:t>Eager</a:t>
            </a:r>
            <a:r>
              <a:rPr sz="1800" spc="-2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737373"/>
                </a:solidFill>
                <a:latin typeface="Calibri"/>
                <a:cs typeface="Calibri"/>
              </a:rPr>
              <a:t>execution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737373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160" y="3699200"/>
            <a:ext cx="929640" cy="509905"/>
          </a:xfrm>
          <a:prstGeom prst="rect">
            <a:avLst/>
          </a:prstGeom>
          <a:solidFill>
            <a:srgbClr val="737373"/>
          </a:solidFill>
          <a:ln w="9524">
            <a:solidFill>
              <a:srgbClr val="424242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6617" y="3699200"/>
            <a:ext cx="929640" cy="509905"/>
          </a:xfrm>
          <a:prstGeom prst="rect">
            <a:avLst/>
          </a:prstGeom>
          <a:solidFill>
            <a:srgbClr val="737373"/>
          </a:solidFill>
          <a:ln w="9524">
            <a:solidFill>
              <a:srgbClr val="424242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74074" y="3699200"/>
            <a:ext cx="929640" cy="509905"/>
          </a:xfrm>
          <a:prstGeom prst="rect">
            <a:avLst/>
          </a:prstGeom>
          <a:solidFill>
            <a:srgbClr val="737373"/>
          </a:solidFill>
          <a:ln w="9524">
            <a:solidFill>
              <a:srgbClr val="424242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9299" y="2975750"/>
            <a:ext cx="3255010" cy="567690"/>
          </a:xfrm>
          <a:prstGeom prst="rect">
            <a:avLst/>
          </a:prstGeom>
          <a:solidFill>
            <a:srgbClr val="FF9900"/>
          </a:solidFill>
          <a:ln w="9524">
            <a:solidFill>
              <a:srgbClr val="424242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776605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TensorFlow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4184" y="2252300"/>
            <a:ext cx="3255010" cy="567690"/>
          </a:xfrm>
          <a:prstGeom prst="rect">
            <a:avLst/>
          </a:prstGeom>
          <a:solidFill>
            <a:srgbClr val="CC0000"/>
          </a:solidFill>
          <a:ln w="9524">
            <a:solidFill>
              <a:srgbClr val="424242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1079500">
              <a:lnSpc>
                <a:spcPct val="100000"/>
              </a:lnSpc>
              <a:spcBef>
                <a:spcPts val="82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tf.keras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3999" y="1685999"/>
                </a:lnTo>
                <a:lnTo>
                  <a:pt x="9143999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5999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9"/>
                </a:moveTo>
                <a:lnTo>
                  <a:pt x="9143999" y="3457499"/>
                </a:lnTo>
                <a:lnTo>
                  <a:pt x="9143999" y="0"/>
                </a:lnTo>
                <a:lnTo>
                  <a:pt x="0" y="0"/>
                </a:lnTo>
                <a:lnTo>
                  <a:pt x="0" y="3457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5" y="905969"/>
            <a:ext cx="8023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Who </a:t>
            </a:r>
            <a:r>
              <a:rPr spc="155" dirty="0"/>
              <a:t>makes </a:t>
            </a:r>
            <a:r>
              <a:rPr spc="125" dirty="0"/>
              <a:t>Keras? </a:t>
            </a:r>
            <a:r>
              <a:rPr spc="75" dirty="0"/>
              <a:t>Contributors </a:t>
            </a:r>
            <a:r>
              <a:rPr spc="125" dirty="0"/>
              <a:t>and</a:t>
            </a:r>
            <a:r>
              <a:rPr spc="55" dirty="0"/>
              <a:t> </a:t>
            </a:r>
            <a:r>
              <a:rPr spc="150" dirty="0"/>
              <a:t>backers</a:t>
            </a:r>
          </a:p>
        </p:txBody>
      </p:sp>
      <p:sp>
        <p:nvSpPr>
          <p:cNvPr id="5" name="object 5"/>
          <p:cNvSpPr/>
          <p:nvPr/>
        </p:nvSpPr>
        <p:spPr>
          <a:xfrm>
            <a:off x="562512" y="2063250"/>
            <a:ext cx="3105149" cy="742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3749" y="3134025"/>
            <a:ext cx="2923923" cy="957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30775" y="2063251"/>
            <a:ext cx="2615999" cy="559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0775" y="2915897"/>
            <a:ext cx="2615999" cy="703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0875" y="3800772"/>
            <a:ext cx="1715425" cy="9070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3999" y="1685999"/>
                </a:lnTo>
                <a:lnTo>
                  <a:pt x="9143999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5999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9"/>
                </a:moveTo>
                <a:lnTo>
                  <a:pt x="9143999" y="3457499"/>
                </a:lnTo>
                <a:lnTo>
                  <a:pt x="9143999" y="0"/>
                </a:lnTo>
                <a:lnTo>
                  <a:pt x="0" y="0"/>
                </a:lnTo>
                <a:lnTo>
                  <a:pt x="0" y="3457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5" y="905969"/>
            <a:ext cx="5009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What’s </a:t>
            </a:r>
            <a:r>
              <a:rPr spc="130" dirty="0"/>
              <a:t>special </a:t>
            </a:r>
            <a:r>
              <a:rPr spc="75" dirty="0"/>
              <a:t>about </a:t>
            </a:r>
            <a:r>
              <a:rPr spc="125" dirty="0"/>
              <a:t>Keras?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5449" y="1942951"/>
            <a:ext cx="5962650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35" dirty="0">
                <a:solidFill>
                  <a:srgbClr val="737373"/>
                </a:solidFill>
                <a:latin typeface="Calibri"/>
                <a:cs typeface="Calibri"/>
              </a:rPr>
              <a:t>A </a:t>
            </a:r>
            <a:r>
              <a:rPr sz="1800" spc="60" dirty="0">
                <a:solidFill>
                  <a:srgbClr val="737373"/>
                </a:solidFill>
                <a:latin typeface="Calibri"/>
                <a:cs typeface="Calibri"/>
              </a:rPr>
              <a:t>focus </a:t>
            </a:r>
            <a:r>
              <a:rPr sz="1800" spc="55" dirty="0">
                <a:solidFill>
                  <a:srgbClr val="737373"/>
                </a:solidFill>
                <a:latin typeface="Calibri"/>
                <a:cs typeface="Calibri"/>
              </a:rPr>
              <a:t>on </a:t>
            </a:r>
            <a:r>
              <a:rPr sz="1800" spc="60" dirty="0">
                <a:solidFill>
                  <a:srgbClr val="737373"/>
                </a:solidFill>
                <a:latin typeface="Calibri"/>
                <a:cs typeface="Calibri"/>
              </a:rPr>
              <a:t>user</a:t>
            </a:r>
            <a:r>
              <a:rPr sz="1800" spc="-5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737373"/>
                </a:solidFill>
                <a:latin typeface="Calibri"/>
                <a:cs typeface="Calibri"/>
              </a:rPr>
              <a:t>experience.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0" dirty="0">
                <a:solidFill>
                  <a:srgbClr val="737373"/>
                </a:solidFill>
                <a:latin typeface="Calibri"/>
                <a:cs typeface="Calibri"/>
              </a:rPr>
              <a:t>Large </a:t>
            </a:r>
            <a:r>
              <a:rPr sz="1800" spc="40" dirty="0">
                <a:solidFill>
                  <a:srgbClr val="737373"/>
                </a:solidFill>
                <a:latin typeface="Calibri"/>
                <a:cs typeface="Calibri"/>
              </a:rPr>
              <a:t>adoption </a:t>
            </a:r>
            <a:r>
              <a:rPr sz="1800" spc="10" dirty="0">
                <a:solidFill>
                  <a:srgbClr val="737373"/>
                </a:solidFill>
                <a:latin typeface="Calibri"/>
                <a:cs typeface="Calibri"/>
              </a:rPr>
              <a:t>in </a:t>
            </a:r>
            <a:r>
              <a:rPr sz="1800" spc="25" dirty="0">
                <a:solidFill>
                  <a:srgbClr val="737373"/>
                </a:solidFill>
                <a:latin typeface="Calibri"/>
                <a:cs typeface="Calibri"/>
              </a:rPr>
              <a:t>the industry </a:t>
            </a:r>
            <a:r>
              <a:rPr sz="1800" spc="65" dirty="0">
                <a:solidFill>
                  <a:srgbClr val="737373"/>
                </a:solidFill>
                <a:latin typeface="Calibri"/>
                <a:cs typeface="Calibri"/>
              </a:rPr>
              <a:t>and research</a:t>
            </a:r>
            <a:r>
              <a:rPr sz="1800" spc="114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Calibri"/>
                <a:cs typeface="Calibri"/>
              </a:rPr>
              <a:t>community.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737373"/>
                </a:solidFill>
                <a:latin typeface="Calibri"/>
                <a:cs typeface="Calibri"/>
              </a:rPr>
              <a:t>Multi-backend,</a:t>
            </a:r>
            <a:r>
              <a:rPr sz="1800" spc="5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multi-platform.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0" dirty="0">
                <a:solidFill>
                  <a:srgbClr val="737373"/>
                </a:solidFill>
                <a:latin typeface="Calibri"/>
                <a:cs typeface="Calibri"/>
              </a:rPr>
              <a:t>Easy </a:t>
            </a:r>
            <a:r>
              <a:rPr sz="1800" spc="35" dirty="0">
                <a:solidFill>
                  <a:srgbClr val="737373"/>
                </a:solidFill>
                <a:latin typeface="Calibri"/>
                <a:cs typeface="Calibri"/>
              </a:rPr>
              <a:t>productization </a:t>
            </a:r>
            <a:r>
              <a:rPr sz="1800" spc="15" dirty="0">
                <a:solidFill>
                  <a:srgbClr val="737373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737373"/>
                </a:solidFill>
                <a:latin typeface="Calibri"/>
                <a:cs typeface="Calibri"/>
              </a:rPr>
              <a:t>models.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3999" y="656399"/>
                </a:lnTo>
                <a:lnTo>
                  <a:pt x="9143999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6400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9"/>
                </a:moveTo>
                <a:lnTo>
                  <a:pt x="9143999" y="4487099"/>
                </a:lnTo>
                <a:lnTo>
                  <a:pt x="9143999" y="0"/>
                </a:lnTo>
                <a:lnTo>
                  <a:pt x="0" y="0"/>
                </a:lnTo>
                <a:lnTo>
                  <a:pt x="0" y="4487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163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/>
              <a:t>Industry</a:t>
            </a:r>
            <a:r>
              <a:rPr sz="1800" spc="0" dirty="0"/>
              <a:t> </a:t>
            </a:r>
            <a:r>
              <a:rPr sz="1800" spc="10" dirty="0"/>
              <a:t>traction</a:t>
            </a:r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381000" y="1066725"/>
            <a:ext cx="2403977" cy="752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88000" y="1204201"/>
            <a:ext cx="2331749" cy="496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0075" y="992282"/>
            <a:ext cx="2464822" cy="1027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3599" y="2339275"/>
            <a:ext cx="2253401" cy="450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87999" y="2156200"/>
            <a:ext cx="2331749" cy="831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0742" y="2431825"/>
            <a:ext cx="2571012" cy="4966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09849" y="4347934"/>
            <a:ext cx="803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" dirty="0">
                <a:latin typeface="Calibri"/>
                <a:cs typeface="Calibri"/>
              </a:rPr>
              <a:t>etc...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4887" y="3413376"/>
            <a:ext cx="1802699" cy="4506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99887" y="3125212"/>
            <a:ext cx="1599227" cy="10270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43488" y="3263112"/>
            <a:ext cx="2015874" cy="10270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84975" y="3442650"/>
            <a:ext cx="1772039" cy="4966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3999" y="656399"/>
                </a:lnTo>
                <a:lnTo>
                  <a:pt x="9143999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6400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9"/>
                </a:moveTo>
                <a:lnTo>
                  <a:pt x="9143999" y="4487099"/>
                </a:lnTo>
                <a:lnTo>
                  <a:pt x="9143999" y="0"/>
                </a:lnTo>
                <a:lnTo>
                  <a:pt x="0" y="0"/>
                </a:lnTo>
                <a:lnTo>
                  <a:pt x="0" y="4487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271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/>
              <a:t>The </a:t>
            </a:r>
            <a:r>
              <a:rPr sz="1800" spc="85" dirty="0"/>
              <a:t>Keras </a:t>
            </a:r>
            <a:r>
              <a:rPr sz="1800" spc="60" dirty="0"/>
              <a:t>user</a:t>
            </a:r>
            <a:r>
              <a:rPr sz="1800" spc="-70" dirty="0"/>
              <a:t> </a:t>
            </a:r>
            <a:r>
              <a:rPr sz="1800" spc="75" dirty="0"/>
              <a:t>experience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544925" y="1027708"/>
            <a:ext cx="8028940" cy="33718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0795">
              <a:lnSpc>
                <a:spcPct val="115799"/>
              </a:lnSpc>
              <a:spcBef>
                <a:spcPts val="185"/>
              </a:spcBef>
            </a:pP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Keras is an API designed for human beings, not </a:t>
            </a:r>
            <a:r>
              <a:rPr sz="1800" b="1" spc="0" dirty="0">
                <a:solidFill>
                  <a:srgbClr val="404040"/>
                </a:solidFill>
                <a:latin typeface="Arial"/>
                <a:cs typeface="Arial"/>
              </a:rPr>
              <a:t>machines</a:t>
            </a:r>
            <a:r>
              <a:rPr sz="1800" spc="0" dirty="0">
                <a:solidFill>
                  <a:srgbClr val="404040"/>
                </a:solidFill>
                <a:latin typeface="Arial"/>
                <a:cs typeface="Arial"/>
              </a:rPr>
              <a:t>.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Keras follows best  practices for reducing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cognitive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load: it offers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consistent &amp; simple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APIs, it minimizes the number of  user actions required for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common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cases,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and it provides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clear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and actionable feedback upon user  error.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12395">
              <a:lnSpc>
                <a:spcPct val="115700"/>
              </a:lnSpc>
            </a:pP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This makes Keras easy to learn and easy to </a:t>
            </a:r>
            <a:r>
              <a:rPr sz="1800" b="1" spc="5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.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Keras user,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are more  productive, allowing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to try more ideas than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your competition,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faster -- which in turn helps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win  machine learning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competitions.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115799"/>
              </a:lnSpc>
            </a:pP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This ease of use does not come at the cost of reduced flexibility: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because  Keras integrates with lower-level deep learning languages (in particular TensorFlow), it enables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to  implement anything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you could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have built in the base language. In particular, as tf.keras, the Keras API  integrates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seamlessly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your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TensorFlow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workflows.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536</Words>
  <Application>Microsoft Office PowerPoint</Application>
  <PresentationFormat>On-screen Show (16:9)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Lucida Sans</vt:lpstr>
      <vt:lpstr>Times New Roman</vt:lpstr>
      <vt:lpstr>Office Theme</vt:lpstr>
      <vt:lpstr>PowerPoint Presentation</vt:lpstr>
      <vt:lpstr>Outline</vt:lpstr>
      <vt:lpstr>What’s Keras?</vt:lpstr>
      <vt:lpstr>Keras: an API for specifying &amp; training differentiable programs</vt:lpstr>
      <vt:lpstr>Keras is the official high-level API of  TensorFlow</vt:lpstr>
      <vt:lpstr>Who makes Keras? Contributors and backers</vt:lpstr>
      <vt:lpstr>What’s special about Keras?</vt:lpstr>
      <vt:lpstr>Industry traction</vt:lpstr>
      <vt:lpstr>The Keras user experience</vt:lpstr>
      <vt:lpstr>Keras is multi-backend, multi-platform</vt:lpstr>
      <vt:lpstr>Largest array of options for productizing  models</vt:lpstr>
      <vt:lpstr>PowerPoint Presentation</vt:lpstr>
      <vt:lpstr>Three API styles</vt:lpstr>
      <vt:lpstr>The Sequential API</vt:lpstr>
      <vt:lpstr>The functional API</vt:lpstr>
      <vt:lpstr>Model subclassing</vt:lpstr>
      <vt:lpstr>Remember: use  the right tool (API)  for the job!</vt:lpstr>
      <vt:lpstr>PowerPoint Presentation</vt:lpstr>
      <vt:lpstr>Distributed</vt:lpstr>
      <vt:lpstr>Built-in multi-GPU support</vt:lpstr>
      <vt:lpstr>TPU support</vt:lpstr>
      <vt:lpstr>That’s it.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FAIZ BIN MISMAN</cp:lastModifiedBy>
  <cp:revision>1</cp:revision>
  <dcterms:created xsi:type="dcterms:W3CDTF">2018-08-28T16:03:48Z</dcterms:created>
  <dcterms:modified xsi:type="dcterms:W3CDTF">2018-08-28T16:06:37Z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