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70" r:id="rId8"/>
    <p:sldId id="268" r:id="rId9"/>
    <p:sldId id="269" r:id="rId10"/>
    <p:sldId id="261" r:id="rId11"/>
    <p:sldId id="262" r:id="rId12"/>
    <p:sldId id="263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50"/>
  </p:normalViewPr>
  <p:slideViewPr>
    <p:cSldViewPr snapToGrid="0">
      <p:cViewPr varScale="1">
        <p:scale>
          <a:sx n="76" d="100"/>
          <a:sy n="76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41F66-0B57-9A48-9465-56FFF332D34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2FAD-631C-5746-91DF-93E9136A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D2FAD-631C-5746-91DF-93E9136AC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datasets and train with Spatial Pooler using a scalar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Pooler iteratively trains each sequence until it reaches a stable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9" y="796484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" y="1549353"/>
            <a:ext cx="11123585" cy="492860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C6641C-EF28-FF0A-45EE-2B454883053F}"/>
              </a:ext>
            </a:extLst>
          </p:cNvPr>
          <p:cNvSpPr/>
          <p:nvPr/>
        </p:nvSpPr>
        <p:spPr>
          <a:xfrm>
            <a:off x="1054992" y="1554730"/>
            <a:ext cx="1746598" cy="659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CE3F1-3B82-B84B-1A86-237599C0C089}"/>
              </a:ext>
            </a:extLst>
          </p:cNvPr>
          <p:cNvSpPr/>
          <p:nvPr/>
        </p:nvSpPr>
        <p:spPr>
          <a:xfrm>
            <a:off x="6285790" y="4668048"/>
            <a:ext cx="1839566" cy="792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Accuracy percentage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5E3DA-07BD-7660-8415-B253BF777F35}"/>
              </a:ext>
            </a:extLst>
          </p:cNvPr>
          <p:cNvSpPr/>
          <p:nvPr/>
        </p:nvSpPr>
        <p:spPr>
          <a:xfrm>
            <a:off x="10012972" y="5631520"/>
            <a:ext cx="1638299" cy="743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8887668-6271-D7D8-ED26-C066174E009E}"/>
              </a:ext>
            </a:extLst>
          </p:cNvPr>
          <p:cNvSpPr/>
          <p:nvPr/>
        </p:nvSpPr>
        <p:spPr>
          <a:xfrm>
            <a:off x="1788948" y="2214614"/>
            <a:ext cx="157160" cy="3843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36F564-34E4-8B70-4E6A-DB84DCD258B8}"/>
              </a:ext>
            </a:extLst>
          </p:cNvPr>
          <p:cNvSpPr/>
          <p:nvPr/>
        </p:nvSpPr>
        <p:spPr>
          <a:xfrm>
            <a:off x="1782522" y="4252721"/>
            <a:ext cx="163586" cy="34472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627477-6447-0E82-4ADF-1AA0C507CC8C}"/>
              </a:ext>
            </a:extLst>
          </p:cNvPr>
          <p:cNvSpPr/>
          <p:nvPr/>
        </p:nvSpPr>
        <p:spPr>
          <a:xfrm>
            <a:off x="2801590" y="4789076"/>
            <a:ext cx="1086043" cy="1977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10A266-B8BB-EE85-EA3D-1FF97F82D2ED}"/>
              </a:ext>
            </a:extLst>
          </p:cNvPr>
          <p:cNvSpPr/>
          <p:nvPr/>
        </p:nvSpPr>
        <p:spPr>
          <a:xfrm>
            <a:off x="5588775" y="4837911"/>
            <a:ext cx="705327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362A932-2CCA-A85C-382B-9920ECA90B48}"/>
              </a:ext>
            </a:extLst>
          </p:cNvPr>
          <p:cNvSpPr/>
          <p:nvPr/>
        </p:nvSpPr>
        <p:spPr>
          <a:xfrm>
            <a:off x="8144494" y="4818543"/>
            <a:ext cx="641160" cy="1488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A40251-7AAB-7045-70B8-EFC431454BA6}"/>
              </a:ext>
            </a:extLst>
          </p:cNvPr>
          <p:cNvSpPr/>
          <p:nvPr/>
        </p:nvSpPr>
        <p:spPr>
          <a:xfrm>
            <a:off x="8805522" y="4589138"/>
            <a:ext cx="1638300" cy="939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Storing the result in a file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844C34E-6877-E658-A3AA-CF00666EB3D6}"/>
              </a:ext>
            </a:extLst>
          </p:cNvPr>
          <p:cNvCxnSpPr>
            <a:cxnSpLocks/>
          </p:cNvCxnSpPr>
          <p:nvPr/>
        </p:nvCxnSpPr>
        <p:spPr>
          <a:xfrm>
            <a:off x="10443822" y="4880669"/>
            <a:ext cx="518970" cy="74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D82EB05-2B37-FE9E-A30C-5F92C79027E5}"/>
              </a:ext>
            </a:extLst>
          </p:cNvPr>
          <p:cNvSpPr/>
          <p:nvPr/>
        </p:nvSpPr>
        <p:spPr>
          <a:xfrm>
            <a:off x="3870400" y="4577099"/>
            <a:ext cx="1669900" cy="95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Test-Data Sequences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A852CD-302B-550D-3C0E-1B1EBFF12880}"/>
              </a:ext>
            </a:extLst>
          </p:cNvPr>
          <p:cNvSpPr/>
          <p:nvPr/>
        </p:nvSpPr>
        <p:spPr>
          <a:xfrm>
            <a:off x="999185" y="4597448"/>
            <a:ext cx="1903760" cy="933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DB2331-8D4B-27D3-CC83-C8AAC74B96FD}"/>
              </a:ext>
            </a:extLst>
          </p:cNvPr>
          <p:cNvSpPr/>
          <p:nvPr/>
        </p:nvSpPr>
        <p:spPr>
          <a:xfrm>
            <a:off x="782248" y="2598928"/>
            <a:ext cx="2183607" cy="802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Multi-Sequences stored in the file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B0276D0-9B9B-F202-5EF7-CFDEAD06B2BE}"/>
              </a:ext>
            </a:extLst>
          </p:cNvPr>
          <p:cNvSpPr/>
          <p:nvPr/>
        </p:nvSpPr>
        <p:spPr>
          <a:xfrm>
            <a:off x="922171" y="3682289"/>
            <a:ext cx="1903760" cy="58324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exists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40ABA65-4167-E064-54A7-87B6CC70754C}"/>
              </a:ext>
            </a:extLst>
          </p:cNvPr>
          <p:cNvSpPr/>
          <p:nvPr/>
        </p:nvSpPr>
        <p:spPr>
          <a:xfrm>
            <a:off x="1788948" y="3428997"/>
            <a:ext cx="157160" cy="2366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F6A94F4-2454-3A6D-31E3-ADD6F732B04F}"/>
              </a:ext>
            </a:extLst>
          </p:cNvPr>
          <p:cNvCxnSpPr>
            <a:stCxn id="6" idx="1"/>
          </p:cNvCxnSpPr>
          <p:nvPr/>
        </p:nvCxnSpPr>
        <p:spPr>
          <a:xfrm rot="10800000" flipH="1" flipV="1">
            <a:off x="922170" y="3973912"/>
            <a:ext cx="9090801" cy="2029402"/>
          </a:xfrm>
          <a:prstGeom prst="bentConnector3">
            <a:avLst>
              <a:gd name="adj1" fmla="val -25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14243E-847D-3027-7D38-299A523A88CF}"/>
              </a:ext>
            </a:extLst>
          </p:cNvPr>
          <p:cNvSpPr txBox="1"/>
          <p:nvPr/>
        </p:nvSpPr>
        <p:spPr>
          <a:xfrm>
            <a:off x="3318933" y="3335866"/>
            <a:ext cx="482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Team_Matrix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73252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732520" cy="363101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sequences are learned and then predicted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output prediction 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is it should automatically read and learn learning sequences from a file. The sample should read testing subsequences from a different file, when learning is complete the trained model should determine the percentage of prediction accuracy of the sequence and store it into the file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sequence learning, HTM (Hierarchical Temporal Memory) has been proposed.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sz="3200" dirty="0"/>
              <a:t>HTM(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50533"/>
            <a:ext cx="8686799" cy="403833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Hierarchical Temporal Memory (HTM) is a Biomimetics model based on the principles of memory predictions developed by scientists to capture the architectural and algorithmic features of the neocortex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HTM has given promising results in pattern recognition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can learn the temporal sequences and spatial flow of sensory inputs as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sz="4400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65" y="1964267"/>
            <a:ext cx="11669670" cy="474133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Flow 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95C446-9166-8934-5D70-C6E3DF6B9C39}"/>
              </a:ext>
            </a:extLst>
          </p:cNvPr>
          <p:cNvSpPr/>
          <p:nvPr/>
        </p:nvSpPr>
        <p:spPr>
          <a:xfrm>
            <a:off x="827314" y="2910332"/>
            <a:ext cx="1258784" cy="818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F89973B-048B-3F8F-834D-78D1C7E4CD0B}"/>
              </a:ext>
            </a:extLst>
          </p:cNvPr>
          <p:cNvSpPr/>
          <p:nvPr/>
        </p:nvSpPr>
        <p:spPr>
          <a:xfrm>
            <a:off x="350189" y="4230018"/>
            <a:ext cx="2065253" cy="81852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Input(Stream of Data)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C5160A-7D45-A442-1DF7-064A1BD3AAC7}"/>
              </a:ext>
            </a:extLst>
          </p:cNvPr>
          <p:cNvSpPr/>
          <p:nvPr/>
        </p:nvSpPr>
        <p:spPr>
          <a:xfrm flipH="1">
            <a:off x="2677184" y="4343338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61DE57-EA20-83C0-4462-44C3A4A41397}"/>
              </a:ext>
            </a:extLst>
          </p:cNvPr>
          <p:cNvSpPr/>
          <p:nvPr/>
        </p:nvSpPr>
        <p:spPr>
          <a:xfrm flipH="1">
            <a:off x="4631372" y="4343338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Spatial Pooler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8749EE-B8F1-8957-5A6F-BEC357873219}"/>
              </a:ext>
            </a:extLst>
          </p:cNvPr>
          <p:cNvSpPr/>
          <p:nvPr/>
        </p:nvSpPr>
        <p:spPr>
          <a:xfrm flipH="1">
            <a:off x="6585560" y="4320147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Temporal Memory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E6F164C-E0CB-DFBA-6B21-129C869C408B}"/>
              </a:ext>
            </a:extLst>
          </p:cNvPr>
          <p:cNvSpPr/>
          <p:nvPr/>
        </p:nvSpPr>
        <p:spPr>
          <a:xfrm>
            <a:off x="10087518" y="4173022"/>
            <a:ext cx="1843317" cy="87551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Predicted output and Accuracy percentage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362FF50-4914-E991-2652-65766EC4B48E}"/>
              </a:ext>
            </a:extLst>
          </p:cNvPr>
          <p:cNvSpPr/>
          <p:nvPr/>
        </p:nvSpPr>
        <p:spPr>
          <a:xfrm flipH="1">
            <a:off x="8361611" y="4320147"/>
            <a:ext cx="1414946" cy="654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AE9C6E-CDA0-8A38-DDCC-D7FEFF437F71}"/>
              </a:ext>
            </a:extLst>
          </p:cNvPr>
          <p:cNvSpPr/>
          <p:nvPr/>
        </p:nvSpPr>
        <p:spPr>
          <a:xfrm>
            <a:off x="10273582" y="5692125"/>
            <a:ext cx="1258784" cy="818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947A13-93D0-C760-23EC-1B4851F3F1B1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>
            <a:off x="2313127" y="4639278"/>
            <a:ext cx="364057" cy="3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7BA-D8DD-EC66-BD0D-35BC559612A0}"/>
              </a:ext>
            </a:extLst>
          </p:cNvPr>
          <p:cNvCxnSpPr>
            <a:stCxn id="7" idx="1"/>
            <a:endCxn id="9" idx="3"/>
          </p:cNvCxnSpPr>
          <p:nvPr/>
        </p:nvCxnSpPr>
        <p:spPr>
          <a:xfrm>
            <a:off x="4092130" y="4670349"/>
            <a:ext cx="539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6E91F-D5D8-5E57-0C64-A266FBB7D907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V="1">
            <a:off x="6046318" y="4647158"/>
            <a:ext cx="539242" cy="2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E672D0-1929-64A8-5F1F-B6EDD48C03B7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>
            <a:off x="8000506" y="4647158"/>
            <a:ext cx="361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92EC35-ADD9-E785-E32B-AF41A5D77AF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V="1">
            <a:off x="9776557" y="4610780"/>
            <a:ext cx="420400" cy="3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E52A07-3C06-6BD1-3AB5-9FE3E5B3CA02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1456706" y="3728852"/>
            <a:ext cx="28425" cy="50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FEE422-ACBE-5564-082D-1AA75373AA0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0902974" y="5048537"/>
            <a:ext cx="106203" cy="6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32000"/>
            <a:ext cx="8686799" cy="415686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first stage of HTM involves the encoding of the input data into a format that can be processed by the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 HTM uses a sparse distributed representation (SDR) to represent patterns in the input data. SDRs are binary vectors with a small percentage of active (1) bits and a large percentage of inactive (0) bits.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This representation allows HTM to handle high-dimensional data efficiently and to generalize well to new and noisy inputs.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Spatial Pooler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spatial pooler is responsible for learning the spatial patterns in the input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SDRs are binary vectors that have a small percentage of active (1) bits and a large percentage of inactive (0) bits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spatial pooler learns to identify the most important features of the input data and creates SDRs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Temporal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temporal pooler is responsible for learning the temporal patterns in the input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temporal pooler uses a process called sequence memory to learn and recognize temporal patterns, such as sequences of events or patterns that repeat over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The sequence memory enables HTM to handle time-dependent data and make predictions about future events.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6594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547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Bierstadt</vt:lpstr>
      <vt:lpstr>Calibri</vt:lpstr>
      <vt:lpstr>Helvetica Neue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HTM(Hierarchical Temporal Memory )</vt:lpstr>
      <vt:lpstr>METHODOLOGY</vt:lpstr>
      <vt:lpstr>Encoder</vt:lpstr>
      <vt:lpstr>Spatial Pooler</vt:lpstr>
      <vt:lpstr>Temporal Memory</vt:lpstr>
      <vt:lpstr>IMPLEMENTATION (LEARNING &amp; PREDICTION PHASE)</vt:lpstr>
      <vt:lpstr>FLOW-CHART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29</cp:revision>
  <dcterms:created xsi:type="dcterms:W3CDTF">2023-03-04T11:37:56Z</dcterms:created>
  <dcterms:modified xsi:type="dcterms:W3CDTF">2023-03-26T17:51:22Z</dcterms:modified>
</cp:coreProperties>
</file>