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7"/>
  </p:notesMasterIdLst>
  <p:sldIdLst>
    <p:sldId id="256" r:id="rId2"/>
    <p:sldId id="257" r:id="rId3"/>
    <p:sldId id="258" r:id="rId4"/>
    <p:sldId id="259" r:id="rId5"/>
    <p:sldId id="267" r:id="rId6"/>
    <p:sldId id="260" r:id="rId7"/>
    <p:sldId id="270" r:id="rId8"/>
    <p:sldId id="268" r:id="rId9"/>
    <p:sldId id="269" r:id="rId10"/>
    <p:sldId id="261" r:id="rId11"/>
    <p:sldId id="262" r:id="rId12"/>
    <p:sldId id="263" r:id="rId13"/>
    <p:sldId id="264"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52"/>
    <p:restoredTop sz="94650"/>
  </p:normalViewPr>
  <p:slideViewPr>
    <p:cSldViewPr snapToGrid="0">
      <p:cViewPr varScale="1">
        <p:scale>
          <a:sx n="107" d="100"/>
          <a:sy n="107" d="100"/>
        </p:scale>
        <p:origin x="192"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900">
                <a:solidFill>
                  <a:sysClr val="windowText" lastClr="000000"/>
                </a:solidFill>
                <a:latin typeface="Times New Roman" panose="02020603050405020304" pitchFamily="18" charset="0"/>
                <a:cs typeface="Times New Roman" panose="02020603050405020304" pitchFamily="18" charset="0"/>
              </a:rPr>
              <a:t>Training Accuracy - Numbers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'[Book1 (version 1).xlsx]Sheet1'!$B$23</c:f>
              <c:strCache>
                <c:ptCount val="1"/>
                <c:pt idx="0">
                  <c:v>Sequence 1</c:v>
                </c:pt>
              </c:strCache>
            </c:strRef>
          </c:tx>
          <c:spPr>
            <a:ln w="19050" cap="rnd">
              <a:solidFill>
                <a:schemeClr val="accent1"/>
              </a:solidFill>
              <a:round/>
            </a:ln>
            <a:effectLst/>
          </c:spPr>
          <c:marker>
            <c:symbol val="none"/>
          </c:marker>
          <c:xVal>
            <c:numRef>
              <c:f>'[Book1 (version 1).xlsx]Sheet1'!$A$24:$A$55</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'[Book1 (version 1).xlsx]Sheet1'!$B$24:$B$55</c:f>
              <c:numCache>
                <c:formatCode>General</c:formatCode>
                <c:ptCount val="32"/>
                <c:pt idx="0">
                  <c:v>0</c:v>
                </c:pt>
                <c:pt idx="1">
                  <c:v>0</c:v>
                </c:pt>
                <c:pt idx="2">
                  <c:v>25</c:v>
                </c:pt>
                <c:pt idx="3">
                  <c:v>75</c:v>
                </c:pt>
                <c:pt idx="4">
                  <c:v>62.5</c:v>
                </c:pt>
                <c:pt idx="5">
                  <c:v>75</c:v>
                </c:pt>
                <c:pt idx="6">
                  <c:v>75</c:v>
                </c:pt>
                <c:pt idx="7">
                  <c:v>75</c:v>
                </c:pt>
                <c:pt idx="8">
                  <c:v>75</c:v>
                </c:pt>
                <c:pt idx="9">
                  <c:v>87.5</c:v>
                </c:pt>
                <c:pt idx="10">
                  <c:v>87.5</c:v>
                </c:pt>
                <c:pt idx="11">
                  <c:v>87.5</c:v>
                </c:pt>
                <c:pt idx="12">
                  <c:v>75</c:v>
                </c:pt>
                <c:pt idx="13">
                  <c:v>75</c:v>
                </c:pt>
                <c:pt idx="14">
                  <c:v>75</c:v>
                </c:pt>
                <c:pt idx="15">
                  <c:v>75</c:v>
                </c:pt>
                <c:pt idx="16">
                  <c:v>75</c:v>
                </c:pt>
                <c:pt idx="17">
                  <c:v>75</c:v>
                </c:pt>
                <c:pt idx="18">
                  <c:v>87.5</c:v>
                </c:pt>
                <c:pt idx="19">
                  <c:v>87.5</c:v>
                </c:pt>
                <c:pt idx="20">
                  <c:v>87.5</c:v>
                </c:pt>
                <c:pt idx="21">
                  <c:v>87.5</c:v>
                </c:pt>
                <c:pt idx="22">
                  <c:v>87.5</c:v>
                </c:pt>
                <c:pt idx="23">
                  <c:v>87.5</c:v>
                </c:pt>
                <c:pt idx="24">
                  <c:v>87.5</c:v>
                </c:pt>
                <c:pt idx="25">
                  <c:v>87.5</c:v>
                </c:pt>
                <c:pt idx="26">
                  <c:v>87.5</c:v>
                </c:pt>
                <c:pt idx="27">
                  <c:v>87.5</c:v>
                </c:pt>
                <c:pt idx="28">
                  <c:v>87.5</c:v>
                </c:pt>
                <c:pt idx="29">
                  <c:v>87.5</c:v>
                </c:pt>
                <c:pt idx="30">
                  <c:v>87.5</c:v>
                </c:pt>
                <c:pt idx="31">
                  <c:v>87.5</c:v>
                </c:pt>
              </c:numCache>
            </c:numRef>
          </c:yVal>
          <c:smooth val="0"/>
          <c:extLst>
            <c:ext xmlns:c16="http://schemas.microsoft.com/office/drawing/2014/chart" uri="{C3380CC4-5D6E-409C-BE32-E72D297353CC}">
              <c16:uniqueId val="{00000000-11B2-471B-9353-664EB4DC6139}"/>
            </c:ext>
          </c:extLst>
        </c:ser>
        <c:ser>
          <c:idx val="1"/>
          <c:order val="1"/>
          <c:tx>
            <c:strRef>
              <c:f>'[Book1 (version 1).xlsx]Sheet1'!$C$23</c:f>
              <c:strCache>
                <c:ptCount val="1"/>
                <c:pt idx="0">
                  <c:v>Sequence 2</c:v>
                </c:pt>
              </c:strCache>
            </c:strRef>
          </c:tx>
          <c:spPr>
            <a:ln w="19050" cap="rnd">
              <a:solidFill>
                <a:schemeClr val="accent2"/>
              </a:solidFill>
              <a:round/>
            </a:ln>
            <a:effectLst/>
          </c:spPr>
          <c:marker>
            <c:symbol val="none"/>
          </c:marker>
          <c:xVal>
            <c:numRef>
              <c:f>'[Book1 (version 1).xlsx]Sheet1'!$A$24:$A$55</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'[Book1 (version 1).xlsx]Sheet1'!$C$24:$C$55</c:f>
              <c:numCache>
                <c:formatCode>General</c:formatCode>
                <c:ptCount val="32"/>
                <c:pt idx="0">
                  <c:v>0</c:v>
                </c:pt>
                <c:pt idx="1">
                  <c:v>0</c:v>
                </c:pt>
                <c:pt idx="2">
                  <c:v>25</c:v>
                </c:pt>
                <c:pt idx="3">
                  <c:v>87.5</c:v>
                </c:pt>
                <c:pt idx="4">
                  <c:v>87.5</c:v>
                </c:pt>
                <c:pt idx="5">
                  <c:v>87.5</c:v>
                </c:pt>
                <c:pt idx="6">
                  <c:v>75</c:v>
                </c:pt>
                <c:pt idx="7">
                  <c:v>75</c:v>
                </c:pt>
                <c:pt idx="8">
                  <c:v>75</c:v>
                </c:pt>
                <c:pt idx="9">
                  <c:v>75</c:v>
                </c:pt>
                <c:pt idx="10">
                  <c:v>75</c:v>
                </c:pt>
                <c:pt idx="11">
                  <c:v>75</c:v>
                </c:pt>
                <c:pt idx="12">
                  <c:v>75</c:v>
                </c:pt>
                <c:pt idx="13">
                  <c:v>75</c:v>
                </c:pt>
                <c:pt idx="14">
                  <c:v>75</c:v>
                </c:pt>
                <c:pt idx="15">
                  <c:v>75</c:v>
                </c:pt>
                <c:pt idx="16">
                  <c:v>75</c:v>
                </c:pt>
                <c:pt idx="17">
                  <c:v>87.5</c:v>
                </c:pt>
                <c:pt idx="18">
                  <c:v>87.5</c:v>
                </c:pt>
                <c:pt idx="19">
                  <c:v>87.5</c:v>
                </c:pt>
                <c:pt idx="20">
                  <c:v>87.5</c:v>
                </c:pt>
                <c:pt idx="21">
                  <c:v>87.5</c:v>
                </c:pt>
                <c:pt idx="22">
                  <c:v>87.5</c:v>
                </c:pt>
                <c:pt idx="23">
                  <c:v>87.5</c:v>
                </c:pt>
                <c:pt idx="24">
                  <c:v>87.5</c:v>
                </c:pt>
                <c:pt idx="25">
                  <c:v>87.5</c:v>
                </c:pt>
                <c:pt idx="26">
                  <c:v>87.5</c:v>
                </c:pt>
                <c:pt idx="27">
                  <c:v>87.5</c:v>
                </c:pt>
                <c:pt idx="28">
                  <c:v>87.5</c:v>
                </c:pt>
                <c:pt idx="29">
                  <c:v>87.5</c:v>
                </c:pt>
                <c:pt idx="30">
                  <c:v>87.5</c:v>
                </c:pt>
                <c:pt idx="31">
                  <c:v>87.5</c:v>
                </c:pt>
              </c:numCache>
            </c:numRef>
          </c:yVal>
          <c:smooth val="0"/>
          <c:extLst>
            <c:ext xmlns:c16="http://schemas.microsoft.com/office/drawing/2014/chart" uri="{C3380CC4-5D6E-409C-BE32-E72D297353CC}">
              <c16:uniqueId val="{00000001-11B2-471B-9353-664EB4DC6139}"/>
            </c:ext>
          </c:extLst>
        </c:ser>
        <c:ser>
          <c:idx val="2"/>
          <c:order val="2"/>
          <c:tx>
            <c:strRef>
              <c:f>'[Book1 (version 1).xlsx]Sheet1'!$D$23</c:f>
              <c:strCache>
                <c:ptCount val="1"/>
                <c:pt idx="0">
                  <c:v>Sequence 3</c:v>
                </c:pt>
              </c:strCache>
            </c:strRef>
          </c:tx>
          <c:spPr>
            <a:ln w="19050" cap="rnd">
              <a:solidFill>
                <a:schemeClr val="accent3"/>
              </a:solidFill>
              <a:round/>
            </a:ln>
            <a:effectLst/>
          </c:spPr>
          <c:marker>
            <c:symbol val="none"/>
          </c:marker>
          <c:xVal>
            <c:numRef>
              <c:f>'[Book1 (version 1).xlsx]Sheet1'!$A$24:$A$55</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'[Book1 (version 1).xlsx]Sheet1'!$D$24:$D$55</c:f>
              <c:numCache>
                <c:formatCode>General</c:formatCode>
                <c:ptCount val="32"/>
                <c:pt idx="0">
                  <c:v>0</c:v>
                </c:pt>
                <c:pt idx="1">
                  <c:v>0</c:v>
                </c:pt>
                <c:pt idx="2">
                  <c:v>25</c:v>
                </c:pt>
                <c:pt idx="3">
                  <c:v>87.5</c:v>
                </c:pt>
                <c:pt idx="4">
                  <c:v>87.5</c:v>
                </c:pt>
                <c:pt idx="5">
                  <c:v>87.5</c:v>
                </c:pt>
                <c:pt idx="6">
                  <c:v>75</c:v>
                </c:pt>
                <c:pt idx="7">
                  <c:v>75</c:v>
                </c:pt>
                <c:pt idx="8">
                  <c:v>75</c:v>
                </c:pt>
                <c:pt idx="9">
                  <c:v>75</c:v>
                </c:pt>
                <c:pt idx="10">
                  <c:v>75</c:v>
                </c:pt>
                <c:pt idx="11">
                  <c:v>87.5</c:v>
                </c:pt>
                <c:pt idx="12">
                  <c:v>87.5</c:v>
                </c:pt>
                <c:pt idx="13">
                  <c:v>87.5</c:v>
                </c:pt>
                <c:pt idx="14">
                  <c:v>87.5</c:v>
                </c:pt>
                <c:pt idx="15">
                  <c:v>87.5</c:v>
                </c:pt>
                <c:pt idx="16">
                  <c:v>87.5</c:v>
                </c:pt>
                <c:pt idx="17">
                  <c:v>87.5</c:v>
                </c:pt>
                <c:pt idx="18">
                  <c:v>87.5</c:v>
                </c:pt>
                <c:pt idx="19">
                  <c:v>87.5</c:v>
                </c:pt>
                <c:pt idx="20">
                  <c:v>87.5</c:v>
                </c:pt>
                <c:pt idx="21">
                  <c:v>87.5</c:v>
                </c:pt>
                <c:pt idx="22">
                  <c:v>87.5</c:v>
                </c:pt>
                <c:pt idx="23">
                  <c:v>87.5</c:v>
                </c:pt>
                <c:pt idx="24">
                  <c:v>87.5</c:v>
                </c:pt>
                <c:pt idx="25">
                  <c:v>87.5</c:v>
                </c:pt>
                <c:pt idx="26">
                  <c:v>87.5</c:v>
                </c:pt>
                <c:pt idx="27">
                  <c:v>87.5</c:v>
                </c:pt>
                <c:pt idx="28">
                  <c:v>87.5</c:v>
                </c:pt>
                <c:pt idx="29">
                  <c:v>87.5</c:v>
                </c:pt>
                <c:pt idx="30">
                  <c:v>87.5</c:v>
                </c:pt>
                <c:pt idx="31">
                  <c:v>87.5</c:v>
                </c:pt>
              </c:numCache>
            </c:numRef>
          </c:yVal>
          <c:smooth val="0"/>
          <c:extLst>
            <c:ext xmlns:c16="http://schemas.microsoft.com/office/drawing/2014/chart" uri="{C3380CC4-5D6E-409C-BE32-E72D297353CC}">
              <c16:uniqueId val="{00000002-11B2-471B-9353-664EB4DC6139}"/>
            </c:ext>
          </c:extLst>
        </c:ser>
        <c:ser>
          <c:idx val="3"/>
          <c:order val="3"/>
          <c:tx>
            <c:strRef>
              <c:f>'[Book1 (version 1).xlsx]Sheet1'!$E$23</c:f>
              <c:strCache>
                <c:ptCount val="1"/>
                <c:pt idx="0">
                  <c:v>Sequence 4</c:v>
                </c:pt>
              </c:strCache>
            </c:strRef>
          </c:tx>
          <c:spPr>
            <a:ln w="19050" cap="rnd">
              <a:solidFill>
                <a:schemeClr val="accent4"/>
              </a:solidFill>
              <a:round/>
            </a:ln>
            <a:effectLst/>
          </c:spPr>
          <c:marker>
            <c:symbol val="none"/>
          </c:marker>
          <c:xVal>
            <c:numRef>
              <c:f>'[Book1 (version 1).xlsx]Sheet1'!$A$24:$A$55</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'[Book1 (version 1).xlsx]Sheet1'!$E$24:$E$55</c:f>
              <c:numCache>
                <c:formatCode>General</c:formatCode>
                <c:ptCount val="32"/>
                <c:pt idx="0">
                  <c:v>0</c:v>
                </c:pt>
                <c:pt idx="1">
                  <c:v>0</c:v>
                </c:pt>
                <c:pt idx="2">
                  <c:v>28.571428571428498</c:v>
                </c:pt>
                <c:pt idx="3">
                  <c:v>85.714285714285694</c:v>
                </c:pt>
                <c:pt idx="4">
                  <c:v>85.714285714285694</c:v>
                </c:pt>
                <c:pt idx="5">
                  <c:v>85.714285714285694</c:v>
                </c:pt>
                <c:pt idx="6">
                  <c:v>57.142857142857103</c:v>
                </c:pt>
                <c:pt idx="7">
                  <c:v>57.142857142857103</c:v>
                </c:pt>
                <c:pt idx="8">
                  <c:v>57.142857142857103</c:v>
                </c:pt>
                <c:pt idx="9">
                  <c:v>71.428571428571402</c:v>
                </c:pt>
                <c:pt idx="10">
                  <c:v>71.428571428571402</c:v>
                </c:pt>
                <c:pt idx="11">
                  <c:v>85.714285714285694</c:v>
                </c:pt>
                <c:pt idx="12">
                  <c:v>85.714285714285694</c:v>
                </c:pt>
                <c:pt idx="13">
                  <c:v>85.714285714285694</c:v>
                </c:pt>
                <c:pt idx="14">
                  <c:v>85.714285714285694</c:v>
                </c:pt>
                <c:pt idx="15">
                  <c:v>85.714285714285694</c:v>
                </c:pt>
                <c:pt idx="16">
                  <c:v>85.714285714285694</c:v>
                </c:pt>
                <c:pt idx="17">
                  <c:v>85.714285714285694</c:v>
                </c:pt>
                <c:pt idx="18">
                  <c:v>85.714285714285694</c:v>
                </c:pt>
                <c:pt idx="19">
                  <c:v>85.714285714285694</c:v>
                </c:pt>
                <c:pt idx="20">
                  <c:v>85.714285714285694</c:v>
                </c:pt>
                <c:pt idx="21">
                  <c:v>85.714285714285694</c:v>
                </c:pt>
                <c:pt idx="22">
                  <c:v>85.714285714285694</c:v>
                </c:pt>
                <c:pt idx="23">
                  <c:v>85.714285714285694</c:v>
                </c:pt>
                <c:pt idx="24">
                  <c:v>85.714285714285694</c:v>
                </c:pt>
                <c:pt idx="25">
                  <c:v>85.714285714285694</c:v>
                </c:pt>
                <c:pt idx="26">
                  <c:v>85.714285714285694</c:v>
                </c:pt>
                <c:pt idx="27">
                  <c:v>85.714285714285694</c:v>
                </c:pt>
                <c:pt idx="28">
                  <c:v>85.714285714285694</c:v>
                </c:pt>
                <c:pt idx="29">
                  <c:v>85.714285714285694</c:v>
                </c:pt>
                <c:pt idx="30">
                  <c:v>85.714285714285694</c:v>
                </c:pt>
                <c:pt idx="31">
                  <c:v>85.714285714285694</c:v>
                </c:pt>
              </c:numCache>
            </c:numRef>
          </c:yVal>
          <c:smooth val="0"/>
          <c:extLst>
            <c:ext xmlns:c16="http://schemas.microsoft.com/office/drawing/2014/chart" uri="{C3380CC4-5D6E-409C-BE32-E72D297353CC}">
              <c16:uniqueId val="{00000003-11B2-471B-9353-664EB4DC6139}"/>
            </c:ext>
          </c:extLst>
        </c:ser>
        <c:ser>
          <c:idx val="4"/>
          <c:order val="4"/>
          <c:tx>
            <c:strRef>
              <c:f>'[Book1 (version 1).xlsx]Sheet1'!$F$23</c:f>
              <c:strCache>
                <c:ptCount val="1"/>
                <c:pt idx="0">
                  <c:v>Sequence 5</c:v>
                </c:pt>
              </c:strCache>
            </c:strRef>
          </c:tx>
          <c:spPr>
            <a:ln w="19050" cap="rnd">
              <a:solidFill>
                <a:schemeClr val="accent5"/>
              </a:solidFill>
              <a:round/>
            </a:ln>
            <a:effectLst/>
          </c:spPr>
          <c:marker>
            <c:symbol val="none"/>
          </c:marker>
          <c:xVal>
            <c:numRef>
              <c:f>'[Book1 (version 1).xlsx]Sheet1'!$A$24:$A$55</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'[Book1 (version 1).xlsx]Sheet1'!$F$24:$F$55</c:f>
              <c:numCache>
                <c:formatCode>General</c:formatCode>
                <c:ptCount val="32"/>
                <c:pt idx="0">
                  <c:v>0</c:v>
                </c:pt>
                <c:pt idx="1">
                  <c:v>0</c:v>
                </c:pt>
                <c:pt idx="2">
                  <c:v>25</c:v>
                </c:pt>
                <c:pt idx="3">
                  <c:v>75</c:v>
                </c:pt>
                <c:pt idx="4">
                  <c:v>75</c:v>
                </c:pt>
                <c:pt idx="5">
                  <c:v>75</c:v>
                </c:pt>
                <c:pt idx="6">
                  <c:v>75</c:v>
                </c:pt>
                <c:pt idx="7">
                  <c:v>75</c:v>
                </c:pt>
                <c:pt idx="8">
                  <c:v>75</c:v>
                </c:pt>
                <c:pt idx="9">
                  <c:v>75</c:v>
                </c:pt>
                <c:pt idx="10">
                  <c:v>75</c:v>
                </c:pt>
                <c:pt idx="11">
                  <c:v>75</c:v>
                </c:pt>
                <c:pt idx="12">
                  <c:v>75</c:v>
                </c:pt>
                <c:pt idx="13">
                  <c:v>75</c:v>
                </c:pt>
                <c:pt idx="14">
                  <c:v>75</c:v>
                </c:pt>
                <c:pt idx="15">
                  <c:v>75</c:v>
                </c:pt>
                <c:pt idx="16">
                  <c:v>75</c:v>
                </c:pt>
                <c:pt idx="17">
                  <c:v>75</c:v>
                </c:pt>
                <c:pt idx="18">
                  <c:v>75</c:v>
                </c:pt>
                <c:pt idx="19">
                  <c:v>75</c:v>
                </c:pt>
                <c:pt idx="20">
                  <c:v>75</c:v>
                </c:pt>
                <c:pt idx="21">
                  <c:v>75</c:v>
                </c:pt>
                <c:pt idx="22">
                  <c:v>75</c:v>
                </c:pt>
                <c:pt idx="23">
                  <c:v>75</c:v>
                </c:pt>
                <c:pt idx="24">
                  <c:v>75</c:v>
                </c:pt>
                <c:pt idx="25">
                  <c:v>75</c:v>
                </c:pt>
                <c:pt idx="26">
                  <c:v>75</c:v>
                </c:pt>
                <c:pt idx="27">
                  <c:v>75</c:v>
                </c:pt>
                <c:pt idx="28">
                  <c:v>75</c:v>
                </c:pt>
                <c:pt idx="29">
                  <c:v>75</c:v>
                </c:pt>
                <c:pt idx="30">
                  <c:v>75</c:v>
                </c:pt>
                <c:pt idx="31">
                  <c:v>75</c:v>
                </c:pt>
              </c:numCache>
            </c:numRef>
          </c:yVal>
          <c:smooth val="0"/>
          <c:extLst>
            <c:ext xmlns:c16="http://schemas.microsoft.com/office/drawing/2014/chart" uri="{C3380CC4-5D6E-409C-BE32-E72D297353CC}">
              <c16:uniqueId val="{00000004-11B2-471B-9353-664EB4DC6139}"/>
            </c:ext>
          </c:extLst>
        </c:ser>
        <c:dLbls>
          <c:showLegendKey val="0"/>
          <c:showVal val="0"/>
          <c:showCatName val="0"/>
          <c:showSerName val="0"/>
          <c:showPercent val="0"/>
          <c:showBubbleSize val="0"/>
        </c:dLbls>
        <c:axId val="621560888"/>
        <c:axId val="621561208"/>
      </c:scatterChart>
      <c:valAx>
        <c:axId val="621560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900">
                    <a:solidFill>
                      <a:sysClr val="windowText" lastClr="000000"/>
                    </a:solidFill>
                    <a:latin typeface="Times New Roman" panose="02020603050405020304" pitchFamily="18" charset="0"/>
                    <a:cs typeface="Times New Roman" panose="02020603050405020304" pitchFamily="18" charset="0"/>
                  </a:rPr>
                  <a:t>Cycles</a:t>
                </a:r>
                <a:endParaRPr lang="en-IN">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1561208"/>
        <c:crosses val="autoZero"/>
        <c:crossBetween val="midCat"/>
      </c:valAx>
      <c:valAx>
        <c:axId val="621561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900">
                    <a:solidFill>
                      <a:sysClr val="windowText" lastClr="000000"/>
                    </a:solidFill>
                    <a:latin typeface="Times New Roman" panose="02020603050405020304" pitchFamily="18" charset="0"/>
                    <a:cs typeface="Times New Roman" panose="02020603050405020304" pitchFamily="18" charset="0"/>
                  </a:rPr>
                  <a:t>Accuracy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15608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41F66-0B57-9A48-9465-56FFF332D349}"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D2FAD-631C-5746-91DF-93E9136ACDC1}" type="slidenum">
              <a:rPr lang="en-US" smtClean="0"/>
              <a:t>‹#›</a:t>
            </a:fld>
            <a:endParaRPr lang="en-US"/>
          </a:p>
        </p:txBody>
      </p:sp>
    </p:spTree>
    <p:extLst>
      <p:ext uri="{BB962C8B-B14F-4D97-AF65-F5344CB8AC3E}">
        <p14:creationId xmlns:p14="http://schemas.microsoft.com/office/powerpoint/2010/main" val="82573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6D2FAD-631C-5746-91DF-93E9136ACDC1}" type="slidenum">
              <a:rPr lang="en-US" smtClean="0"/>
              <a:t>2</a:t>
            </a:fld>
            <a:endParaRPr lang="en-US"/>
          </a:p>
        </p:txBody>
      </p:sp>
    </p:spTree>
    <p:extLst>
      <p:ext uri="{BB962C8B-B14F-4D97-AF65-F5344CB8AC3E}">
        <p14:creationId xmlns:p14="http://schemas.microsoft.com/office/powerpoint/2010/main" val="765251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3/27/23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76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3/27/23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3267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3/27/23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3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3/27/23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8827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3/27/23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8627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3/27/23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9257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3/27/23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3495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3/27/23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836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3/27/23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1213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3/27/23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4745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3/27/23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65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3/27/23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11761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800" r:id="rId6"/>
    <p:sldLayoutId id="2147483795" r:id="rId7"/>
    <p:sldLayoutId id="2147483796" r:id="rId8"/>
    <p:sldLayoutId id="2147483797" r:id="rId9"/>
    <p:sldLayoutId id="2147483799" r:id="rId10"/>
    <p:sldLayoutId id="214748379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i.stanford.edu/~pabbeel/depth_qual/Rabiner_Juang_hmms.pdf" TargetMode="External"/><Relationship Id="rId2" Type="http://schemas.openxmlformats.org/officeDocument/2006/relationships/hyperlink" Target="https://pubmed.ncbi.nlm.nih.gov/21227209" TargetMode="External"/><Relationship Id="rId1" Type="http://schemas.openxmlformats.org/officeDocument/2006/relationships/slideLayout" Target="../slideLayouts/slideLayout2.xml"/><Relationship Id="rId4" Type="http://schemas.openxmlformats.org/officeDocument/2006/relationships/hyperlink" Target="https://www.researchgate.net/profile/Yudhi-Adhity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3" descr="An abstract burst of blue and pink">
            <a:extLst>
              <a:ext uri="{FF2B5EF4-FFF2-40B4-BE49-F238E27FC236}">
                <a16:creationId xmlns:a16="http://schemas.microsoft.com/office/drawing/2014/main" id="{C83D6C92-79F8-091B-CBB9-87097B8B6FB2}"/>
              </a:ext>
            </a:extLst>
          </p:cNvPr>
          <p:cNvPicPr>
            <a:picLocks noChangeAspect="1"/>
          </p:cNvPicPr>
          <p:nvPr/>
        </p:nvPicPr>
        <p:blipFill rotWithShape="1">
          <a:blip r:embed="rId2">
            <a:alphaModFix amt="40000"/>
          </a:blip>
          <a:srcRect/>
          <a:stretch/>
        </p:blipFill>
        <p:spPr>
          <a:xfrm>
            <a:off x="0" y="-6"/>
            <a:ext cx="12192001" cy="6858001"/>
          </a:xfrm>
          <a:prstGeom prst="rect">
            <a:avLst/>
          </a:prstGeom>
        </p:spPr>
      </p:pic>
      <p:sp>
        <p:nvSpPr>
          <p:cNvPr id="2" name="Title 1">
            <a:extLst>
              <a:ext uri="{FF2B5EF4-FFF2-40B4-BE49-F238E27FC236}">
                <a16:creationId xmlns:a16="http://schemas.microsoft.com/office/drawing/2014/main" id="{3DCDB061-0EDD-91E9-3E25-EF8408E16254}"/>
              </a:ext>
            </a:extLst>
          </p:cNvPr>
          <p:cNvSpPr>
            <a:spLocks noGrp="1"/>
          </p:cNvSpPr>
          <p:nvPr>
            <p:ph type="ctrTitle"/>
          </p:nvPr>
        </p:nvSpPr>
        <p:spPr>
          <a:xfrm>
            <a:off x="517870" y="978408"/>
            <a:ext cx="5944714" cy="2334248"/>
          </a:xfrm>
        </p:spPr>
        <p:txBody>
          <a:bodyPr anchor="t">
            <a:normAutofit/>
          </a:bodyPr>
          <a:lstStyle/>
          <a:p>
            <a:pPr>
              <a:lnSpc>
                <a:spcPct val="90000"/>
              </a:lnSpc>
            </a:pPr>
            <a:r>
              <a:rPr lang="en-IN" sz="3800" b="1">
                <a:solidFill>
                  <a:srgbClr val="FFFFFF"/>
                </a:solidFill>
                <a:effectLst/>
                <a:latin typeface="Arial" panose="020B0604020202020204" pitchFamily="34" charset="0"/>
                <a:ea typeface="Yu Gothic Light" panose="020B0300000000000000" pitchFamily="34" charset="-128"/>
                <a:cs typeface="Arial" panose="020B0604020202020204" pitchFamily="34" charset="0"/>
              </a:rPr>
              <a:t>ML22/23. </a:t>
            </a:r>
            <a:r>
              <a:rPr lang="en-IN" sz="3800" b="1" dirty="0">
                <a:solidFill>
                  <a:srgbClr val="FFFFFF"/>
                </a:solidFill>
                <a:effectLst/>
                <a:latin typeface="Arial" panose="020B0604020202020204" pitchFamily="34" charset="0"/>
                <a:ea typeface="Yu Gothic Light" panose="020B0300000000000000" pitchFamily="34" charset="-128"/>
                <a:cs typeface="Arial" panose="020B0604020202020204" pitchFamily="34" charset="0"/>
              </a:rPr>
              <a:t>Approve Prediction of Multisequence Learning </a:t>
            </a:r>
            <a:br>
              <a:rPr lang="en-IN" sz="3800" dirty="0">
                <a:solidFill>
                  <a:srgbClr val="FFFFFF"/>
                </a:solidFill>
                <a:effectLst/>
                <a:latin typeface="Segoe UI" panose="020B0502040204020203" pitchFamily="34" charset="0"/>
                <a:ea typeface="Yu Gothic Light" panose="020B0300000000000000" pitchFamily="34" charset="-128"/>
                <a:cs typeface="Times New Roman" panose="02020603050405020304" pitchFamily="18" charset="0"/>
              </a:rPr>
            </a:br>
            <a:endParaRPr lang="en-US" sz="3800" dirty="0">
              <a:solidFill>
                <a:srgbClr val="FFFFFF"/>
              </a:solidFill>
            </a:endParaRPr>
          </a:p>
        </p:txBody>
      </p:sp>
      <p:sp>
        <p:nvSpPr>
          <p:cNvPr id="3" name="Subtitle 2">
            <a:extLst>
              <a:ext uri="{FF2B5EF4-FFF2-40B4-BE49-F238E27FC236}">
                <a16:creationId xmlns:a16="http://schemas.microsoft.com/office/drawing/2014/main" id="{A27D35F8-4A90-161F-5448-E23056DE64F4}"/>
              </a:ext>
            </a:extLst>
          </p:cNvPr>
          <p:cNvSpPr>
            <a:spLocks noGrp="1"/>
          </p:cNvSpPr>
          <p:nvPr>
            <p:ph type="subTitle" idx="1"/>
          </p:nvPr>
        </p:nvSpPr>
        <p:spPr>
          <a:xfrm>
            <a:off x="517870" y="4816083"/>
            <a:ext cx="5021183" cy="1867460"/>
          </a:xfrm>
        </p:spPr>
        <p:txBody>
          <a:bodyPr anchor="t">
            <a:normAutofit/>
          </a:bodyPr>
          <a:lstStyle/>
          <a:p>
            <a:r>
              <a:rPr lang="en-US" dirty="0">
                <a:solidFill>
                  <a:srgbClr val="FFFFFF"/>
                </a:solidFill>
              </a:rPr>
              <a:t>By :</a:t>
            </a:r>
          </a:p>
          <a:p>
            <a:r>
              <a:rPr lang="en-US" dirty="0" err="1">
                <a:solidFill>
                  <a:srgbClr val="FFFFFF"/>
                </a:solidFill>
              </a:rPr>
              <a:t>Faiz</a:t>
            </a:r>
            <a:r>
              <a:rPr lang="en-US" dirty="0">
                <a:solidFill>
                  <a:srgbClr val="FFFFFF"/>
                </a:solidFill>
              </a:rPr>
              <a:t> Mohammed Khan (1427310)</a:t>
            </a:r>
          </a:p>
          <a:p>
            <a:r>
              <a:rPr lang="en-US" dirty="0">
                <a:solidFill>
                  <a:srgbClr val="FFFFFF"/>
                </a:solidFill>
              </a:rPr>
              <a:t>Shiva Kumar </a:t>
            </a:r>
            <a:r>
              <a:rPr lang="en-US" dirty="0" err="1">
                <a:solidFill>
                  <a:srgbClr val="FFFFFF"/>
                </a:solidFill>
              </a:rPr>
              <a:t>Biru</a:t>
            </a:r>
            <a:r>
              <a:rPr lang="en-US" dirty="0">
                <a:solidFill>
                  <a:srgbClr val="FFFFFF"/>
                </a:solidFill>
              </a:rPr>
              <a:t> (1436929)</a:t>
            </a:r>
          </a:p>
          <a:p>
            <a:r>
              <a:rPr lang="en-US" dirty="0">
                <a:solidFill>
                  <a:srgbClr val="FFFFFF"/>
                </a:solidFill>
              </a:rPr>
              <a:t>Mohan Sai Ram </a:t>
            </a:r>
            <a:r>
              <a:rPr lang="en-US" dirty="0" err="1">
                <a:solidFill>
                  <a:srgbClr val="FFFFFF"/>
                </a:solidFill>
              </a:rPr>
              <a:t>Sarnala</a:t>
            </a:r>
            <a:r>
              <a:rPr lang="en-US" dirty="0">
                <a:solidFill>
                  <a:srgbClr val="FFFFFF"/>
                </a:solidFill>
              </a:rPr>
              <a:t> (1428872)</a:t>
            </a:r>
          </a:p>
        </p:txBody>
      </p:sp>
      <p:sp>
        <p:nvSpPr>
          <p:cNvPr id="62" name="Rectangle 6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1E7E762-28CF-0115-C5DF-8489FFF88D15}"/>
              </a:ext>
            </a:extLst>
          </p:cNvPr>
          <p:cNvPicPr>
            <a:picLocks noChangeAspect="1"/>
          </p:cNvPicPr>
          <p:nvPr/>
        </p:nvPicPr>
        <p:blipFill>
          <a:blip r:embed="rId3"/>
          <a:stretch>
            <a:fillRect/>
          </a:stretch>
        </p:blipFill>
        <p:spPr>
          <a:xfrm>
            <a:off x="9929813" y="0"/>
            <a:ext cx="2262187" cy="978408"/>
          </a:xfrm>
          <a:prstGeom prst="rect">
            <a:avLst/>
          </a:prstGeom>
        </p:spPr>
      </p:pic>
    </p:spTree>
    <p:extLst>
      <p:ext uri="{BB962C8B-B14F-4D97-AF65-F5344CB8AC3E}">
        <p14:creationId xmlns:p14="http://schemas.microsoft.com/office/powerpoint/2010/main" val="332964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D0EB12-A134-7E75-F4D6-BFB1B126376B}"/>
              </a:ext>
            </a:extLst>
          </p:cNvPr>
          <p:cNvSpPr>
            <a:spLocks noGrp="1"/>
          </p:cNvSpPr>
          <p:nvPr>
            <p:ph type="title"/>
          </p:nvPr>
        </p:nvSpPr>
        <p:spPr>
          <a:xfrm>
            <a:off x="517869" y="976160"/>
            <a:ext cx="8686800" cy="1934172"/>
          </a:xfrm>
        </p:spPr>
        <p:txBody>
          <a:bodyPr>
            <a:normAutofit/>
          </a:bodyPr>
          <a:lstStyle/>
          <a:p>
            <a:r>
              <a:rPr lang="en-IN" sz="4000" dirty="0">
                <a:latin typeface="Arial" panose="020B0604020202020204" pitchFamily="34" charset="0"/>
                <a:cs typeface="Arial" panose="020B0604020202020204" pitchFamily="34" charset="0"/>
              </a:rPr>
              <a:t>IMPLEMENTATION (LEARNING &amp; PREDICTION PHASE)</a:t>
            </a:r>
            <a:endParaRPr lang="en-US" sz="40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3BEB7E-6433-D9C5-97F5-24ECBCE4A991}"/>
              </a:ext>
            </a:extLst>
          </p:cNvPr>
          <p:cNvSpPr>
            <a:spLocks noGrp="1"/>
          </p:cNvSpPr>
          <p:nvPr>
            <p:ph idx="1"/>
          </p:nvPr>
        </p:nvSpPr>
        <p:spPr>
          <a:xfrm>
            <a:off x="517869" y="2693773"/>
            <a:ext cx="8686799" cy="3495091"/>
          </a:xfrm>
        </p:spPr>
        <p:txBody>
          <a:bodyPr>
            <a:normAutofit/>
          </a:bodyPr>
          <a:lstStyle/>
          <a:p>
            <a:r>
              <a:rPr lang="en-US" b="1" dirty="0">
                <a:latin typeface="Arial" panose="020B0604020202020204" pitchFamily="34" charset="0"/>
                <a:cs typeface="Arial" panose="020B0604020202020204" pitchFamily="34" charset="0"/>
              </a:rPr>
              <a:t>For Numbers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Obtain datasets and train with Spatial Pooler using a scalar encoder.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Spatial Pooler iteratively trains each sequence until it reaches a stable state.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HTM is a memory-based system that stores a large number of patterns and sequences.</a:t>
            </a:r>
          </a:p>
        </p:txBody>
      </p:sp>
    </p:spTree>
    <p:extLst>
      <p:ext uri="{BB962C8B-B14F-4D97-AF65-F5344CB8AC3E}">
        <p14:creationId xmlns:p14="http://schemas.microsoft.com/office/powerpoint/2010/main" val="317778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104249-400B-AD3A-F382-C91918689B2C}"/>
              </a:ext>
            </a:extLst>
          </p:cNvPr>
          <p:cNvSpPr>
            <a:spLocks noGrp="1"/>
          </p:cNvSpPr>
          <p:nvPr>
            <p:ph type="title"/>
          </p:nvPr>
        </p:nvSpPr>
        <p:spPr>
          <a:xfrm>
            <a:off x="540729" y="796484"/>
            <a:ext cx="8686800" cy="951494"/>
          </a:xfrm>
        </p:spPr>
        <p:txBody>
          <a:bodyPr>
            <a:normAutofit/>
          </a:bodyPr>
          <a:lstStyle/>
          <a:p>
            <a:r>
              <a:rPr lang="en-US" sz="4000" dirty="0">
                <a:latin typeface="Arial" panose="020B0604020202020204" pitchFamily="34" charset="0"/>
                <a:cs typeface="Arial" panose="020B0604020202020204" pitchFamily="34" charset="0"/>
              </a:rPr>
              <a:t>FLOW-CHART</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00A25F-4CA4-D443-D525-EEE4B67C7EC0}"/>
              </a:ext>
            </a:extLst>
          </p:cNvPr>
          <p:cNvSpPr>
            <a:spLocks noGrp="1"/>
          </p:cNvSpPr>
          <p:nvPr>
            <p:ph idx="1"/>
          </p:nvPr>
        </p:nvSpPr>
        <p:spPr>
          <a:xfrm>
            <a:off x="527686" y="1549353"/>
            <a:ext cx="11123585" cy="4928605"/>
          </a:xfrm>
        </p:spPr>
        <p:style>
          <a:lnRef idx="2">
            <a:schemeClr val="accent6"/>
          </a:lnRef>
          <a:fillRef idx="1">
            <a:schemeClr val="lt1"/>
          </a:fillRef>
          <a:effectRef idx="0">
            <a:schemeClr val="accent6"/>
          </a:effectRef>
          <a:fontRef idx="minor">
            <a:schemeClr val="dk1"/>
          </a:fontRef>
        </p:style>
        <p:txBody>
          <a:bodyPr>
            <a:normAutofit/>
          </a:bodyPr>
          <a:lstStyle/>
          <a:p>
            <a:endParaRPr lang="en-US" dirty="0"/>
          </a:p>
        </p:txBody>
      </p:sp>
      <p:sp>
        <p:nvSpPr>
          <p:cNvPr id="5" name="Oval 4">
            <a:extLst>
              <a:ext uri="{FF2B5EF4-FFF2-40B4-BE49-F238E27FC236}">
                <a16:creationId xmlns:a16="http://schemas.microsoft.com/office/drawing/2014/main" id="{7DC6641C-EF28-FF0A-45EE-2B454883053F}"/>
              </a:ext>
            </a:extLst>
          </p:cNvPr>
          <p:cNvSpPr/>
          <p:nvPr/>
        </p:nvSpPr>
        <p:spPr>
          <a:xfrm>
            <a:off x="1054992" y="1554730"/>
            <a:ext cx="1746598" cy="6598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15" name="Rounded Rectangle 14">
            <a:extLst>
              <a:ext uri="{FF2B5EF4-FFF2-40B4-BE49-F238E27FC236}">
                <a16:creationId xmlns:a16="http://schemas.microsoft.com/office/drawing/2014/main" id="{397CE3F1-3B82-B84B-1A86-237599C0C089}"/>
              </a:ext>
            </a:extLst>
          </p:cNvPr>
          <p:cNvSpPr/>
          <p:nvPr/>
        </p:nvSpPr>
        <p:spPr>
          <a:xfrm>
            <a:off x="6285790" y="4668048"/>
            <a:ext cx="1839566" cy="792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Prediction Accuracy percentage</a:t>
            </a:r>
          </a:p>
        </p:txBody>
      </p:sp>
      <p:sp>
        <p:nvSpPr>
          <p:cNvPr id="16" name="Oval 15">
            <a:extLst>
              <a:ext uri="{FF2B5EF4-FFF2-40B4-BE49-F238E27FC236}">
                <a16:creationId xmlns:a16="http://schemas.microsoft.com/office/drawing/2014/main" id="{2B45E3DA-07BD-7660-8415-B253BF777F35}"/>
              </a:ext>
            </a:extLst>
          </p:cNvPr>
          <p:cNvSpPr/>
          <p:nvPr/>
        </p:nvSpPr>
        <p:spPr>
          <a:xfrm>
            <a:off x="10012972" y="5631520"/>
            <a:ext cx="1638299" cy="7435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
        <p:nvSpPr>
          <p:cNvPr id="17" name="Down Arrow 16">
            <a:extLst>
              <a:ext uri="{FF2B5EF4-FFF2-40B4-BE49-F238E27FC236}">
                <a16:creationId xmlns:a16="http://schemas.microsoft.com/office/drawing/2014/main" id="{88887668-6271-D7D8-ED26-C066174E009E}"/>
              </a:ext>
            </a:extLst>
          </p:cNvPr>
          <p:cNvSpPr/>
          <p:nvPr/>
        </p:nvSpPr>
        <p:spPr>
          <a:xfrm>
            <a:off x="1788948" y="2214614"/>
            <a:ext cx="157160" cy="38431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Down Arrow 17">
            <a:extLst>
              <a:ext uri="{FF2B5EF4-FFF2-40B4-BE49-F238E27FC236}">
                <a16:creationId xmlns:a16="http://schemas.microsoft.com/office/drawing/2014/main" id="{2336F564-34E4-8B70-4E6A-DB84DCD258B8}"/>
              </a:ext>
            </a:extLst>
          </p:cNvPr>
          <p:cNvSpPr/>
          <p:nvPr/>
        </p:nvSpPr>
        <p:spPr>
          <a:xfrm>
            <a:off x="1782522" y="4252721"/>
            <a:ext cx="163586" cy="34472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ight Arrow 8">
            <a:extLst>
              <a:ext uri="{FF2B5EF4-FFF2-40B4-BE49-F238E27FC236}">
                <a16:creationId xmlns:a16="http://schemas.microsoft.com/office/drawing/2014/main" id="{56627477-6447-0E82-4ADF-1AA0C507CC8C}"/>
              </a:ext>
            </a:extLst>
          </p:cNvPr>
          <p:cNvSpPr/>
          <p:nvPr/>
        </p:nvSpPr>
        <p:spPr>
          <a:xfrm>
            <a:off x="2801590" y="4789076"/>
            <a:ext cx="1086043" cy="19770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a:extLst>
              <a:ext uri="{FF2B5EF4-FFF2-40B4-BE49-F238E27FC236}">
                <a16:creationId xmlns:a16="http://schemas.microsoft.com/office/drawing/2014/main" id="{3410A266-B8BB-EE85-EA3D-1FF97F82D2ED}"/>
              </a:ext>
            </a:extLst>
          </p:cNvPr>
          <p:cNvSpPr/>
          <p:nvPr/>
        </p:nvSpPr>
        <p:spPr>
          <a:xfrm>
            <a:off x="5588775" y="4837911"/>
            <a:ext cx="705327" cy="14887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ight Arrow 20">
            <a:extLst>
              <a:ext uri="{FF2B5EF4-FFF2-40B4-BE49-F238E27FC236}">
                <a16:creationId xmlns:a16="http://schemas.microsoft.com/office/drawing/2014/main" id="{E362A932-2CCA-A85C-382B-9920ECA90B48}"/>
              </a:ext>
            </a:extLst>
          </p:cNvPr>
          <p:cNvSpPr/>
          <p:nvPr/>
        </p:nvSpPr>
        <p:spPr>
          <a:xfrm>
            <a:off x="8144494" y="4818543"/>
            <a:ext cx="641160" cy="14887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ounded Rectangle 3">
            <a:extLst>
              <a:ext uri="{FF2B5EF4-FFF2-40B4-BE49-F238E27FC236}">
                <a16:creationId xmlns:a16="http://schemas.microsoft.com/office/drawing/2014/main" id="{D4A40251-7AAB-7045-70B8-EFC431454BA6}"/>
              </a:ext>
            </a:extLst>
          </p:cNvPr>
          <p:cNvSpPr/>
          <p:nvPr/>
        </p:nvSpPr>
        <p:spPr>
          <a:xfrm>
            <a:off x="8805522" y="4589138"/>
            <a:ext cx="1638300" cy="9394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Storing the result in a file</a:t>
            </a:r>
          </a:p>
        </p:txBody>
      </p:sp>
      <p:cxnSp>
        <p:nvCxnSpPr>
          <p:cNvPr id="12" name="Elbow Connector 11">
            <a:extLst>
              <a:ext uri="{FF2B5EF4-FFF2-40B4-BE49-F238E27FC236}">
                <a16:creationId xmlns:a16="http://schemas.microsoft.com/office/drawing/2014/main" id="{D844C34E-6877-E658-A3AA-CF00666EB3D6}"/>
              </a:ext>
            </a:extLst>
          </p:cNvPr>
          <p:cNvCxnSpPr>
            <a:cxnSpLocks/>
          </p:cNvCxnSpPr>
          <p:nvPr/>
        </p:nvCxnSpPr>
        <p:spPr>
          <a:xfrm>
            <a:off x="10443822" y="4880669"/>
            <a:ext cx="518970" cy="74359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Rounded Rectangle 18">
            <a:extLst>
              <a:ext uri="{FF2B5EF4-FFF2-40B4-BE49-F238E27FC236}">
                <a16:creationId xmlns:a16="http://schemas.microsoft.com/office/drawing/2014/main" id="{6D82EB05-2B37-FE9E-A30C-5F92C79027E5}"/>
              </a:ext>
            </a:extLst>
          </p:cNvPr>
          <p:cNvSpPr/>
          <p:nvPr/>
        </p:nvSpPr>
        <p:spPr>
          <a:xfrm>
            <a:off x="3870400" y="4577099"/>
            <a:ext cx="1669900" cy="9514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 Test-Data Sequences</a:t>
            </a:r>
          </a:p>
        </p:txBody>
      </p:sp>
      <p:sp>
        <p:nvSpPr>
          <p:cNvPr id="20" name="Rounded Rectangle 19">
            <a:extLst>
              <a:ext uri="{FF2B5EF4-FFF2-40B4-BE49-F238E27FC236}">
                <a16:creationId xmlns:a16="http://schemas.microsoft.com/office/drawing/2014/main" id="{EBA852CD-302B-550D-3C0E-1B1EBFF12880}"/>
              </a:ext>
            </a:extLst>
          </p:cNvPr>
          <p:cNvSpPr/>
          <p:nvPr/>
        </p:nvSpPr>
        <p:spPr>
          <a:xfrm>
            <a:off x="999185" y="4597448"/>
            <a:ext cx="1903760" cy="9332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Datasets</a:t>
            </a:r>
          </a:p>
        </p:txBody>
      </p:sp>
      <p:sp>
        <p:nvSpPr>
          <p:cNvPr id="22" name="Rounded Rectangle 21">
            <a:extLst>
              <a:ext uri="{FF2B5EF4-FFF2-40B4-BE49-F238E27FC236}">
                <a16:creationId xmlns:a16="http://schemas.microsoft.com/office/drawing/2014/main" id="{08DB2331-8D4B-27D3-CC83-C8AAC74B96FD}"/>
              </a:ext>
            </a:extLst>
          </p:cNvPr>
          <p:cNvSpPr/>
          <p:nvPr/>
        </p:nvSpPr>
        <p:spPr>
          <a:xfrm>
            <a:off x="782248" y="2598928"/>
            <a:ext cx="2183607" cy="8028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Multi-Sequences stored in the file</a:t>
            </a:r>
          </a:p>
        </p:txBody>
      </p:sp>
      <p:sp>
        <p:nvSpPr>
          <p:cNvPr id="6" name="Diamond 5">
            <a:extLst>
              <a:ext uri="{FF2B5EF4-FFF2-40B4-BE49-F238E27FC236}">
                <a16:creationId xmlns:a16="http://schemas.microsoft.com/office/drawing/2014/main" id="{4B0276D0-9B9B-F202-5EF7-CFDEAD06B2BE}"/>
              </a:ext>
            </a:extLst>
          </p:cNvPr>
          <p:cNvSpPr/>
          <p:nvPr/>
        </p:nvSpPr>
        <p:spPr>
          <a:xfrm>
            <a:off x="922171" y="3682289"/>
            <a:ext cx="1903760" cy="583246"/>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 exists</a:t>
            </a:r>
          </a:p>
        </p:txBody>
      </p:sp>
      <p:sp>
        <p:nvSpPr>
          <p:cNvPr id="14" name="Down Arrow 13">
            <a:extLst>
              <a:ext uri="{FF2B5EF4-FFF2-40B4-BE49-F238E27FC236}">
                <a16:creationId xmlns:a16="http://schemas.microsoft.com/office/drawing/2014/main" id="{940ABA65-4167-E064-54A7-87B6CC70754C}"/>
              </a:ext>
            </a:extLst>
          </p:cNvPr>
          <p:cNvSpPr/>
          <p:nvPr/>
        </p:nvSpPr>
        <p:spPr>
          <a:xfrm>
            <a:off x="1788948" y="3428997"/>
            <a:ext cx="157160" cy="23661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Elbow Connector 27">
            <a:extLst>
              <a:ext uri="{FF2B5EF4-FFF2-40B4-BE49-F238E27FC236}">
                <a16:creationId xmlns:a16="http://schemas.microsoft.com/office/drawing/2014/main" id="{9F6A94F4-2454-3A6D-31E3-ADD6F732B04F}"/>
              </a:ext>
            </a:extLst>
          </p:cNvPr>
          <p:cNvCxnSpPr>
            <a:stCxn id="6" idx="1"/>
          </p:cNvCxnSpPr>
          <p:nvPr/>
        </p:nvCxnSpPr>
        <p:spPr>
          <a:xfrm rot="10800000" flipH="1" flipV="1">
            <a:off x="922170" y="3973912"/>
            <a:ext cx="9090801" cy="2029402"/>
          </a:xfrm>
          <a:prstGeom prst="bentConnector3">
            <a:avLst>
              <a:gd name="adj1" fmla="val -2515"/>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8782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681EFA-DFBD-EA24-AC3F-12C9EBAF7CF8}"/>
              </a:ext>
            </a:extLst>
          </p:cNvPr>
          <p:cNvSpPr>
            <a:spLocks noGrp="1"/>
          </p:cNvSpPr>
          <p:nvPr>
            <p:ph type="title"/>
          </p:nvPr>
        </p:nvSpPr>
        <p:spPr>
          <a:xfrm>
            <a:off x="517869" y="785813"/>
            <a:ext cx="8686800" cy="1000125"/>
          </a:xfrm>
        </p:spPr>
        <p:txBody>
          <a:bodyPr>
            <a:normAutofit/>
          </a:bodyPr>
          <a:lstStyle/>
          <a:p>
            <a:r>
              <a:rPr lang="en-US" dirty="0"/>
              <a:t>RESULT</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9DCE16-5795-F601-83AE-2E602180EE3A}"/>
              </a:ext>
            </a:extLst>
          </p:cNvPr>
          <p:cNvSpPr>
            <a:spLocks noGrp="1"/>
          </p:cNvSpPr>
          <p:nvPr>
            <p:ph idx="1"/>
          </p:nvPr>
        </p:nvSpPr>
        <p:spPr>
          <a:xfrm>
            <a:off x="517870" y="2092036"/>
            <a:ext cx="6312421" cy="3325091"/>
          </a:xfrm>
        </p:spPr>
        <p:txBody>
          <a:bodyPr>
            <a:normAutofit/>
          </a:bodyPr>
          <a:lstStyle/>
          <a:p>
            <a:r>
              <a:rPr lang="en-IN" dirty="0">
                <a:latin typeface="Helvetica Neue"/>
              </a:rPr>
              <a:t>From all the experiments carried out in the training phase and prediction phase, the similarities between sequences of the same class different classes have explained our findings in the below-given cases</a:t>
            </a:r>
          </a:p>
          <a:p>
            <a:pPr marL="342900" indent="-342900">
              <a:buFont typeface="Arial" panose="020B0604020202020204" pitchFamily="34" charset="0"/>
              <a:buChar char="•"/>
            </a:pPr>
            <a:r>
              <a:rPr lang="en-US" dirty="0"/>
              <a:t>We performed Multi Sequence Learning for a sequence of numerical data sets and achieved the prediction accuracy of sequences. It was found that the accuracy increased with the number of cycle.</a:t>
            </a:r>
          </a:p>
          <a:p>
            <a:endParaRPr lang="en-IN" dirty="0">
              <a:latin typeface="Helvetica Neue"/>
            </a:endParaRPr>
          </a:p>
          <a:p>
            <a:pPr marL="342900" indent="-342900">
              <a:buFont typeface="Arial" panose="020B0604020202020204" pitchFamily="34" charset="0"/>
              <a:buChar char="•"/>
            </a:pPr>
            <a:endParaRPr lang="en-US" dirty="0"/>
          </a:p>
        </p:txBody>
      </p:sp>
      <p:graphicFrame>
        <p:nvGraphicFramePr>
          <p:cNvPr id="7" name="Chart 6">
            <a:extLst>
              <a:ext uri="{FF2B5EF4-FFF2-40B4-BE49-F238E27FC236}">
                <a16:creationId xmlns:a16="http://schemas.microsoft.com/office/drawing/2014/main" id="{B16EBFD8-A070-43C4-81EA-76889EBEFCBF}"/>
              </a:ext>
            </a:extLst>
          </p:cNvPr>
          <p:cNvGraphicFramePr/>
          <p:nvPr>
            <p:extLst>
              <p:ext uri="{D42A27DB-BD31-4B8C-83A1-F6EECF244321}">
                <p14:modId xmlns:p14="http://schemas.microsoft.com/office/powerpoint/2010/main" val="4138931343"/>
              </p:ext>
            </p:extLst>
          </p:nvPr>
        </p:nvGraphicFramePr>
        <p:xfrm>
          <a:off x="7148945" y="2092036"/>
          <a:ext cx="4530437" cy="30039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2530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3406E1-F2BE-59D9-A9F1-8140C3C0F06B}"/>
              </a:ext>
            </a:extLst>
          </p:cNvPr>
          <p:cNvSpPr>
            <a:spLocks noGrp="1"/>
          </p:cNvSpPr>
          <p:nvPr>
            <p:ph type="title"/>
          </p:nvPr>
        </p:nvSpPr>
        <p:spPr>
          <a:xfrm>
            <a:off x="517869" y="976160"/>
            <a:ext cx="8686800" cy="926781"/>
          </a:xfrm>
        </p:spPr>
        <p:txBody>
          <a:bodyPr>
            <a:normAutofit/>
          </a:bodyPr>
          <a:lstStyle/>
          <a:p>
            <a:r>
              <a:rPr lang="en-US" dirty="0"/>
              <a:t>CONCLUSION</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6AF3CE-9383-CE1A-B92E-C7C0DC00B4DD}"/>
              </a:ext>
            </a:extLst>
          </p:cNvPr>
          <p:cNvSpPr>
            <a:spLocks noGrp="1"/>
          </p:cNvSpPr>
          <p:nvPr>
            <p:ph idx="1"/>
          </p:nvPr>
        </p:nvSpPr>
        <p:spPr>
          <a:xfrm>
            <a:off x="517869" y="2323070"/>
            <a:ext cx="8686799" cy="3865794"/>
          </a:xfrm>
        </p:spPr>
        <p:txBody>
          <a:bodyPr>
            <a:normAutofit/>
          </a:bodyPr>
          <a:lstStyle/>
          <a:p>
            <a:r>
              <a:rPr lang="en-GB" dirty="0">
                <a:latin typeface="Helvetica Neue"/>
              </a:rPr>
              <a:t>A solution for Multi Sequence learning of a Sequence of numbers was developed using the Neocortex API's Multi Sequence learning reference model. The HTM Prediction Engine was adjusted with various parameters to suit the training process. The Multi-Sequence of Numbers was saved and then transformed into an encoded value and stored in a dictionary using an Encoder and SDR input for the training process. An algorithm was created to predict the trained sequences, which involved comparing the generated similarity matrix with each of the SDRs of the learned Sequence from the training phase. The Sequence was then predicted based on the accuracy and observation class (Label), and the accuracy percentage of the predicted sequences was calculated and stored in a file.</a:t>
            </a:r>
            <a:endParaRPr lang="en-US" dirty="0">
              <a:latin typeface="Helvetica Neue"/>
            </a:endParaRPr>
          </a:p>
          <a:p>
            <a:endParaRPr lang="en-US" dirty="0"/>
          </a:p>
        </p:txBody>
      </p:sp>
    </p:spTree>
    <p:extLst>
      <p:ext uri="{BB962C8B-B14F-4D97-AF65-F5344CB8AC3E}">
        <p14:creationId xmlns:p14="http://schemas.microsoft.com/office/powerpoint/2010/main" val="195823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3406E1-F2BE-59D9-A9F1-8140C3C0F06B}"/>
              </a:ext>
            </a:extLst>
          </p:cNvPr>
          <p:cNvSpPr>
            <a:spLocks noGrp="1"/>
          </p:cNvSpPr>
          <p:nvPr>
            <p:ph type="title"/>
          </p:nvPr>
        </p:nvSpPr>
        <p:spPr>
          <a:xfrm>
            <a:off x="517869" y="976160"/>
            <a:ext cx="8686800" cy="926781"/>
          </a:xfrm>
        </p:spPr>
        <p:txBody>
          <a:bodyPr>
            <a:normAutofit/>
          </a:bodyPr>
          <a:lstStyle/>
          <a:p>
            <a:r>
              <a:rPr lang="en-US" dirty="0"/>
              <a:t>References:</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6AF3CE-9383-CE1A-B92E-C7C0DC00B4DD}"/>
              </a:ext>
            </a:extLst>
          </p:cNvPr>
          <p:cNvSpPr>
            <a:spLocks noGrp="1"/>
          </p:cNvSpPr>
          <p:nvPr>
            <p:ph idx="1"/>
          </p:nvPr>
        </p:nvSpPr>
        <p:spPr>
          <a:xfrm>
            <a:off x="517869" y="2323070"/>
            <a:ext cx="8686799" cy="3865794"/>
          </a:xfrm>
        </p:spPr>
        <p:txBody>
          <a:bodyPr>
            <a:normAutofit/>
          </a:bodyPr>
          <a:lstStyle/>
          <a:p>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Keele</a:t>
            </a:r>
            <a:r>
              <a:rPr lang="en-US" dirty="0">
                <a:latin typeface="Arial" panose="020B0604020202020204" pitchFamily="34" charset="0"/>
                <a:cs typeface="Arial" panose="020B0604020202020204" pitchFamily="34" charset="0"/>
              </a:rPr>
              <a:t>, "“Sequence learning,” - B. A. C. G. J. D. S. W.," 1998. [Online]. Available: </a:t>
            </a:r>
            <a:r>
              <a:rPr lang="en-US" dirty="0">
                <a:latin typeface="Arial" panose="020B0604020202020204" pitchFamily="34" charset="0"/>
                <a:cs typeface="Arial" panose="020B0604020202020204" pitchFamily="34" charset="0"/>
                <a:hlinkClick r:id="rId2"/>
              </a:rPr>
              <a:t>https://pubmed.ncbi.nlm.nih.gov/21227209</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[2] B. H. J. L. R. .</a:t>
            </a:r>
            <a:r>
              <a:rPr lang="en-US" dirty="0" err="1">
                <a:latin typeface="Arial" panose="020B0604020202020204" pitchFamily="34" charset="0"/>
                <a:cs typeface="Arial" panose="020B0604020202020204" pitchFamily="34" charset="0"/>
              </a:rPr>
              <a:t>Rabiner</a:t>
            </a:r>
            <a:r>
              <a:rPr lang="en-US" dirty="0">
                <a:latin typeface="Arial" panose="020B0604020202020204" pitchFamily="34" charset="0"/>
                <a:cs typeface="Arial" panose="020B0604020202020204" pitchFamily="34" charset="0"/>
              </a:rPr>
              <a:t>, “An introduction to hidden </a:t>
            </a:r>
            <a:r>
              <a:rPr lang="en-US" dirty="0" err="1">
                <a:latin typeface="Arial" panose="020B0604020202020204" pitchFamily="34" charset="0"/>
                <a:cs typeface="Arial" panose="020B0604020202020204" pitchFamily="34" charset="0"/>
              </a:rPr>
              <a:t>markov</a:t>
            </a:r>
            <a:r>
              <a:rPr lang="en-US" dirty="0">
                <a:latin typeface="Arial" panose="020B0604020202020204" pitchFamily="34" charset="0"/>
                <a:cs typeface="Arial" panose="020B0604020202020204" pitchFamily="34" charset="0"/>
              </a:rPr>
              <a:t> models,”," 1986. [Online]. Available: </a:t>
            </a:r>
            <a:r>
              <a:rPr lang="en-US" dirty="0">
                <a:latin typeface="Arial" panose="020B0604020202020204" pitchFamily="34" charset="0"/>
                <a:cs typeface="Arial" panose="020B0604020202020204" pitchFamily="34" charset="0"/>
                <a:hlinkClick r:id="rId3"/>
              </a:rPr>
              <a:t>http://ai.stanford.edu/~pabbeel/depth_qual/Rabiner_Juang_hmms.pdf</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[3]</a:t>
            </a:r>
            <a:r>
              <a:rPr lang="en-IN" b="1" i="0" u="none" strike="noStrike" dirty="0">
                <a:effectLst/>
                <a:latin typeface="Roboto" panose="02000000000000000000" pitchFamily="2" charset="0"/>
                <a:hlinkClick r:id="rId4"/>
              </a:rPr>
              <a:t> Yudhi Adhitya</a:t>
            </a:r>
            <a:r>
              <a:rPr lang="en-US" dirty="0">
                <a:latin typeface="Arial" panose="020B0604020202020204" pitchFamily="34" charset="0"/>
                <a:cs typeface="Arial" panose="020B0604020202020204" pitchFamily="34" charset="0"/>
              </a:rPr>
              <a:t>,”</a:t>
            </a:r>
            <a:r>
              <a:rPr lang="en-IN" b="0" i="0" dirty="0">
                <a:solidFill>
                  <a:srgbClr val="111111"/>
                </a:solidFill>
                <a:effectLst/>
                <a:latin typeface="Roboto" panose="020F0502020204030204" pitchFamily="34" charset="0"/>
              </a:rPr>
              <a:t> IoT and Deep Learning-Based Farmer Safety System”</a:t>
            </a:r>
          </a:p>
          <a:p>
            <a:r>
              <a:rPr lang="en-US" dirty="0">
                <a:latin typeface="Arial" panose="020B0604020202020204" pitchFamily="34" charset="0"/>
                <a:cs typeface="Arial" panose="020B0604020202020204" pitchFamily="34" charset="0"/>
              </a:rPr>
              <a:t>2023 .[Online].</a:t>
            </a:r>
            <a:r>
              <a:rPr lang="en-US" dirty="0" err="1">
                <a:latin typeface="Arial" panose="020B0604020202020204" pitchFamily="34" charset="0"/>
                <a:cs typeface="Arial" panose="020B0604020202020204" pitchFamily="34" charset="0"/>
              </a:rPr>
              <a:t>Available:https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www.researchgate.net</a:t>
            </a:r>
            <a:r>
              <a:rPr lang="en-US" dirty="0">
                <a:latin typeface="Arial" panose="020B0604020202020204" pitchFamily="34" charset="0"/>
                <a:cs typeface="Arial" panose="020B0604020202020204" pitchFamily="34" charset="0"/>
              </a:rPr>
              <a:t>/figure/Hierarchical-Temporal-Memory-HTM-algorithm-flowchart_fig2_369126441</a:t>
            </a:r>
          </a:p>
          <a:p>
            <a:endParaRPr lang="en-US" dirty="0"/>
          </a:p>
        </p:txBody>
      </p:sp>
    </p:spTree>
    <p:extLst>
      <p:ext uri="{BB962C8B-B14F-4D97-AF65-F5344CB8AC3E}">
        <p14:creationId xmlns:p14="http://schemas.microsoft.com/office/powerpoint/2010/main" val="3087154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14243E-847D-3027-7D38-299A523A88CF}"/>
              </a:ext>
            </a:extLst>
          </p:cNvPr>
          <p:cNvSpPr txBox="1"/>
          <p:nvPr/>
        </p:nvSpPr>
        <p:spPr>
          <a:xfrm>
            <a:off x="3318933" y="3335866"/>
            <a:ext cx="4826000" cy="1938992"/>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 </a:t>
            </a:r>
            <a:r>
              <a:rPr lang="en-US" sz="6000" dirty="0" err="1">
                <a:latin typeface="Times New Roman" panose="02020603050405020304" pitchFamily="18" charset="0"/>
                <a:cs typeface="Times New Roman" panose="02020603050405020304" pitchFamily="18" charset="0"/>
              </a:rPr>
              <a:t>Team_Matrix</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15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17891-C8B4-CBE4-E6DA-B169892F4637}"/>
              </a:ext>
            </a:extLst>
          </p:cNvPr>
          <p:cNvSpPr>
            <a:spLocks noGrp="1"/>
          </p:cNvSpPr>
          <p:nvPr>
            <p:ph type="title"/>
          </p:nvPr>
        </p:nvSpPr>
        <p:spPr>
          <a:xfrm>
            <a:off x="517868" y="976160"/>
            <a:ext cx="8732521" cy="1052665"/>
          </a:xfrm>
        </p:spPr>
        <p:txBody>
          <a:bodyPr>
            <a:normAutofit/>
          </a:bodyPr>
          <a:lstStyle/>
          <a:p>
            <a:r>
              <a:rPr lang="en-US" sz="4000" dirty="0">
                <a:latin typeface="Arial" panose="020B0604020202020204" pitchFamily="34" charset="0"/>
                <a:cs typeface="Arial" panose="020B0604020202020204" pitchFamily="34" charset="0"/>
              </a:rPr>
              <a:t>OBJECTIVE</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1782E0-03DC-B623-6B5E-857FF6C17A6E}"/>
              </a:ext>
            </a:extLst>
          </p:cNvPr>
          <p:cNvSpPr>
            <a:spLocks noGrp="1"/>
          </p:cNvSpPr>
          <p:nvPr>
            <p:ph idx="1"/>
          </p:nvPr>
        </p:nvSpPr>
        <p:spPr>
          <a:xfrm>
            <a:off x="517869" y="2557849"/>
            <a:ext cx="8732520" cy="3631015"/>
          </a:xfrm>
        </p:spPr>
        <p:txBody>
          <a:bodyPr>
            <a:normAutofit/>
          </a:bodyPr>
          <a:lstStyle/>
          <a:p>
            <a:pPr algn="just"/>
            <a:r>
              <a:rPr lang="en-US" dirty="0">
                <a:solidFill>
                  <a:schemeClr val="dk1"/>
                </a:solidFill>
                <a:latin typeface="Arial" panose="020B0604020202020204" pitchFamily="34" charset="0"/>
                <a:cs typeface="Arial" panose="020B0604020202020204" pitchFamily="34" charset="0"/>
              </a:rPr>
              <a:t>The primary objective of this project is to </a:t>
            </a:r>
            <a:r>
              <a:rPr lang="en-US" dirty="0">
                <a:effectLst/>
                <a:latin typeface="Arial" panose="020B0604020202020204" pitchFamily="34" charset="0"/>
                <a:ea typeface="Calibri" panose="020F0502020204030204" pitchFamily="34" charset="0"/>
                <a:cs typeface="Arial" panose="020B0604020202020204" pitchFamily="34" charset="0"/>
              </a:rPr>
              <a:t>demonstrates how Multi-Sequence sequences are learned and then predicted</a:t>
            </a:r>
            <a:r>
              <a:rPr lang="en-US" dirty="0">
                <a:latin typeface="Arial" panose="020B0604020202020204" pitchFamily="34" charset="0"/>
                <a:ea typeface="Calibri" panose="020F0502020204030204" pitchFamily="34" charset="0"/>
                <a:cs typeface="Arial" panose="020B0604020202020204" pitchFamily="34" charset="0"/>
              </a:rPr>
              <a:t> the output prediction accuracy</a:t>
            </a:r>
            <a:endParaRPr lang="en-US" dirty="0">
              <a:latin typeface="Arial" panose="020B0604020202020204" pitchFamily="34" charset="0"/>
              <a:cs typeface="Arial" panose="020B0604020202020204" pitchFamily="34" charset="0"/>
            </a:endParaRPr>
          </a:p>
          <a:p>
            <a:pPr algn="just"/>
            <a:endParaRPr lang="en-US" dirty="0"/>
          </a:p>
          <a:p>
            <a:pPr algn="just"/>
            <a:r>
              <a:rPr lang="en-US" dirty="0">
                <a:latin typeface="Arial" panose="020B0604020202020204" pitchFamily="34" charset="0"/>
                <a:cs typeface="Arial" panose="020B0604020202020204" pitchFamily="34" charset="0"/>
              </a:rPr>
              <a:t>Our Main aim is to Implement a new approach is it should automatically read and learn learning sequences from a file. The sample should read testing subsequences from a different file, when learning is complete the trained model should determine the percentage of prediction accuracy of the sequence and store it into the file</a:t>
            </a:r>
          </a:p>
        </p:txBody>
      </p:sp>
    </p:spTree>
    <p:extLst>
      <p:ext uri="{BB962C8B-B14F-4D97-AF65-F5344CB8AC3E}">
        <p14:creationId xmlns:p14="http://schemas.microsoft.com/office/powerpoint/2010/main" val="366455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16FE3B-94C0-E7F2-B7B5-4309B947AE2B}"/>
              </a:ext>
            </a:extLst>
          </p:cNvPr>
          <p:cNvSpPr>
            <a:spLocks noGrp="1"/>
          </p:cNvSpPr>
          <p:nvPr>
            <p:ph type="title"/>
          </p:nvPr>
        </p:nvSpPr>
        <p:spPr>
          <a:xfrm>
            <a:off x="517869" y="976160"/>
            <a:ext cx="8686800" cy="1152678"/>
          </a:xfrm>
        </p:spPr>
        <p:txBody>
          <a:bodyPr>
            <a:normAutofit/>
          </a:bodyPr>
          <a:lstStyle/>
          <a:p>
            <a:r>
              <a:rPr lang="en-US" dirty="0"/>
              <a:t>TABLE OF CONTENT</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833409-CBE4-16B1-9253-8559624943C9}"/>
              </a:ext>
            </a:extLst>
          </p:cNvPr>
          <p:cNvSpPr>
            <a:spLocks noGrp="1"/>
          </p:cNvSpPr>
          <p:nvPr>
            <p:ph idx="1"/>
          </p:nvPr>
        </p:nvSpPr>
        <p:spPr>
          <a:xfrm>
            <a:off x="517869" y="2447629"/>
            <a:ext cx="8686799" cy="3741235"/>
          </a:xfrm>
        </p:spPr>
        <p:txBody>
          <a:bodyPr>
            <a:norm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INTRODUCTION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METHODOLOGY</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IMPLEMENTATION (LEARNING &amp; PREDICTION PHASE)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RESULTS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415838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8E9118-D53E-F80C-DB36-AB43B1599CC4}"/>
              </a:ext>
            </a:extLst>
          </p:cNvPr>
          <p:cNvSpPr>
            <a:spLocks noGrp="1"/>
          </p:cNvSpPr>
          <p:nvPr>
            <p:ph type="title"/>
          </p:nvPr>
        </p:nvSpPr>
        <p:spPr>
          <a:xfrm>
            <a:off x="517869" y="976160"/>
            <a:ext cx="8686800" cy="1934172"/>
          </a:xfrm>
        </p:spPr>
        <p:txBody>
          <a:bodyPr>
            <a:normAutofit/>
          </a:bodyPr>
          <a:lstStyle/>
          <a:p>
            <a:r>
              <a:rPr lang="en-US" dirty="0"/>
              <a:t>INTRODUCTION</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DB45C-04AC-135C-8E7A-5A8C020D3688}"/>
              </a:ext>
            </a:extLst>
          </p:cNvPr>
          <p:cNvSpPr>
            <a:spLocks noGrp="1"/>
          </p:cNvSpPr>
          <p:nvPr>
            <p:ph idx="1"/>
          </p:nvPr>
        </p:nvSpPr>
        <p:spPr>
          <a:xfrm>
            <a:off x="517869" y="2236573"/>
            <a:ext cx="8686799" cy="3952291"/>
          </a:xfrm>
        </p:spPr>
        <p:txBody>
          <a:bodyPr>
            <a:normAutofit/>
          </a:bodyPr>
          <a:lstStyle/>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Medical scientists and machine learning engineers were collaborating to better understand the cortex for temporal pattern recognition.</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For sequence learning, HTM (Hierarchical Temporal Memory) has been proposed.</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HTM is a </a:t>
            </a:r>
            <a:r>
              <a:rPr lang="en-US" dirty="0" err="1">
                <a:latin typeface="Arial" panose="020B0604020202020204" pitchFamily="34" charset="0"/>
                <a:cs typeface="Arial" panose="020B0604020202020204" pitchFamily="34" charset="0"/>
              </a:rPr>
              <a:t>biomimetics</a:t>
            </a:r>
            <a:r>
              <a:rPr lang="en-US" dirty="0">
                <a:latin typeface="Arial" panose="020B0604020202020204" pitchFamily="34" charset="0"/>
                <a:cs typeface="Arial" panose="020B0604020202020204" pitchFamily="34" charset="0"/>
              </a:rPr>
              <a:t> model based on the memory prediction principle.</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Multisequence Learning is the process of memorizing multiple sequences.</a:t>
            </a:r>
          </a:p>
        </p:txBody>
      </p:sp>
    </p:spTree>
    <p:extLst>
      <p:ext uri="{BB962C8B-B14F-4D97-AF65-F5344CB8AC3E}">
        <p14:creationId xmlns:p14="http://schemas.microsoft.com/office/powerpoint/2010/main" val="183183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8E9118-D53E-F80C-DB36-AB43B1599CC4}"/>
              </a:ext>
            </a:extLst>
          </p:cNvPr>
          <p:cNvSpPr>
            <a:spLocks noGrp="1"/>
          </p:cNvSpPr>
          <p:nvPr>
            <p:ph type="title"/>
          </p:nvPr>
        </p:nvSpPr>
        <p:spPr>
          <a:xfrm>
            <a:off x="517869" y="976160"/>
            <a:ext cx="8686800" cy="1934172"/>
          </a:xfrm>
        </p:spPr>
        <p:txBody>
          <a:bodyPr>
            <a:normAutofit/>
          </a:bodyPr>
          <a:lstStyle/>
          <a:p>
            <a:r>
              <a:rPr lang="en-US" sz="3200" dirty="0"/>
              <a:t>HTM(</a:t>
            </a:r>
            <a:r>
              <a:rPr lang="en-US" sz="3200" b="1" dirty="0">
                <a:latin typeface="Arial" panose="020B0604020202020204" pitchFamily="34" charset="0"/>
                <a:cs typeface="Arial" panose="020B0604020202020204" pitchFamily="34" charset="0"/>
              </a:rPr>
              <a:t>Hierarchical Temporal Memory )</a:t>
            </a:r>
            <a:endParaRPr lang="en-US" sz="3200" dirty="0"/>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DB45C-04AC-135C-8E7A-5A8C020D3688}"/>
              </a:ext>
            </a:extLst>
          </p:cNvPr>
          <p:cNvSpPr>
            <a:spLocks noGrp="1"/>
          </p:cNvSpPr>
          <p:nvPr>
            <p:ph idx="1"/>
          </p:nvPr>
        </p:nvSpPr>
        <p:spPr>
          <a:xfrm>
            <a:off x="517869" y="2150533"/>
            <a:ext cx="8686799" cy="4038331"/>
          </a:xfrm>
        </p:spPr>
        <p:txBody>
          <a:bodyPr>
            <a:normAutofit/>
          </a:bodyPr>
          <a:lstStyle/>
          <a:p>
            <a:pPr marL="342900" indent="-342900" algn="just">
              <a:buFont typeface="Arial" panose="020B0604020202020204" pitchFamily="34" charset="0"/>
              <a:buChar char="•"/>
            </a:pPr>
            <a:r>
              <a:rPr lang="en-IN" dirty="0">
                <a:effectLst/>
                <a:latin typeface="Arial" panose="020B0604020202020204" pitchFamily="34" charset="0"/>
                <a:ea typeface="SimSun" panose="02010600030101010101" pitchFamily="2" charset="-122"/>
                <a:cs typeface="Arial" panose="020B0604020202020204" pitchFamily="34" charset="0"/>
              </a:rPr>
              <a:t>Hierarchical Temporal Memory (HTM) is a Biomimetics model based on the principles of memory predictions developed by scientists to capture the architectural and algorithmic features of the neocortex</a:t>
            </a:r>
          </a:p>
          <a:p>
            <a:pPr marL="342900" indent="-342900" algn="just">
              <a:buFont typeface="Arial" panose="020B0604020202020204" pitchFamily="34" charset="0"/>
              <a:buChar char="•"/>
            </a:pPr>
            <a:r>
              <a:rPr lang="en-IN" dirty="0">
                <a:effectLst/>
                <a:latin typeface="Arial" panose="020B0604020202020204" pitchFamily="34" charset="0"/>
                <a:ea typeface="SimSun" panose="02010600030101010101" pitchFamily="2" charset="-122"/>
                <a:cs typeface="Arial" panose="020B0604020202020204" pitchFamily="34" charset="0"/>
              </a:rPr>
              <a:t>HTM has given promising results in pattern recognition</a:t>
            </a:r>
          </a:p>
          <a:p>
            <a:pPr marL="342900" indent="-342900" algn="just">
              <a:buFont typeface="Arial" panose="020B0604020202020204" pitchFamily="34" charset="0"/>
              <a:buChar char="•"/>
            </a:pPr>
            <a:r>
              <a:rPr lang="en-IN" dirty="0">
                <a:effectLst/>
                <a:latin typeface="Arial" panose="020B0604020202020204" pitchFamily="34" charset="0"/>
                <a:ea typeface="SimSun" panose="02010600030101010101" pitchFamily="2" charset="-122"/>
                <a:cs typeface="Arial" panose="020B0604020202020204" pitchFamily="34" charset="0"/>
              </a:rPr>
              <a:t>This can learn the temporal sequences and spatial flow of sensory inputs as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116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6B81C5-A570-AD24-76BD-84826422C04E}"/>
              </a:ext>
            </a:extLst>
          </p:cNvPr>
          <p:cNvSpPr>
            <a:spLocks noGrp="1"/>
          </p:cNvSpPr>
          <p:nvPr>
            <p:ph type="title"/>
          </p:nvPr>
        </p:nvSpPr>
        <p:spPr>
          <a:xfrm>
            <a:off x="517869" y="976160"/>
            <a:ext cx="8686800" cy="1934172"/>
          </a:xfrm>
        </p:spPr>
        <p:txBody>
          <a:bodyPr>
            <a:normAutofit/>
          </a:bodyPr>
          <a:lstStyle/>
          <a:p>
            <a:r>
              <a:rPr lang="en-US" sz="4400" dirty="0"/>
              <a:t>METHODOLOGY</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3154CE-4300-DAA5-DE79-43896358C3C2}"/>
              </a:ext>
            </a:extLst>
          </p:cNvPr>
          <p:cNvSpPr>
            <a:spLocks noGrp="1"/>
          </p:cNvSpPr>
          <p:nvPr>
            <p:ph idx="1"/>
          </p:nvPr>
        </p:nvSpPr>
        <p:spPr>
          <a:xfrm>
            <a:off x="261165" y="1964267"/>
            <a:ext cx="11669670" cy="4741333"/>
          </a:xfrm>
        </p:spPr>
        <p:txBody>
          <a:bodyPr>
            <a:normAutofit/>
          </a:bodyPr>
          <a:lstStyle/>
          <a:p>
            <a:r>
              <a:rPr lang="en-US" b="1" dirty="0">
                <a:latin typeface="Arial" panose="020B0604020202020204" pitchFamily="34" charset="0"/>
                <a:cs typeface="Arial" panose="020B0604020202020204" pitchFamily="34" charset="0"/>
              </a:rPr>
              <a:t>Hierarchical Temporal Memory Flow :</a:t>
            </a:r>
          </a:p>
          <a:p>
            <a:endParaRPr lang="en-US" b="1" dirty="0">
              <a:latin typeface="Arial" panose="020B0604020202020204" pitchFamily="34" charset="0"/>
              <a:cs typeface="Arial" panose="020B0604020202020204" pitchFamily="34" charset="0"/>
            </a:endParaRPr>
          </a:p>
          <a:p>
            <a:endParaRPr lang="en-US" b="1" dirty="0"/>
          </a:p>
        </p:txBody>
      </p:sp>
      <p:sp>
        <p:nvSpPr>
          <p:cNvPr id="5" name="Oval 4">
            <a:extLst>
              <a:ext uri="{FF2B5EF4-FFF2-40B4-BE49-F238E27FC236}">
                <a16:creationId xmlns:a16="http://schemas.microsoft.com/office/drawing/2014/main" id="{9795C446-9166-8934-5D70-C6E3DF6B9C39}"/>
              </a:ext>
            </a:extLst>
          </p:cNvPr>
          <p:cNvSpPr/>
          <p:nvPr/>
        </p:nvSpPr>
        <p:spPr>
          <a:xfrm>
            <a:off x="827314" y="2910332"/>
            <a:ext cx="1258784" cy="818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6" name="Parallelogram 5">
            <a:extLst>
              <a:ext uri="{FF2B5EF4-FFF2-40B4-BE49-F238E27FC236}">
                <a16:creationId xmlns:a16="http://schemas.microsoft.com/office/drawing/2014/main" id="{BF89973B-048B-3F8F-834D-78D1C7E4CD0B}"/>
              </a:ext>
            </a:extLst>
          </p:cNvPr>
          <p:cNvSpPr/>
          <p:nvPr/>
        </p:nvSpPr>
        <p:spPr>
          <a:xfrm>
            <a:off x="350189" y="4230018"/>
            <a:ext cx="2065253" cy="81852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Input(Stream of Data)</a:t>
            </a:r>
          </a:p>
        </p:txBody>
      </p:sp>
      <p:sp>
        <p:nvSpPr>
          <p:cNvPr id="7" name="Rounded Rectangle 6">
            <a:extLst>
              <a:ext uri="{FF2B5EF4-FFF2-40B4-BE49-F238E27FC236}">
                <a16:creationId xmlns:a16="http://schemas.microsoft.com/office/drawing/2014/main" id="{BBC5160A-7D45-A442-1DF7-064A1BD3AAC7}"/>
              </a:ext>
            </a:extLst>
          </p:cNvPr>
          <p:cNvSpPr/>
          <p:nvPr/>
        </p:nvSpPr>
        <p:spPr>
          <a:xfrm flipH="1">
            <a:off x="2677184" y="4343338"/>
            <a:ext cx="1414946" cy="654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Encoder</a:t>
            </a:r>
          </a:p>
        </p:txBody>
      </p:sp>
      <p:sp>
        <p:nvSpPr>
          <p:cNvPr id="9" name="Rounded Rectangle 8">
            <a:extLst>
              <a:ext uri="{FF2B5EF4-FFF2-40B4-BE49-F238E27FC236}">
                <a16:creationId xmlns:a16="http://schemas.microsoft.com/office/drawing/2014/main" id="{D361DE57-EA20-83C0-4462-44C3A4A41397}"/>
              </a:ext>
            </a:extLst>
          </p:cNvPr>
          <p:cNvSpPr/>
          <p:nvPr/>
        </p:nvSpPr>
        <p:spPr>
          <a:xfrm flipH="1">
            <a:off x="4631372" y="4343338"/>
            <a:ext cx="1414946" cy="654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Spatial Pooler</a:t>
            </a:r>
          </a:p>
        </p:txBody>
      </p:sp>
      <p:sp>
        <p:nvSpPr>
          <p:cNvPr id="11" name="Rounded Rectangle 10">
            <a:extLst>
              <a:ext uri="{FF2B5EF4-FFF2-40B4-BE49-F238E27FC236}">
                <a16:creationId xmlns:a16="http://schemas.microsoft.com/office/drawing/2014/main" id="{6E8749EE-B8F1-8957-5A6F-BEC357873219}"/>
              </a:ext>
            </a:extLst>
          </p:cNvPr>
          <p:cNvSpPr/>
          <p:nvPr/>
        </p:nvSpPr>
        <p:spPr>
          <a:xfrm flipH="1">
            <a:off x="6585560" y="4320147"/>
            <a:ext cx="1414946" cy="654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Temporal Memory</a:t>
            </a:r>
          </a:p>
        </p:txBody>
      </p:sp>
      <p:sp>
        <p:nvSpPr>
          <p:cNvPr id="12" name="Parallelogram 11">
            <a:extLst>
              <a:ext uri="{FF2B5EF4-FFF2-40B4-BE49-F238E27FC236}">
                <a16:creationId xmlns:a16="http://schemas.microsoft.com/office/drawing/2014/main" id="{2E6F164C-E0CB-DFBA-6B21-129C869C408B}"/>
              </a:ext>
            </a:extLst>
          </p:cNvPr>
          <p:cNvSpPr/>
          <p:nvPr/>
        </p:nvSpPr>
        <p:spPr>
          <a:xfrm>
            <a:off x="10087518" y="4173022"/>
            <a:ext cx="1843317" cy="87551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Predicted output and Accuracy percentage</a:t>
            </a:r>
          </a:p>
        </p:txBody>
      </p:sp>
      <p:sp>
        <p:nvSpPr>
          <p:cNvPr id="13" name="Rounded Rectangle 12">
            <a:extLst>
              <a:ext uri="{FF2B5EF4-FFF2-40B4-BE49-F238E27FC236}">
                <a16:creationId xmlns:a16="http://schemas.microsoft.com/office/drawing/2014/main" id="{F362FF50-4914-E991-2652-65766EC4B48E}"/>
              </a:ext>
            </a:extLst>
          </p:cNvPr>
          <p:cNvSpPr/>
          <p:nvPr/>
        </p:nvSpPr>
        <p:spPr>
          <a:xfrm flipH="1">
            <a:off x="8361611" y="4320147"/>
            <a:ext cx="1414946" cy="654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Classifier</a:t>
            </a:r>
          </a:p>
        </p:txBody>
      </p:sp>
      <p:sp>
        <p:nvSpPr>
          <p:cNvPr id="14" name="Oval 13">
            <a:extLst>
              <a:ext uri="{FF2B5EF4-FFF2-40B4-BE49-F238E27FC236}">
                <a16:creationId xmlns:a16="http://schemas.microsoft.com/office/drawing/2014/main" id="{8BAE9C6E-CDA0-8A38-DDCC-D7FEFF437F71}"/>
              </a:ext>
            </a:extLst>
          </p:cNvPr>
          <p:cNvSpPr/>
          <p:nvPr/>
        </p:nvSpPr>
        <p:spPr>
          <a:xfrm>
            <a:off x="10273582" y="5692125"/>
            <a:ext cx="1258784" cy="818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cxnSp>
        <p:nvCxnSpPr>
          <p:cNvPr id="16" name="Straight Arrow Connector 15">
            <a:extLst>
              <a:ext uri="{FF2B5EF4-FFF2-40B4-BE49-F238E27FC236}">
                <a16:creationId xmlns:a16="http://schemas.microsoft.com/office/drawing/2014/main" id="{22947A13-93D0-C760-23EC-1B4851F3F1B1}"/>
              </a:ext>
            </a:extLst>
          </p:cNvPr>
          <p:cNvCxnSpPr>
            <a:cxnSpLocks/>
            <a:stCxn id="6" idx="2"/>
            <a:endCxn id="7" idx="3"/>
          </p:cNvCxnSpPr>
          <p:nvPr/>
        </p:nvCxnSpPr>
        <p:spPr>
          <a:xfrm>
            <a:off x="2313127" y="4639278"/>
            <a:ext cx="364057" cy="310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8918A7BA-D8DD-EC66-BD0D-35BC559612A0}"/>
              </a:ext>
            </a:extLst>
          </p:cNvPr>
          <p:cNvCxnSpPr>
            <a:stCxn id="7" idx="1"/>
            <a:endCxn id="9" idx="3"/>
          </p:cNvCxnSpPr>
          <p:nvPr/>
        </p:nvCxnSpPr>
        <p:spPr>
          <a:xfrm>
            <a:off x="4092130" y="4670349"/>
            <a:ext cx="53924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7196E91F-D5D8-5E57-0C64-A266FBB7D907}"/>
              </a:ext>
            </a:extLst>
          </p:cNvPr>
          <p:cNvCxnSpPr>
            <a:stCxn id="9" idx="1"/>
            <a:endCxn id="11" idx="3"/>
          </p:cNvCxnSpPr>
          <p:nvPr/>
        </p:nvCxnSpPr>
        <p:spPr>
          <a:xfrm flipV="1">
            <a:off x="6046318" y="4647158"/>
            <a:ext cx="539242" cy="231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EDE672D0-1929-64A8-5F1F-B6EDD48C03B7}"/>
              </a:ext>
            </a:extLst>
          </p:cNvPr>
          <p:cNvCxnSpPr>
            <a:stCxn id="11" idx="1"/>
            <a:endCxn id="13" idx="3"/>
          </p:cNvCxnSpPr>
          <p:nvPr/>
        </p:nvCxnSpPr>
        <p:spPr>
          <a:xfrm>
            <a:off x="8000506" y="4647158"/>
            <a:ext cx="36110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B792EC35-ADD9-E785-E32B-AF41A5D77AF1}"/>
              </a:ext>
            </a:extLst>
          </p:cNvPr>
          <p:cNvCxnSpPr>
            <a:cxnSpLocks/>
            <a:stCxn id="13" idx="1"/>
            <a:endCxn id="12" idx="5"/>
          </p:cNvCxnSpPr>
          <p:nvPr/>
        </p:nvCxnSpPr>
        <p:spPr>
          <a:xfrm flipV="1">
            <a:off x="9776557" y="4610780"/>
            <a:ext cx="420400" cy="363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7CE52A07-3C06-6BD1-3AB5-9FE3E5B3CA02}"/>
              </a:ext>
            </a:extLst>
          </p:cNvPr>
          <p:cNvCxnSpPr>
            <a:cxnSpLocks/>
            <a:stCxn id="5" idx="4"/>
            <a:endCxn id="6" idx="1"/>
          </p:cNvCxnSpPr>
          <p:nvPr/>
        </p:nvCxnSpPr>
        <p:spPr>
          <a:xfrm>
            <a:off x="1456706" y="3728852"/>
            <a:ext cx="28425" cy="5011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F3FEE422-ACBE-5564-082D-1AA75373AA07}"/>
              </a:ext>
            </a:extLst>
          </p:cNvPr>
          <p:cNvCxnSpPr>
            <a:cxnSpLocks/>
            <a:stCxn id="12" idx="4"/>
            <a:endCxn id="14" idx="0"/>
          </p:cNvCxnSpPr>
          <p:nvPr/>
        </p:nvCxnSpPr>
        <p:spPr>
          <a:xfrm flipH="1">
            <a:off x="10902974" y="5048537"/>
            <a:ext cx="106203" cy="6435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5547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8E9118-D53E-F80C-DB36-AB43B1599CC4}"/>
              </a:ext>
            </a:extLst>
          </p:cNvPr>
          <p:cNvSpPr>
            <a:spLocks noGrp="1"/>
          </p:cNvSpPr>
          <p:nvPr>
            <p:ph type="title"/>
          </p:nvPr>
        </p:nvSpPr>
        <p:spPr>
          <a:xfrm>
            <a:off x="517869" y="976160"/>
            <a:ext cx="8686800" cy="1934172"/>
          </a:xfrm>
        </p:spPr>
        <p:txBody>
          <a:bodyPr>
            <a:normAutofit/>
          </a:bodyPr>
          <a:lstStyle/>
          <a:p>
            <a:r>
              <a:rPr lang="en-US" dirty="0"/>
              <a:t>Encoder</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DB45C-04AC-135C-8E7A-5A8C020D3688}"/>
              </a:ext>
            </a:extLst>
          </p:cNvPr>
          <p:cNvSpPr>
            <a:spLocks noGrp="1"/>
          </p:cNvSpPr>
          <p:nvPr>
            <p:ph idx="1"/>
          </p:nvPr>
        </p:nvSpPr>
        <p:spPr>
          <a:xfrm>
            <a:off x="517869" y="2032000"/>
            <a:ext cx="8686799" cy="4156864"/>
          </a:xfrm>
        </p:spPr>
        <p:txBody>
          <a:bodyPr>
            <a:normAutofit/>
          </a:bodyPr>
          <a:lstStyle/>
          <a:p>
            <a:pPr marL="342900" indent="-342900" algn="just">
              <a:buFont typeface="Arial" panose="020B0604020202020204" pitchFamily="34" charset="0"/>
              <a:buChar char="•"/>
            </a:pPr>
            <a:r>
              <a:rPr lang="en-IN" dirty="0">
                <a:effectLst/>
                <a:latin typeface="Helvetica Neue" panose="02000503000000020004" pitchFamily="2" charset="0"/>
              </a:rPr>
              <a:t>The first stage of HTM involves the encoding of the input data into a format that can be processed by the network.</a:t>
            </a:r>
          </a:p>
          <a:p>
            <a:pPr marL="342900" indent="-342900" algn="just">
              <a:buFont typeface="Arial" panose="020B0604020202020204" pitchFamily="34" charset="0"/>
              <a:buChar char="•"/>
            </a:pPr>
            <a:r>
              <a:rPr lang="en-IN" dirty="0">
                <a:effectLst/>
                <a:latin typeface="Helvetica Neue" panose="02000503000000020004" pitchFamily="2" charset="0"/>
              </a:rPr>
              <a:t> HTM uses a sparse distributed representation (SDR) to represent patterns in the input data. SDRs are binary vectors with a small percentage of active (1) bits and a large percentage of inactive (0) bits.</a:t>
            </a:r>
          </a:p>
          <a:p>
            <a:pPr marL="342900" indent="-342900" algn="just">
              <a:buFont typeface="Arial" panose="020B0604020202020204" pitchFamily="34" charset="0"/>
              <a:buChar char="•"/>
            </a:pPr>
            <a:r>
              <a:rPr lang="en-IN" dirty="0">
                <a:effectLst/>
                <a:latin typeface="Helvetica Neue" panose="02000503000000020004" pitchFamily="2" charset="0"/>
              </a:rPr>
              <a:t>This representation allows HTM to handle high-dimensional data efficiently and to generalize well to new and noisy inputs.</a:t>
            </a:r>
          </a:p>
          <a:p>
            <a:pPr marL="342900" indent="-34290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95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8E9118-D53E-F80C-DB36-AB43B1599CC4}"/>
              </a:ext>
            </a:extLst>
          </p:cNvPr>
          <p:cNvSpPr>
            <a:spLocks noGrp="1"/>
          </p:cNvSpPr>
          <p:nvPr>
            <p:ph type="title"/>
          </p:nvPr>
        </p:nvSpPr>
        <p:spPr>
          <a:xfrm>
            <a:off x="517869" y="976160"/>
            <a:ext cx="8686800" cy="1934172"/>
          </a:xfrm>
        </p:spPr>
        <p:txBody>
          <a:bodyPr>
            <a:normAutofit/>
          </a:bodyPr>
          <a:lstStyle/>
          <a:p>
            <a:r>
              <a:rPr lang="en-US" dirty="0"/>
              <a:t>Spatial Pooler</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DB45C-04AC-135C-8E7A-5A8C020D3688}"/>
              </a:ext>
            </a:extLst>
          </p:cNvPr>
          <p:cNvSpPr>
            <a:spLocks noGrp="1"/>
          </p:cNvSpPr>
          <p:nvPr>
            <p:ph idx="1"/>
          </p:nvPr>
        </p:nvSpPr>
        <p:spPr>
          <a:xfrm>
            <a:off x="517869" y="2236573"/>
            <a:ext cx="8686799" cy="3952291"/>
          </a:xfrm>
        </p:spPr>
        <p:txBody>
          <a:bodyPr>
            <a:normAutofit/>
          </a:bodyPr>
          <a:lstStyle/>
          <a:p>
            <a:pPr marL="342900" indent="-342900" algn="just">
              <a:buFont typeface="Arial" panose="020B0604020202020204" pitchFamily="34" charset="0"/>
              <a:buChar char="•"/>
            </a:pPr>
            <a:r>
              <a:rPr lang="en-IN" dirty="0">
                <a:effectLst/>
                <a:latin typeface="Helvetica Neue" panose="02000503000000020004" pitchFamily="2" charset="0"/>
              </a:rPr>
              <a:t>The spatial pooler is responsible for learning the spatial patterns in the input data.</a:t>
            </a:r>
          </a:p>
          <a:p>
            <a:pPr marL="342900" indent="-342900" algn="just">
              <a:buFont typeface="Arial" panose="020B0604020202020204" pitchFamily="34" charset="0"/>
              <a:buChar char="•"/>
            </a:pPr>
            <a:r>
              <a:rPr lang="en-IN" dirty="0">
                <a:effectLst/>
                <a:latin typeface="Helvetica Neue" panose="02000503000000020004" pitchFamily="2" charset="0"/>
              </a:rPr>
              <a:t>The SDRs are binary vectors that have a small percentage of active (1) bits and a large percentage of inactive (0) bits</a:t>
            </a:r>
          </a:p>
          <a:p>
            <a:pPr marL="342900" indent="-342900" algn="just">
              <a:buFont typeface="Arial" panose="020B0604020202020204" pitchFamily="34" charset="0"/>
              <a:buChar char="•"/>
            </a:pPr>
            <a:r>
              <a:rPr lang="en-IN" dirty="0">
                <a:effectLst/>
                <a:latin typeface="Helvetica Neue" panose="02000503000000020004" pitchFamily="2" charset="0"/>
              </a:rPr>
              <a:t>The spatial pooler learns to identify the most important features of the input data and creates SDRs </a:t>
            </a:r>
          </a:p>
          <a:p>
            <a:pPr marL="342900" indent="-34290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401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8E9118-D53E-F80C-DB36-AB43B1599CC4}"/>
              </a:ext>
            </a:extLst>
          </p:cNvPr>
          <p:cNvSpPr>
            <a:spLocks noGrp="1"/>
          </p:cNvSpPr>
          <p:nvPr>
            <p:ph type="title"/>
          </p:nvPr>
        </p:nvSpPr>
        <p:spPr>
          <a:xfrm>
            <a:off x="517869" y="976160"/>
            <a:ext cx="8686800" cy="1934172"/>
          </a:xfrm>
        </p:spPr>
        <p:txBody>
          <a:bodyPr>
            <a:normAutofit/>
          </a:bodyPr>
          <a:lstStyle/>
          <a:p>
            <a:r>
              <a:rPr lang="en-US" dirty="0"/>
              <a:t>Temporal Memory</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DB45C-04AC-135C-8E7A-5A8C020D3688}"/>
              </a:ext>
            </a:extLst>
          </p:cNvPr>
          <p:cNvSpPr>
            <a:spLocks noGrp="1"/>
          </p:cNvSpPr>
          <p:nvPr>
            <p:ph idx="1"/>
          </p:nvPr>
        </p:nvSpPr>
        <p:spPr>
          <a:xfrm>
            <a:off x="517869" y="2236573"/>
            <a:ext cx="8686799" cy="3952291"/>
          </a:xfrm>
        </p:spPr>
        <p:txBody>
          <a:bodyPr>
            <a:normAutofit/>
          </a:bodyPr>
          <a:lstStyle/>
          <a:p>
            <a:pPr marL="342900" indent="-342900" algn="just">
              <a:buFont typeface="Arial" panose="020B0604020202020204" pitchFamily="34" charset="0"/>
              <a:buChar char="•"/>
            </a:pPr>
            <a:r>
              <a:rPr lang="en-IN" dirty="0">
                <a:effectLst/>
                <a:latin typeface="Helvetica Neue" panose="02000503000000020004" pitchFamily="2" charset="0"/>
              </a:rPr>
              <a:t>The temporal pooler is responsible for learning the temporal patterns in the input data</a:t>
            </a:r>
          </a:p>
          <a:p>
            <a:pPr marL="342900" indent="-342900" algn="just">
              <a:buFont typeface="Arial" panose="020B0604020202020204" pitchFamily="34" charset="0"/>
              <a:buChar char="•"/>
            </a:pPr>
            <a:r>
              <a:rPr lang="en-IN" dirty="0">
                <a:effectLst/>
                <a:latin typeface="Helvetica Neue" panose="02000503000000020004" pitchFamily="2" charset="0"/>
              </a:rPr>
              <a:t>The temporal pooler uses a process called sequence memory to learn and recognize temporal patterns, such as sequences of events or patterns that repeat over time</a:t>
            </a:r>
          </a:p>
          <a:p>
            <a:pPr marL="342900" indent="-342900" algn="just">
              <a:buFont typeface="Arial" panose="020B0604020202020204" pitchFamily="34" charset="0"/>
              <a:buChar char="•"/>
            </a:pPr>
            <a:r>
              <a:rPr lang="en-IN" dirty="0">
                <a:effectLst/>
                <a:latin typeface="Helvetica Neue" panose="02000503000000020004" pitchFamily="2" charset="0"/>
              </a:rPr>
              <a:t>The sequence memory enables HTM to handle time-dependent data and make predictions about future events.</a:t>
            </a:r>
          </a:p>
          <a:p>
            <a:pPr marL="342900" indent="-34290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965943"/>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2402</TotalTime>
  <Words>883</Words>
  <Application>Microsoft Macintosh PowerPoint</Application>
  <PresentationFormat>Widescreen</PresentationFormat>
  <Paragraphs>75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Bierstadt</vt:lpstr>
      <vt:lpstr>Calibri</vt:lpstr>
      <vt:lpstr>Helvetica Neue</vt:lpstr>
      <vt:lpstr>Roboto</vt:lpstr>
      <vt:lpstr>Segoe UI</vt:lpstr>
      <vt:lpstr>Times New Roman</vt:lpstr>
      <vt:lpstr>GestaltVTI</vt:lpstr>
      <vt:lpstr>ML22/23. Approve Prediction of Multisequence Learning  </vt:lpstr>
      <vt:lpstr>OBJECTIVE</vt:lpstr>
      <vt:lpstr>TABLE OF CONTENT</vt:lpstr>
      <vt:lpstr>INTRODUCTION</vt:lpstr>
      <vt:lpstr>HTM(Hierarchical Temporal Memory )</vt:lpstr>
      <vt:lpstr>METHODOLOGY</vt:lpstr>
      <vt:lpstr>Encoder</vt:lpstr>
      <vt:lpstr>Spatial Pooler</vt:lpstr>
      <vt:lpstr>Temporal Memory</vt:lpstr>
      <vt:lpstr>IMPLEMENTATION (LEARNING &amp; PREDICTION PHASE)</vt:lpstr>
      <vt:lpstr>FLOW-CHART</vt:lpstr>
      <vt:lpstr>RESULT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 Approve Prediction of Multisequence Learning  </dc:title>
  <dc:creator>SHIVA KUMAR BIRU</dc:creator>
  <cp:lastModifiedBy>SHIVA KUMAR BIRU</cp:lastModifiedBy>
  <cp:revision>31</cp:revision>
  <dcterms:created xsi:type="dcterms:W3CDTF">2023-03-04T11:37:56Z</dcterms:created>
  <dcterms:modified xsi:type="dcterms:W3CDTF">2023-03-27T15:58:56Z</dcterms:modified>
</cp:coreProperties>
</file>