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70" r:id="rId8"/>
    <p:sldId id="268" r:id="rId9"/>
    <p:sldId id="269" r:id="rId10"/>
    <p:sldId id="265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5"/>
    <p:restoredTop sz="94650"/>
  </p:normalViewPr>
  <p:slideViewPr>
    <p:cSldViewPr snapToGrid="0">
      <p:cViewPr varScale="1">
        <p:scale>
          <a:sx n="76" d="100"/>
          <a:sy n="76" d="100"/>
        </p:scale>
        <p:origin x="21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F2D37-C583-40B0-944A-E62507E3D3D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C38CCD7-5C57-4FF0-9A90-16066FC2222C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Spatial Pooler</a:t>
          </a:r>
        </a:p>
      </dgm:t>
    </dgm:pt>
    <dgm:pt modelId="{7A94EBBD-451B-49F9-9B3E-3AF266C0B107}" type="parTrans" cxnId="{AF93E552-F866-44BB-AABA-AE273526F59E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53D862-DF68-4794-B07A-3BCE55075F3B}" type="sibTrans" cxnId="{AF93E552-F866-44BB-AABA-AE273526F59E}">
      <dgm:prSet custT="1"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3C02B9-0221-42AE-A703-969048E5931F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Temporal Memory</a:t>
          </a:r>
        </a:p>
      </dgm:t>
    </dgm:pt>
    <dgm:pt modelId="{C65F6BCE-8BE8-48E9-831C-D2ED95FC8AC8}" type="parTrans" cxnId="{BDC0B573-4C44-44C1-BADA-4C75E71B6800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5298A3-FE23-4A8E-B0AF-A1ECB86AADC2}" type="sibTrans" cxnId="{BDC0B573-4C44-44C1-BADA-4C75E71B6800}">
      <dgm:prSet custT="1"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A6B16E-95C3-408C-A42C-EA0CFEA66246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</a:p>
      </dgm:t>
    </dgm:pt>
    <dgm:pt modelId="{F4963D20-DBBC-4611-B390-B0EE30427307}" type="parTrans" cxnId="{8C56E1AD-1BA7-44F8-BF42-A7E3D2FB1D06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E7AAFD-B2F3-48DB-A950-6AB1F759A197}" type="sibTrans" cxnId="{8C56E1AD-1BA7-44F8-BF42-A7E3D2FB1D06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AB4EF9-7F68-4A22-AB95-B0F50EE504D0}" type="pres">
      <dgm:prSet presAssocID="{649F2D37-C583-40B0-944A-E62507E3D3DC}" presName="Name0" presStyleCnt="0">
        <dgm:presLayoutVars>
          <dgm:dir/>
          <dgm:resizeHandles val="exact"/>
        </dgm:presLayoutVars>
      </dgm:prSet>
      <dgm:spPr/>
    </dgm:pt>
    <dgm:pt modelId="{FAACEB69-CB0D-4E8A-8A39-3F4886797632}" type="pres">
      <dgm:prSet presAssocID="{8C38CCD7-5C57-4FF0-9A90-16066FC2222C}" presName="node" presStyleLbl="node1" presStyleIdx="0" presStyleCnt="3" custLinFactNeighborX="-836" custLinFactNeighborY="-1359">
        <dgm:presLayoutVars>
          <dgm:bulletEnabled val="1"/>
        </dgm:presLayoutVars>
      </dgm:prSet>
      <dgm:spPr/>
    </dgm:pt>
    <dgm:pt modelId="{CE3FD6E0-A2B9-4B48-82AA-1CDC48E200A3}" type="pres">
      <dgm:prSet presAssocID="{0853D862-DF68-4794-B07A-3BCE55075F3B}" presName="sibTrans" presStyleLbl="sibTrans2D1" presStyleIdx="0" presStyleCnt="2"/>
      <dgm:spPr/>
    </dgm:pt>
    <dgm:pt modelId="{1BAFD0D2-CF8A-4704-8D7E-B4F43052822A}" type="pres">
      <dgm:prSet presAssocID="{0853D862-DF68-4794-B07A-3BCE55075F3B}" presName="connectorText" presStyleLbl="sibTrans2D1" presStyleIdx="0" presStyleCnt="2"/>
      <dgm:spPr/>
    </dgm:pt>
    <dgm:pt modelId="{751AA3C4-26E9-45FC-B9C1-C3545A3CED04}" type="pres">
      <dgm:prSet presAssocID="{523C02B9-0221-42AE-A703-969048E5931F}" presName="node" presStyleLbl="node1" presStyleIdx="1" presStyleCnt="3">
        <dgm:presLayoutVars>
          <dgm:bulletEnabled val="1"/>
        </dgm:presLayoutVars>
      </dgm:prSet>
      <dgm:spPr/>
    </dgm:pt>
    <dgm:pt modelId="{CBBF2D90-9A7D-4B0F-82CC-C47D13C67A49}" type="pres">
      <dgm:prSet presAssocID="{995298A3-FE23-4A8E-B0AF-A1ECB86AADC2}" presName="sibTrans" presStyleLbl="sibTrans2D1" presStyleIdx="1" presStyleCnt="2"/>
      <dgm:spPr/>
    </dgm:pt>
    <dgm:pt modelId="{97164F83-4820-409B-8537-405C95BF1CEC}" type="pres">
      <dgm:prSet presAssocID="{995298A3-FE23-4A8E-B0AF-A1ECB86AADC2}" presName="connectorText" presStyleLbl="sibTrans2D1" presStyleIdx="1" presStyleCnt="2"/>
      <dgm:spPr/>
    </dgm:pt>
    <dgm:pt modelId="{D1EA504D-3033-43D8-B3DE-0686A4192DD8}" type="pres">
      <dgm:prSet presAssocID="{DFA6B16E-95C3-408C-A42C-EA0CFEA66246}" presName="node" presStyleLbl="node1" presStyleIdx="2" presStyleCnt="3">
        <dgm:presLayoutVars>
          <dgm:bulletEnabled val="1"/>
        </dgm:presLayoutVars>
      </dgm:prSet>
      <dgm:spPr/>
    </dgm:pt>
  </dgm:ptLst>
  <dgm:cxnLst>
    <dgm:cxn modelId="{359D2512-E6BD-44DE-9DA0-842C2C56304C}" type="presOf" srcId="{0853D862-DF68-4794-B07A-3BCE55075F3B}" destId="{1BAFD0D2-CF8A-4704-8D7E-B4F43052822A}" srcOrd="1" destOrd="0" presId="urn:microsoft.com/office/officeart/2005/8/layout/process1"/>
    <dgm:cxn modelId="{B43A0522-60BF-4F65-A09D-1D17D239FC01}" type="presOf" srcId="{DFA6B16E-95C3-408C-A42C-EA0CFEA66246}" destId="{D1EA504D-3033-43D8-B3DE-0686A4192DD8}" srcOrd="0" destOrd="0" presId="urn:microsoft.com/office/officeart/2005/8/layout/process1"/>
    <dgm:cxn modelId="{F14AF323-61B0-4884-B20C-12AA7EBE9E8B}" type="presOf" srcId="{649F2D37-C583-40B0-944A-E62507E3D3DC}" destId="{87AB4EF9-7F68-4A22-AB95-B0F50EE504D0}" srcOrd="0" destOrd="0" presId="urn:microsoft.com/office/officeart/2005/8/layout/process1"/>
    <dgm:cxn modelId="{B2A0A23D-D0CB-484C-8C5A-66DBC7500166}" type="presOf" srcId="{523C02B9-0221-42AE-A703-969048E5931F}" destId="{751AA3C4-26E9-45FC-B9C1-C3545A3CED04}" srcOrd="0" destOrd="0" presId="urn:microsoft.com/office/officeart/2005/8/layout/process1"/>
    <dgm:cxn modelId="{AF93E552-F866-44BB-AABA-AE273526F59E}" srcId="{649F2D37-C583-40B0-944A-E62507E3D3DC}" destId="{8C38CCD7-5C57-4FF0-9A90-16066FC2222C}" srcOrd="0" destOrd="0" parTransId="{7A94EBBD-451B-49F9-9B3E-3AF266C0B107}" sibTransId="{0853D862-DF68-4794-B07A-3BCE55075F3B}"/>
    <dgm:cxn modelId="{BDC0B573-4C44-44C1-BADA-4C75E71B6800}" srcId="{649F2D37-C583-40B0-944A-E62507E3D3DC}" destId="{523C02B9-0221-42AE-A703-969048E5931F}" srcOrd="1" destOrd="0" parTransId="{C65F6BCE-8BE8-48E9-831C-D2ED95FC8AC8}" sibTransId="{995298A3-FE23-4A8E-B0AF-A1ECB86AADC2}"/>
    <dgm:cxn modelId="{3E97DDA9-6F9B-4BAF-ACFC-1BB92A7885CE}" type="presOf" srcId="{0853D862-DF68-4794-B07A-3BCE55075F3B}" destId="{CE3FD6E0-A2B9-4B48-82AA-1CDC48E200A3}" srcOrd="0" destOrd="0" presId="urn:microsoft.com/office/officeart/2005/8/layout/process1"/>
    <dgm:cxn modelId="{8C56E1AD-1BA7-44F8-BF42-A7E3D2FB1D06}" srcId="{649F2D37-C583-40B0-944A-E62507E3D3DC}" destId="{DFA6B16E-95C3-408C-A42C-EA0CFEA66246}" srcOrd="2" destOrd="0" parTransId="{F4963D20-DBBC-4611-B390-B0EE30427307}" sibTransId="{13E7AAFD-B2F3-48DB-A950-6AB1F759A197}"/>
    <dgm:cxn modelId="{F5562ABE-E405-47E7-8C21-11DAC885ABCD}" type="presOf" srcId="{8C38CCD7-5C57-4FF0-9A90-16066FC2222C}" destId="{FAACEB69-CB0D-4E8A-8A39-3F4886797632}" srcOrd="0" destOrd="0" presId="urn:microsoft.com/office/officeart/2005/8/layout/process1"/>
    <dgm:cxn modelId="{1F4BDFEA-5B47-4B32-87C0-C42229B93F31}" type="presOf" srcId="{995298A3-FE23-4A8E-B0AF-A1ECB86AADC2}" destId="{97164F83-4820-409B-8537-405C95BF1CEC}" srcOrd="1" destOrd="0" presId="urn:microsoft.com/office/officeart/2005/8/layout/process1"/>
    <dgm:cxn modelId="{DE20C1FD-166E-4294-8468-519745475361}" type="presOf" srcId="{995298A3-FE23-4A8E-B0AF-A1ECB86AADC2}" destId="{CBBF2D90-9A7D-4B0F-82CC-C47D13C67A49}" srcOrd="0" destOrd="0" presId="urn:microsoft.com/office/officeart/2005/8/layout/process1"/>
    <dgm:cxn modelId="{A97C6461-2FDD-4356-8CF4-72A8E356B6CA}" type="presParOf" srcId="{87AB4EF9-7F68-4A22-AB95-B0F50EE504D0}" destId="{FAACEB69-CB0D-4E8A-8A39-3F4886797632}" srcOrd="0" destOrd="0" presId="urn:microsoft.com/office/officeart/2005/8/layout/process1"/>
    <dgm:cxn modelId="{270BDA20-A2C1-4D9A-8F7F-4B7863FB5719}" type="presParOf" srcId="{87AB4EF9-7F68-4A22-AB95-B0F50EE504D0}" destId="{CE3FD6E0-A2B9-4B48-82AA-1CDC48E200A3}" srcOrd="1" destOrd="0" presId="urn:microsoft.com/office/officeart/2005/8/layout/process1"/>
    <dgm:cxn modelId="{D571E55B-3D68-40E1-89FD-0BCA6ED6FCB5}" type="presParOf" srcId="{CE3FD6E0-A2B9-4B48-82AA-1CDC48E200A3}" destId="{1BAFD0D2-CF8A-4704-8D7E-B4F43052822A}" srcOrd="0" destOrd="0" presId="urn:microsoft.com/office/officeart/2005/8/layout/process1"/>
    <dgm:cxn modelId="{3183DA0B-E11C-436A-9924-105C3AD567FD}" type="presParOf" srcId="{87AB4EF9-7F68-4A22-AB95-B0F50EE504D0}" destId="{751AA3C4-26E9-45FC-B9C1-C3545A3CED04}" srcOrd="2" destOrd="0" presId="urn:microsoft.com/office/officeart/2005/8/layout/process1"/>
    <dgm:cxn modelId="{DA71793D-0013-4666-932E-467FD85FC578}" type="presParOf" srcId="{87AB4EF9-7F68-4A22-AB95-B0F50EE504D0}" destId="{CBBF2D90-9A7D-4B0F-82CC-C47D13C67A49}" srcOrd="3" destOrd="0" presId="urn:microsoft.com/office/officeart/2005/8/layout/process1"/>
    <dgm:cxn modelId="{F7E6A620-8BB2-415A-A920-84087B67ABA2}" type="presParOf" srcId="{CBBF2D90-9A7D-4B0F-82CC-C47D13C67A49}" destId="{97164F83-4820-409B-8537-405C95BF1CEC}" srcOrd="0" destOrd="0" presId="urn:microsoft.com/office/officeart/2005/8/layout/process1"/>
    <dgm:cxn modelId="{0A72A36C-5D14-4080-AA57-F4A748744E2C}" type="presParOf" srcId="{87AB4EF9-7F68-4A22-AB95-B0F50EE504D0}" destId="{D1EA504D-3033-43D8-B3DE-0686A4192D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CEB69-CB0D-4E8A-8A39-3F4886797632}">
      <dsp:nvSpPr>
        <dsp:cNvPr id="0" name=""/>
        <dsp:cNvSpPr/>
      </dsp:nvSpPr>
      <dsp:spPr>
        <a:xfrm>
          <a:off x="2" y="832650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Spatial Pooler</a:t>
          </a:r>
        </a:p>
      </dsp:txBody>
      <dsp:txXfrm>
        <a:off x="24075" y="856723"/>
        <a:ext cx="1321692" cy="773757"/>
      </dsp:txXfrm>
    </dsp:sp>
    <dsp:sp modelId="{CE3FD6E0-A2B9-4B48-82AA-1CDC48E200A3}">
      <dsp:nvSpPr>
        <dsp:cNvPr id="0" name=""/>
        <dsp:cNvSpPr/>
      </dsp:nvSpPr>
      <dsp:spPr>
        <a:xfrm rot="19974">
          <a:off x="1507967" y="1079374"/>
          <a:ext cx="292838" cy="3397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7968" y="1147063"/>
        <a:ext cx="204987" cy="203831"/>
      </dsp:txXfrm>
    </dsp:sp>
    <dsp:sp modelId="{751AA3C4-26E9-45FC-B9C1-C3545A3CED04}">
      <dsp:nvSpPr>
        <dsp:cNvPr id="0" name=""/>
        <dsp:cNvSpPr/>
      </dsp:nvSpPr>
      <dsp:spPr>
        <a:xfrm>
          <a:off x="1922356" y="843819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Temporal Memory</a:t>
          </a:r>
        </a:p>
      </dsp:txBody>
      <dsp:txXfrm>
        <a:off x="1946429" y="867892"/>
        <a:ext cx="1321692" cy="773757"/>
      </dsp:txXfrm>
    </dsp:sp>
    <dsp:sp modelId="{CBBF2D90-9A7D-4B0F-82CC-C47D13C67A49}">
      <dsp:nvSpPr>
        <dsp:cNvPr id="0" name=""/>
        <dsp:cNvSpPr/>
      </dsp:nvSpPr>
      <dsp:spPr>
        <a:xfrm>
          <a:off x="3429179" y="1084911"/>
          <a:ext cx="290405" cy="3397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9179" y="1152855"/>
        <a:ext cx="203284" cy="203831"/>
      </dsp:txXfrm>
    </dsp:sp>
    <dsp:sp modelId="{D1EA504D-3033-43D8-B3DE-0686A4192DD8}">
      <dsp:nvSpPr>
        <dsp:cNvPr id="0" name=""/>
        <dsp:cNvSpPr/>
      </dsp:nvSpPr>
      <dsp:spPr>
        <a:xfrm>
          <a:off x="3840130" y="843819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</a:p>
      </dsp:txBody>
      <dsp:txXfrm>
        <a:off x="3864203" y="867892"/>
        <a:ext cx="1321692" cy="773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41F66-0B57-9A48-9465-56FFF332D34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D2FAD-631C-5746-91DF-93E9136A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D2FAD-631C-5746-91DF-93E9136ACD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2554" y="699796"/>
            <a:ext cx="5910924" cy="158508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WORKING OF SPATIAL POOLER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7183" y="2379306"/>
            <a:ext cx="5049175" cy="477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Builds SDR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Inactive columns are not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input pattern is checked against the database.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399E1B5-B320-B13F-B24B-2A69678ED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414263"/>
              </p:ext>
            </p:extLst>
          </p:nvPr>
        </p:nvGraphicFramePr>
        <p:xfrm>
          <a:off x="5881816" y="2063578"/>
          <a:ext cx="5214552" cy="2509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69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Numbers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datasets and train with Spatial Pooler using a scalar 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 Pooler iteratively trains each sequence until it reaches a stable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memory-based system that stores a large number of patterns and sequences.</a:t>
            </a:r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29" y="796484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86" y="1549353"/>
            <a:ext cx="11123585" cy="492860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C6641C-EF28-FF0A-45EE-2B454883053F}"/>
              </a:ext>
            </a:extLst>
          </p:cNvPr>
          <p:cNvSpPr/>
          <p:nvPr/>
        </p:nvSpPr>
        <p:spPr>
          <a:xfrm>
            <a:off x="1054992" y="1554730"/>
            <a:ext cx="1746598" cy="6598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CE3F1-3B82-B84B-1A86-237599C0C089}"/>
              </a:ext>
            </a:extLst>
          </p:cNvPr>
          <p:cNvSpPr/>
          <p:nvPr/>
        </p:nvSpPr>
        <p:spPr>
          <a:xfrm>
            <a:off x="6285790" y="4668048"/>
            <a:ext cx="1839566" cy="792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Accuracy percentage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45E3DA-07BD-7660-8415-B253BF777F35}"/>
              </a:ext>
            </a:extLst>
          </p:cNvPr>
          <p:cNvSpPr/>
          <p:nvPr/>
        </p:nvSpPr>
        <p:spPr>
          <a:xfrm>
            <a:off x="10012972" y="5631520"/>
            <a:ext cx="1638299" cy="743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8887668-6271-D7D8-ED26-C066174E009E}"/>
              </a:ext>
            </a:extLst>
          </p:cNvPr>
          <p:cNvSpPr/>
          <p:nvPr/>
        </p:nvSpPr>
        <p:spPr>
          <a:xfrm>
            <a:off x="1788948" y="2214614"/>
            <a:ext cx="157160" cy="3843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36F564-34E4-8B70-4E6A-DB84DCD258B8}"/>
              </a:ext>
            </a:extLst>
          </p:cNvPr>
          <p:cNvSpPr/>
          <p:nvPr/>
        </p:nvSpPr>
        <p:spPr>
          <a:xfrm>
            <a:off x="1782522" y="4252721"/>
            <a:ext cx="163586" cy="34472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627477-6447-0E82-4ADF-1AA0C507CC8C}"/>
              </a:ext>
            </a:extLst>
          </p:cNvPr>
          <p:cNvSpPr/>
          <p:nvPr/>
        </p:nvSpPr>
        <p:spPr>
          <a:xfrm>
            <a:off x="2801590" y="4789076"/>
            <a:ext cx="1086043" cy="19770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410A266-B8BB-EE85-EA3D-1FF97F82D2ED}"/>
              </a:ext>
            </a:extLst>
          </p:cNvPr>
          <p:cNvSpPr/>
          <p:nvPr/>
        </p:nvSpPr>
        <p:spPr>
          <a:xfrm>
            <a:off x="5588775" y="4837911"/>
            <a:ext cx="705327" cy="1488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362A932-2CCA-A85C-382B-9920ECA90B48}"/>
              </a:ext>
            </a:extLst>
          </p:cNvPr>
          <p:cNvSpPr/>
          <p:nvPr/>
        </p:nvSpPr>
        <p:spPr>
          <a:xfrm>
            <a:off x="8144494" y="4818543"/>
            <a:ext cx="641160" cy="1488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A40251-7AAB-7045-70B8-EFC431454BA6}"/>
              </a:ext>
            </a:extLst>
          </p:cNvPr>
          <p:cNvSpPr/>
          <p:nvPr/>
        </p:nvSpPr>
        <p:spPr>
          <a:xfrm>
            <a:off x="8805522" y="4589138"/>
            <a:ext cx="1638300" cy="939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Storing the result in a file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844C34E-6877-E658-A3AA-CF00666EB3D6}"/>
              </a:ext>
            </a:extLst>
          </p:cNvPr>
          <p:cNvCxnSpPr>
            <a:cxnSpLocks/>
          </p:cNvCxnSpPr>
          <p:nvPr/>
        </p:nvCxnSpPr>
        <p:spPr>
          <a:xfrm>
            <a:off x="10443822" y="4880669"/>
            <a:ext cx="518970" cy="743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D82EB05-2B37-FE9E-A30C-5F92C79027E5}"/>
              </a:ext>
            </a:extLst>
          </p:cNvPr>
          <p:cNvSpPr/>
          <p:nvPr/>
        </p:nvSpPr>
        <p:spPr>
          <a:xfrm>
            <a:off x="3870400" y="4577099"/>
            <a:ext cx="1669900" cy="951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Test-Data Sequences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A852CD-302B-550D-3C0E-1B1EBFF12880}"/>
              </a:ext>
            </a:extLst>
          </p:cNvPr>
          <p:cNvSpPr/>
          <p:nvPr/>
        </p:nvSpPr>
        <p:spPr>
          <a:xfrm>
            <a:off x="999185" y="4597448"/>
            <a:ext cx="1903760" cy="9332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Datasets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DB2331-8D4B-27D3-CC83-C8AAC74B96FD}"/>
              </a:ext>
            </a:extLst>
          </p:cNvPr>
          <p:cNvSpPr/>
          <p:nvPr/>
        </p:nvSpPr>
        <p:spPr>
          <a:xfrm>
            <a:off x="782248" y="2598928"/>
            <a:ext cx="2183607" cy="802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Multi-Sequences stored in the file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B0276D0-9B9B-F202-5EF7-CFDEAD06B2BE}"/>
              </a:ext>
            </a:extLst>
          </p:cNvPr>
          <p:cNvSpPr/>
          <p:nvPr/>
        </p:nvSpPr>
        <p:spPr>
          <a:xfrm>
            <a:off x="922171" y="3682289"/>
            <a:ext cx="1903760" cy="58324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exists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40ABA65-4167-E064-54A7-87B6CC70754C}"/>
              </a:ext>
            </a:extLst>
          </p:cNvPr>
          <p:cNvSpPr/>
          <p:nvPr/>
        </p:nvSpPr>
        <p:spPr>
          <a:xfrm>
            <a:off x="1788948" y="3428997"/>
            <a:ext cx="157160" cy="23661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F6A94F4-2454-3A6D-31E3-ADD6F732B04F}"/>
              </a:ext>
            </a:extLst>
          </p:cNvPr>
          <p:cNvCxnSpPr>
            <a:stCxn id="6" idx="1"/>
          </p:cNvCxnSpPr>
          <p:nvPr/>
        </p:nvCxnSpPr>
        <p:spPr>
          <a:xfrm rot="10800000" flipH="1" flipV="1">
            <a:off x="922170" y="3973912"/>
            <a:ext cx="9090801" cy="2029402"/>
          </a:xfrm>
          <a:prstGeom prst="bentConnector3">
            <a:avLst>
              <a:gd name="adj1" fmla="val -251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73252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732520" cy="363101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sequences are learned and then predicted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output prediction accuracy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/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is it should automatically read and learn learning sequences from a file. The sample should read testing subsequences from a different file, when learning is complete the trained model should determine the percentage of prediction accuracy of the sequence and store it into the file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6573"/>
            <a:ext cx="8686799" cy="395229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sequence learning, HTM (Hierarchical Temporal Memory) has been proposed.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 is the process of memorizing multiple sequences.</a:t>
            </a: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sz="3200" dirty="0"/>
              <a:t>HTM(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Hierarchical Temporal Memory 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150533"/>
            <a:ext cx="8686799" cy="403833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Hierarchical Temporal Memory (HTM) is a Biomimetics model based on the principles of memory predictions developed by scientists to capture the architectural and algorithmic features of the neocortex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HTM has given promising results in pattern recognition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can learn the temporal sequences and spatial flow of sensory inputs as data.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65" y="1964267"/>
            <a:ext cx="11669670" cy="474133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Hierarchical Temporal Memory Flow 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95C446-9166-8934-5D70-C6E3DF6B9C39}"/>
              </a:ext>
            </a:extLst>
          </p:cNvPr>
          <p:cNvSpPr/>
          <p:nvPr/>
        </p:nvSpPr>
        <p:spPr>
          <a:xfrm>
            <a:off x="827314" y="2910332"/>
            <a:ext cx="1258784" cy="818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BF89973B-048B-3F8F-834D-78D1C7E4CD0B}"/>
              </a:ext>
            </a:extLst>
          </p:cNvPr>
          <p:cNvSpPr/>
          <p:nvPr/>
        </p:nvSpPr>
        <p:spPr>
          <a:xfrm>
            <a:off x="350189" y="4230018"/>
            <a:ext cx="2065253" cy="81852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Input(Stream of Data)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C5160A-7D45-A442-1DF7-064A1BD3AAC7}"/>
              </a:ext>
            </a:extLst>
          </p:cNvPr>
          <p:cNvSpPr/>
          <p:nvPr/>
        </p:nvSpPr>
        <p:spPr>
          <a:xfrm flipH="1">
            <a:off x="2677184" y="4343338"/>
            <a:ext cx="1414946" cy="654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61DE57-EA20-83C0-4462-44C3A4A41397}"/>
              </a:ext>
            </a:extLst>
          </p:cNvPr>
          <p:cNvSpPr/>
          <p:nvPr/>
        </p:nvSpPr>
        <p:spPr>
          <a:xfrm flipH="1">
            <a:off x="4631372" y="4343338"/>
            <a:ext cx="1414946" cy="654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Spatial Pooler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E8749EE-B8F1-8957-5A6F-BEC357873219}"/>
              </a:ext>
            </a:extLst>
          </p:cNvPr>
          <p:cNvSpPr/>
          <p:nvPr/>
        </p:nvSpPr>
        <p:spPr>
          <a:xfrm flipH="1">
            <a:off x="6585560" y="4320147"/>
            <a:ext cx="1414946" cy="654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Temporal Memory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E6F164C-E0CB-DFBA-6B21-129C869C408B}"/>
              </a:ext>
            </a:extLst>
          </p:cNvPr>
          <p:cNvSpPr/>
          <p:nvPr/>
        </p:nvSpPr>
        <p:spPr>
          <a:xfrm>
            <a:off x="10087518" y="4173022"/>
            <a:ext cx="1843317" cy="87551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Predicted output and Accuracy percentage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362FF50-4914-E991-2652-65766EC4B48E}"/>
              </a:ext>
            </a:extLst>
          </p:cNvPr>
          <p:cNvSpPr/>
          <p:nvPr/>
        </p:nvSpPr>
        <p:spPr>
          <a:xfrm flipH="1">
            <a:off x="8361611" y="4320147"/>
            <a:ext cx="1414946" cy="654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AE9C6E-CDA0-8A38-DDCC-D7FEFF437F71}"/>
              </a:ext>
            </a:extLst>
          </p:cNvPr>
          <p:cNvSpPr/>
          <p:nvPr/>
        </p:nvSpPr>
        <p:spPr>
          <a:xfrm>
            <a:off x="10273582" y="5692125"/>
            <a:ext cx="1258784" cy="818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947A13-93D0-C760-23EC-1B4851F3F1B1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>
            <a:off x="2313127" y="4639278"/>
            <a:ext cx="364057" cy="3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18A7BA-D8DD-EC66-BD0D-35BC559612A0}"/>
              </a:ext>
            </a:extLst>
          </p:cNvPr>
          <p:cNvCxnSpPr>
            <a:stCxn id="7" idx="1"/>
            <a:endCxn id="9" idx="3"/>
          </p:cNvCxnSpPr>
          <p:nvPr/>
        </p:nvCxnSpPr>
        <p:spPr>
          <a:xfrm>
            <a:off x="4092130" y="4670349"/>
            <a:ext cx="539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96E91F-D5D8-5E57-0C64-A266FBB7D907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V="1">
            <a:off x="6046318" y="4647158"/>
            <a:ext cx="539242" cy="2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E672D0-1929-64A8-5F1F-B6EDD48C03B7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>
            <a:off x="8000506" y="4647158"/>
            <a:ext cx="361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92EC35-ADD9-E785-E32B-AF41A5D77AF1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V="1">
            <a:off x="9776557" y="4610780"/>
            <a:ext cx="420400" cy="3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E52A07-3C06-6BD1-3AB5-9FE3E5B3CA02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1456706" y="3728852"/>
            <a:ext cx="28425" cy="50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FEE422-ACBE-5564-082D-1AA75373AA07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10902974" y="5048537"/>
            <a:ext cx="106203" cy="64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6573"/>
            <a:ext cx="8686799" cy="395229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9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Spatial Pooler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6573"/>
            <a:ext cx="8686799" cy="395229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1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Temporal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6573"/>
            <a:ext cx="8686799" cy="395229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6594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371</Words>
  <Application>Microsoft Macintosh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Bierstadt</vt:lpstr>
      <vt:lpstr>Calibri</vt:lpstr>
      <vt:lpstr>Segoe UI</vt:lpstr>
      <vt:lpstr>Times New Roman</vt:lpstr>
      <vt:lpstr>GestaltVTI</vt:lpstr>
      <vt:lpstr>ML22/23. Approve Prediction of Multisequence Learning  </vt:lpstr>
      <vt:lpstr>OBJECTIVE</vt:lpstr>
      <vt:lpstr>TABLE OF CONTENT</vt:lpstr>
      <vt:lpstr>INTRODUCTION</vt:lpstr>
      <vt:lpstr>HTM(Hierarchical Temporal Memory )</vt:lpstr>
      <vt:lpstr>METHODOLOGY</vt:lpstr>
      <vt:lpstr>Encoder</vt:lpstr>
      <vt:lpstr>Spatial Pooler</vt:lpstr>
      <vt:lpstr>Temporal Memory</vt:lpstr>
      <vt:lpstr>WORKING OF SPATIAL POOLER</vt:lpstr>
      <vt:lpstr>IMPLEMENTATION (LEARNING &amp; PREDICTION PHASE)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SHIVA KUMAR BIRU</cp:lastModifiedBy>
  <cp:revision>27</cp:revision>
  <dcterms:created xsi:type="dcterms:W3CDTF">2023-03-04T11:37:56Z</dcterms:created>
  <dcterms:modified xsi:type="dcterms:W3CDTF">2023-03-26T14:13:15Z</dcterms:modified>
</cp:coreProperties>
</file>