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 id="263" r:id="rId6"/>
    <p:sldId id="264"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F6F3-83C3-4D79-898C-F61ABCB32E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50654B-6528-40C7-B761-0C5E43308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085E3C-AE1E-424A-A4FC-AA142912B335}"/>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5" name="Footer Placeholder 4">
            <a:extLst>
              <a:ext uri="{FF2B5EF4-FFF2-40B4-BE49-F238E27FC236}">
                <a16:creationId xmlns:a16="http://schemas.microsoft.com/office/drawing/2014/main" id="{34879176-FEC5-4086-82B4-DA61623D10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6DED9C-39E9-4315-ADEF-5487DD3C5507}"/>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3059257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7EDC-1258-491A-AB03-DC92A3D303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07C459-FCE1-4FB7-8AA8-BDD8C3F511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B54E81-2EBA-47C1-9FB1-1F8BE0E34484}"/>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5" name="Footer Placeholder 4">
            <a:extLst>
              <a:ext uri="{FF2B5EF4-FFF2-40B4-BE49-F238E27FC236}">
                <a16:creationId xmlns:a16="http://schemas.microsoft.com/office/drawing/2014/main" id="{E3DB7040-928E-4DD5-8290-8F2E91FB1A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D89A21-732C-409F-A71D-ABF4968925BB}"/>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3016306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97FDF1-4CA9-49B0-983B-B3D6390B81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39461B-B565-4E0C-9458-E70D33D36A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D1494-98E0-4BCD-B2F2-EF7E7573B3D2}"/>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5" name="Footer Placeholder 4">
            <a:extLst>
              <a:ext uri="{FF2B5EF4-FFF2-40B4-BE49-F238E27FC236}">
                <a16:creationId xmlns:a16="http://schemas.microsoft.com/office/drawing/2014/main" id="{19155671-1CCF-4B2C-9FF4-97150D5B5A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AD41F-4997-4A1F-8494-B7B740309E50}"/>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374257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6075-BEE9-4D5B-8EB9-53BFF6E4FC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6EBDD1-3C2E-427E-BB18-BDB0E51DC3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E1565-CFF1-48F8-974E-C738CD4EA7F2}"/>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5" name="Footer Placeholder 4">
            <a:extLst>
              <a:ext uri="{FF2B5EF4-FFF2-40B4-BE49-F238E27FC236}">
                <a16:creationId xmlns:a16="http://schemas.microsoft.com/office/drawing/2014/main" id="{7EF73974-37A2-4C50-B899-096E3C4DCA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17BEEC-DB82-48B1-B4A7-7535D87089B5}"/>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3331198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087B-D6E2-4F94-AE67-B6F1AC88F5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4463BB-ACC9-4F37-B87F-ACBBA50C0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B52014-33C8-4E54-A195-E6990D4A03B9}"/>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5" name="Footer Placeholder 4">
            <a:extLst>
              <a:ext uri="{FF2B5EF4-FFF2-40B4-BE49-F238E27FC236}">
                <a16:creationId xmlns:a16="http://schemas.microsoft.com/office/drawing/2014/main" id="{9BB13F9F-40BC-4348-B521-6670FFFAE9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3D378E-95F0-4545-A3A5-C21E563A3BDA}"/>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398739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B216-3A3A-4F5D-B388-381E4450BA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8B5DF0-AAEA-4CCC-BD8D-5247DE0F03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ED8EA4-7929-4352-BC7F-F339C57BAC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CBEEA0-54BC-49FA-BA51-4DB4630BC8C4}"/>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6" name="Footer Placeholder 5">
            <a:extLst>
              <a:ext uri="{FF2B5EF4-FFF2-40B4-BE49-F238E27FC236}">
                <a16:creationId xmlns:a16="http://schemas.microsoft.com/office/drawing/2014/main" id="{1C10DD88-DCB6-4765-8A5E-B4DD4E9285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180984-82C6-41CB-BD2A-723A1E2CCBA5}"/>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1240093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87AA-4E96-47D6-8656-98AE056801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D1B75C-1BCC-4630-8CFB-17D7C8DFA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5F6770-2D6B-46EC-9104-D2803D49AE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0F17EB-C3E1-4818-9CFB-D89DF7442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7C8E9A-CC71-4A14-8CED-02E44E89E7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3B8DE3-5245-4D04-8732-19B87E38CA1C}"/>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8" name="Footer Placeholder 7">
            <a:extLst>
              <a:ext uri="{FF2B5EF4-FFF2-40B4-BE49-F238E27FC236}">
                <a16:creationId xmlns:a16="http://schemas.microsoft.com/office/drawing/2014/main" id="{0A3B7B0F-C4A9-4049-8871-554BABA48A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597F07-5AFA-429A-B414-AD47399CA713}"/>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405372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FE50-3520-456D-AF06-188D8F0D43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EAE407-1A6A-469C-B1E8-890890D02243}"/>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4" name="Footer Placeholder 3">
            <a:extLst>
              <a:ext uri="{FF2B5EF4-FFF2-40B4-BE49-F238E27FC236}">
                <a16:creationId xmlns:a16="http://schemas.microsoft.com/office/drawing/2014/main" id="{EA00FFD4-DAA3-432E-B0FD-D1DD67063A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F17C64-273E-4884-A23F-C03A3E0D03DA}"/>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355947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34F1D4-CA4A-4063-8FCD-DD7A61C4E695}"/>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3" name="Footer Placeholder 2">
            <a:extLst>
              <a:ext uri="{FF2B5EF4-FFF2-40B4-BE49-F238E27FC236}">
                <a16:creationId xmlns:a16="http://schemas.microsoft.com/office/drawing/2014/main" id="{B45766DE-884A-4C38-A1E3-56DC5ABF1B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D60A5A-A54F-4352-8865-C55125FBE612}"/>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163583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1A34-796D-41F5-B261-BF13329F1D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0F204C-8ABB-4F26-9F62-B1DD46B36C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D2A83B-5BFF-4FE2-90A2-29C85F992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E7A33-B0D4-4918-86D8-7BB414F5A9F4}"/>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6" name="Footer Placeholder 5">
            <a:extLst>
              <a:ext uri="{FF2B5EF4-FFF2-40B4-BE49-F238E27FC236}">
                <a16:creationId xmlns:a16="http://schemas.microsoft.com/office/drawing/2014/main" id="{BA9630F0-7637-44FC-A363-F93A0A348C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98EDF6-F2CC-4701-9945-B5B3DBF92231}"/>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570184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99BD-5CDB-4B9D-AAF9-D73BA2287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00F22-FDD7-4430-B5E5-61AFF87D14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27EABF-4D37-4B54-B785-47A5B1B72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8BD9A-6B4F-4C4D-AA81-54C0A151DA38}"/>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6" name="Footer Placeholder 5">
            <a:extLst>
              <a:ext uri="{FF2B5EF4-FFF2-40B4-BE49-F238E27FC236}">
                <a16:creationId xmlns:a16="http://schemas.microsoft.com/office/drawing/2014/main" id="{56A6235A-44DE-4844-B276-3D9F99E910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FE5E3A-D3AA-4202-AE60-A5CD1E3CFFBE}"/>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65526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B8D2B5-1A28-43F8-BF79-D1053B39C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154753-C821-4B30-98F6-3851D88F3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787202-F760-4929-8B36-A61EE6677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B91C6-648F-4165-8C23-0859688E9FB2}" type="datetimeFigureOut">
              <a:rPr lang="en-IN" smtClean="0"/>
              <a:t>27-03-2022</a:t>
            </a:fld>
            <a:endParaRPr lang="en-IN"/>
          </a:p>
        </p:txBody>
      </p:sp>
      <p:sp>
        <p:nvSpPr>
          <p:cNvPr id="5" name="Footer Placeholder 4">
            <a:extLst>
              <a:ext uri="{FF2B5EF4-FFF2-40B4-BE49-F238E27FC236}">
                <a16:creationId xmlns:a16="http://schemas.microsoft.com/office/drawing/2014/main" id="{2CA42898-E2DE-4886-AD50-F858A4D40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3DF734-6E89-4938-AB72-41882F5E1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C4FD7-D391-4AFB-955F-B05D39157904}" type="slidenum">
              <a:rPr lang="en-IN" smtClean="0"/>
              <a:t>‹#›</a:t>
            </a:fld>
            <a:endParaRPr lang="en-IN"/>
          </a:p>
        </p:txBody>
      </p:sp>
    </p:spTree>
    <p:extLst>
      <p:ext uri="{BB962C8B-B14F-4D97-AF65-F5344CB8AC3E}">
        <p14:creationId xmlns:p14="http://schemas.microsoft.com/office/powerpoint/2010/main" val="944566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4C0C-AD77-49FF-A761-F0957C312516}"/>
              </a:ext>
            </a:extLst>
          </p:cNvPr>
          <p:cNvSpPr>
            <a:spLocks noGrp="1"/>
          </p:cNvSpPr>
          <p:nvPr>
            <p:ph type="ctrTitle"/>
          </p:nvPr>
        </p:nvSpPr>
        <p:spPr>
          <a:xfrm>
            <a:off x="1524000" y="2444858"/>
            <a:ext cx="9144000" cy="860441"/>
          </a:xfrm>
        </p:spPr>
        <p:txBody>
          <a:bodyPr>
            <a:normAutofit fontScale="90000"/>
          </a:bodyPr>
          <a:lstStyle/>
          <a:p>
            <a:r>
              <a:rPr lang="en-IN" sz="3600" b="1" dirty="0"/>
              <a:t>Multi Alphabet/Image/Number Sequence Learning</a:t>
            </a:r>
            <a:br>
              <a:rPr lang="en-IN" sz="3600" b="1" dirty="0"/>
            </a:br>
            <a:r>
              <a:rPr lang="en-IN" sz="3600" b="1" dirty="0"/>
              <a:t>by</a:t>
            </a:r>
            <a:br>
              <a:rPr lang="en-IN" sz="3600" b="1" dirty="0"/>
            </a:br>
            <a:r>
              <a:rPr lang="en-IN" sz="3600" b="1" dirty="0"/>
              <a:t>Damir </a:t>
            </a:r>
            <a:r>
              <a:rPr lang="en-IN" sz="3600" b="1" dirty="0" err="1"/>
              <a:t>Dobric</a:t>
            </a:r>
            <a:endParaRPr lang="en-IN" sz="3600" b="1" dirty="0"/>
          </a:p>
        </p:txBody>
      </p:sp>
      <p:sp>
        <p:nvSpPr>
          <p:cNvPr id="3" name="Subtitle 2">
            <a:extLst>
              <a:ext uri="{FF2B5EF4-FFF2-40B4-BE49-F238E27FC236}">
                <a16:creationId xmlns:a16="http://schemas.microsoft.com/office/drawing/2014/main" id="{44845FB3-4201-444A-A1E7-A23C17FB639C}"/>
              </a:ext>
            </a:extLst>
          </p:cNvPr>
          <p:cNvSpPr>
            <a:spLocks noGrp="1"/>
          </p:cNvSpPr>
          <p:nvPr>
            <p:ph type="subTitle" idx="1"/>
          </p:nvPr>
        </p:nvSpPr>
        <p:spPr>
          <a:xfrm>
            <a:off x="1524000" y="3940567"/>
            <a:ext cx="9144000" cy="1655762"/>
          </a:xfrm>
        </p:spPr>
        <p:txBody>
          <a:bodyPr>
            <a:normAutofit/>
          </a:bodyPr>
          <a:lstStyle/>
          <a:p>
            <a:r>
              <a:rPr lang="en-IN" sz="2000" dirty="0"/>
              <a:t>Gaurav </a:t>
            </a:r>
            <a:r>
              <a:rPr lang="en-IN" sz="2000" dirty="0" err="1"/>
              <a:t>Honnavara</a:t>
            </a:r>
            <a:r>
              <a:rPr lang="en-IN" sz="2000" dirty="0"/>
              <a:t> Manjunath - 1384178</a:t>
            </a:r>
          </a:p>
          <a:p>
            <a:r>
              <a:rPr lang="en-IN" sz="2000" dirty="0"/>
              <a:t>Harish Palanivel - 1392283</a:t>
            </a:r>
          </a:p>
          <a:p>
            <a:r>
              <a:rPr lang="en-IN" sz="2000" dirty="0"/>
              <a:t>Prajwal Praveen </a:t>
            </a:r>
            <a:r>
              <a:rPr lang="en-IN" sz="2000" dirty="0" err="1"/>
              <a:t>Athkar</a:t>
            </a:r>
            <a:r>
              <a:rPr lang="en-IN" sz="2000" dirty="0"/>
              <a:t> - </a:t>
            </a:r>
            <a:r>
              <a:rPr lang="en-IN" sz="2000" dirty="0">
                <a:effectLst/>
                <a:latin typeface="Calibri" panose="020F0502020204030204" pitchFamily="34" charset="0"/>
                <a:ea typeface="Calibri" panose="020F0502020204030204" pitchFamily="34" charset="0"/>
                <a:cs typeface="Times New Roman" panose="02020603050405020304" pitchFamily="18" charset="0"/>
              </a:rPr>
              <a:t>1394663 </a:t>
            </a:r>
            <a:endParaRPr lang="en-IN" sz="2000" dirty="0"/>
          </a:p>
        </p:txBody>
      </p:sp>
      <p:pic>
        <p:nvPicPr>
          <p:cNvPr id="5" name="Picture 4">
            <a:extLst>
              <a:ext uri="{FF2B5EF4-FFF2-40B4-BE49-F238E27FC236}">
                <a16:creationId xmlns:a16="http://schemas.microsoft.com/office/drawing/2014/main" id="{7271AE9B-6AA3-4DCA-985F-9F8777D9A0D2}"/>
              </a:ext>
            </a:extLst>
          </p:cNvPr>
          <p:cNvPicPr>
            <a:picLocks noChangeAspect="1"/>
          </p:cNvPicPr>
          <p:nvPr/>
        </p:nvPicPr>
        <p:blipFill>
          <a:blip r:embed="rId2"/>
          <a:stretch>
            <a:fillRect/>
          </a:stretch>
        </p:blipFill>
        <p:spPr>
          <a:xfrm>
            <a:off x="9548260" y="0"/>
            <a:ext cx="2637323" cy="1075216"/>
          </a:xfrm>
          <a:prstGeom prst="rect">
            <a:avLst/>
          </a:prstGeom>
        </p:spPr>
      </p:pic>
    </p:spTree>
    <p:extLst>
      <p:ext uri="{BB962C8B-B14F-4D97-AF65-F5344CB8AC3E}">
        <p14:creationId xmlns:p14="http://schemas.microsoft.com/office/powerpoint/2010/main" val="222426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4687-E031-4FB2-9074-33E6A264E33A}"/>
              </a:ext>
            </a:extLst>
          </p:cNvPr>
          <p:cNvSpPr>
            <a:spLocks noGrp="1"/>
          </p:cNvSpPr>
          <p:nvPr>
            <p:ph type="title"/>
          </p:nvPr>
        </p:nvSpPr>
        <p:spPr/>
        <p:txBody>
          <a:bodyPr/>
          <a:lstStyle/>
          <a:p>
            <a:pPr algn="ctr"/>
            <a:r>
              <a:rPr lang="en-IN" sz="3600" b="1" dirty="0"/>
              <a:t>Objective/Abstract</a:t>
            </a:r>
            <a:endParaRPr lang="en-IN" b="1" dirty="0"/>
          </a:p>
        </p:txBody>
      </p:sp>
      <p:sp>
        <p:nvSpPr>
          <p:cNvPr id="3" name="Content Placeholder 2">
            <a:extLst>
              <a:ext uri="{FF2B5EF4-FFF2-40B4-BE49-F238E27FC236}">
                <a16:creationId xmlns:a16="http://schemas.microsoft.com/office/drawing/2014/main" id="{2CE14D22-35BF-478E-BB8C-F492DB26B40A}"/>
              </a:ext>
            </a:extLst>
          </p:cNvPr>
          <p:cNvSpPr>
            <a:spLocks noGrp="1"/>
          </p:cNvSpPr>
          <p:nvPr>
            <p:ph idx="1"/>
          </p:nvPr>
        </p:nvSpPr>
        <p:spPr>
          <a:xfrm>
            <a:off x="838201" y="1690688"/>
            <a:ext cx="10076848" cy="3324074"/>
          </a:xfrm>
        </p:spPr>
        <p:txBody>
          <a:bodyPr>
            <a:noAutofit/>
          </a:bodyPr>
          <a:lstStyle/>
          <a:p>
            <a:pPr marL="0" indent="0" algn="just">
              <a:buNone/>
            </a:pPr>
            <a:r>
              <a:rPr lang="en-IN" sz="1600" b="1" dirty="0">
                <a:effectLst/>
                <a:latin typeface="Bell MT" panose="02020503060305020303" pitchFamily="18" charset="0"/>
                <a:ea typeface="SimSun" panose="02010600030101010101" pitchFamily="2" charset="-122"/>
              </a:rPr>
              <a:t>The evolution of life on Earth has developed the human brain containing the cortex which in the environment processes a series of sensory information and builds temporary memory</a:t>
            </a:r>
            <a:r>
              <a:rPr lang="en-US" sz="1600" b="1" dirty="0">
                <a:effectLst/>
                <a:latin typeface="Bell MT" panose="02020503060305020303" pitchFamily="18" charset="0"/>
                <a:ea typeface="SimSun" panose="02010600030101010101" pitchFamily="2" charset="-122"/>
              </a:rPr>
              <a:t>.</a:t>
            </a:r>
            <a:r>
              <a:rPr lang="en-IN" sz="1600" b="1" dirty="0">
                <a:effectLst/>
                <a:latin typeface="Bell MT" panose="02020503060305020303" pitchFamily="18" charset="0"/>
                <a:ea typeface="SimSun" panose="02010600030101010101" pitchFamily="2" charset="-122"/>
              </a:rPr>
              <a:t> This leads to identifying and foretelling information about the previously visualized functions like speech recognition, natural vision, and sequences of information. </a:t>
            </a:r>
            <a:r>
              <a:rPr lang="en-US" sz="1600" b="1" dirty="0">
                <a:effectLst/>
                <a:latin typeface="Bell MT" panose="02020503060305020303" pitchFamily="18" charset="0"/>
                <a:ea typeface="SimSun" panose="02010600030101010101" pitchFamily="2" charset="-122"/>
              </a:rPr>
              <a:t>In real-life situations, the prediction and perception of temporal sequences for sensory inputs </a:t>
            </a:r>
            <a:r>
              <a:rPr lang="en-IN" sz="1600" b="1" dirty="0">
                <a:effectLst/>
                <a:latin typeface="Bell MT" panose="02020503060305020303" pitchFamily="18" charset="0"/>
                <a:ea typeface="SimSun" panose="02010600030101010101" pitchFamily="2" charset="-122"/>
              </a:rPr>
              <a:t>are</a:t>
            </a:r>
            <a:r>
              <a:rPr lang="en-US" sz="1600" b="1" dirty="0">
                <a:effectLst/>
                <a:latin typeface="Bell MT" panose="02020503060305020303" pitchFamily="18" charset="0"/>
                <a:ea typeface="SimSun" panose="02010600030101010101" pitchFamily="2" charset="-122"/>
              </a:rPr>
              <a:t> useful/critical. Based on multiple known features of neurons, a theoretical framework has been proposed for sequence learning in the cortex is known as Hierarchical Temporal Memory (HTM) sequence learning. The model using temporal memory can handle varying the sequences  by keeping the predictions until valid evidence is available.</a:t>
            </a:r>
            <a:r>
              <a:rPr lang="en-US" sz="1600" dirty="0">
                <a:effectLst/>
                <a:latin typeface="Bell MT" panose="02020503060305020303" pitchFamily="18" charset="0"/>
                <a:ea typeface="SimSun" panose="02010600030101010101" pitchFamily="2" charset="-122"/>
              </a:rPr>
              <a:t> </a:t>
            </a:r>
            <a:r>
              <a:rPr lang="en-US" sz="1600" b="1" dirty="0">
                <a:effectLst/>
                <a:latin typeface="Bell MT" panose="02020503060305020303" pitchFamily="18" charset="0"/>
                <a:ea typeface="SimSun" panose="02010600030101010101" pitchFamily="2" charset="-122"/>
              </a:rPr>
              <a:t>HTM’s ability to predict future patterns arrive from learning which patterns are likely to follow each other. In scenarios when HTM receives a unique pattern, it compares historically received patterns with the new pattern. As input never repeats in the same fashion, the uniqueness of sequence is critical for recognizing inputs. HTM uses shifting order memory, which enables it to predict using variable-length sequences</a:t>
            </a:r>
            <a:r>
              <a:rPr lang="en-IN" sz="1600" dirty="0">
                <a:effectLst/>
                <a:latin typeface="Bell MT" panose="02020503060305020303" pitchFamily="18" charset="0"/>
              </a:rPr>
              <a:t> </a:t>
            </a:r>
            <a:endParaRPr lang="en-IN" sz="1600" dirty="0">
              <a:effectLst/>
              <a:latin typeface="Bell MT" panose="02020503060305020303" pitchFamily="18" charset="0"/>
              <a:ea typeface="SimSun" panose="02010600030101010101" pitchFamily="2" charset="-122"/>
            </a:endParaRPr>
          </a:p>
          <a:p>
            <a:pPr marL="0" indent="0" algn="just">
              <a:buNone/>
            </a:pPr>
            <a:endParaRPr lang="en-IN" sz="1600" dirty="0">
              <a:latin typeface="Bell MT" panose="02020503060305020303" pitchFamily="18" charset="0"/>
            </a:endParaRPr>
          </a:p>
        </p:txBody>
      </p:sp>
      <p:pic>
        <p:nvPicPr>
          <p:cNvPr id="5" name="Picture 4">
            <a:extLst>
              <a:ext uri="{FF2B5EF4-FFF2-40B4-BE49-F238E27FC236}">
                <a16:creationId xmlns:a16="http://schemas.microsoft.com/office/drawing/2014/main" id="{0E405B5E-2410-4D66-B21B-549B093E6280}"/>
              </a:ext>
            </a:extLst>
          </p:cNvPr>
          <p:cNvPicPr>
            <a:picLocks noChangeAspect="1"/>
          </p:cNvPicPr>
          <p:nvPr/>
        </p:nvPicPr>
        <p:blipFill>
          <a:blip r:embed="rId2"/>
          <a:stretch>
            <a:fillRect/>
          </a:stretch>
        </p:blipFill>
        <p:spPr>
          <a:xfrm>
            <a:off x="9554677" y="-28876"/>
            <a:ext cx="2637323" cy="1075216"/>
          </a:xfrm>
          <a:prstGeom prst="rect">
            <a:avLst/>
          </a:prstGeom>
        </p:spPr>
      </p:pic>
    </p:spTree>
    <p:extLst>
      <p:ext uri="{BB962C8B-B14F-4D97-AF65-F5344CB8AC3E}">
        <p14:creationId xmlns:p14="http://schemas.microsoft.com/office/powerpoint/2010/main" val="123613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FCDD-0BB7-4053-8FCA-629C083C410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BD28BD0-38C4-4F0A-B329-E67596DDB6CE}"/>
              </a:ext>
            </a:extLst>
          </p:cNvPr>
          <p:cNvSpPr>
            <a:spLocks noGrp="1"/>
          </p:cNvSpPr>
          <p:nvPr>
            <p:ph idx="1"/>
          </p:nvPr>
        </p:nvSpPr>
        <p:spPr/>
        <p:txBody>
          <a:bodyPr/>
          <a:lstStyle/>
          <a:p>
            <a:r>
              <a:rPr lang="en-IN" dirty="0"/>
              <a:t>Medical Science and ML engineers were working on the understanding of cortex for temporal pattern recognition.</a:t>
            </a:r>
          </a:p>
          <a:p>
            <a:r>
              <a:rPr lang="en-IN" dirty="0"/>
              <a:t>HTM (Hierarchical Temporal Memory) has been proposed for sequence learning.</a:t>
            </a:r>
          </a:p>
          <a:p>
            <a:r>
              <a:rPr lang="en-IN" dirty="0"/>
              <a:t>HTM is a biomimetics model based on the principle of memory predictions.</a:t>
            </a:r>
          </a:p>
          <a:p>
            <a:pPr marL="0" indent="0">
              <a:buNone/>
            </a:pPr>
            <a:endParaRPr lang="en-IN" dirty="0"/>
          </a:p>
          <a:p>
            <a:endParaRPr lang="en-IN" dirty="0"/>
          </a:p>
        </p:txBody>
      </p:sp>
    </p:spTree>
    <p:extLst>
      <p:ext uri="{BB962C8B-B14F-4D97-AF65-F5344CB8AC3E}">
        <p14:creationId xmlns:p14="http://schemas.microsoft.com/office/powerpoint/2010/main" val="70047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4699-197F-4B53-ABFD-1A85C4D102F8}"/>
              </a:ext>
            </a:extLst>
          </p:cNvPr>
          <p:cNvSpPr>
            <a:spLocks noGrp="1"/>
          </p:cNvSpPr>
          <p:nvPr>
            <p:ph type="title"/>
          </p:nvPr>
        </p:nvSpPr>
        <p:spPr/>
        <p:txBody>
          <a:bodyPr>
            <a:normAutofit/>
          </a:bodyPr>
          <a:lstStyle/>
          <a:p>
            <a:r>
              <a:rPr lang="en-IN" sz="3200" dirty="0"/>
              <a:t>Introduction – SDRs (Sparse Distributed Representations)</a:t>
            </a:r>
          </a:p>
        </p:txBody>
      </p:sp>
      <p:sp>
        <p:nvSpPr>
          <p:cNvPr id="3" name="Content Placeholder 2">
            <a:extLst>
              <a:ext uri="{FF2B5EF4-FFF2-40B4-BE49-F238E27FC236}">
                <a16:creationId xmlns:a16="http://schemas.microsoft.com/office/drawing/2014/main" id="{EB8B512C-BD80-4664-A3C9-423799B77C31}"/>
              </a:ext>
            </a:extLst>
          </p:cNvPr>
          <p:cNvSpPr>
            <a:spLocks noGrp="1"/>
          </p:cNvSpPr>
          <p:nvPr>
            <p:ph idx="1"/>
          </p:nvPr>
        </p:nvSpPr>
        <p:spPr>
          <a:xfrm>
            <a:off x="838200" y="1825625"/>
            <a:ext cx="6130491" cy="4777306"/>
          </a:xfrm>
        </p:spPr>
        <p:txBody>
          <a:bodyPr/>
          <a:lstStyle/>
          <a:p>
            <a:pPr marL="0" indent="0">
              <a:buNone/>
            </a:pPr>
            <a:r>
              <a:rPr lang="en-IN" dirty="0"/>
              <a:t>HTM’s language is (Sparse Distributed Representations) SDRs of input patterns</a:t>
            </a:r>
          </a:p>
          <a:p>
            <a:pPr marL="0" indent="0">
              <a:buNone/>
            </a:pPr>
            <a:r>
              <a:rPr lang="en-IN" dirty="0"/>
              <a:t>Generates SDRs internally to give fixed number of bits</a:t>
            </a:r>
          </a:p>
          <a:p>
            <a:pPr marL="0" indent="0">
              <a:buNone/>
            </a:pPr>
            <a:r>
              <a:rPr lang="en-IN" dirty="0"/>
              <a:t>The bits are given semantic meaning</a:t>
            </a:r>
          </a:p>
        </p:txBody>
      </p:sp>
      <p:pic>
        <p:nvPicPr>
          <p:cNvPr id="4" name="Picture 3">
            <a:extLst>
              <a:ext uri="{FF2B5EF4-FFF2-40B4-BE49-F238E27FC236}">
                <a16:creationId xmlns:a16="http://schemas.microsoft.com/office/drawing/2014/main" id="{3102FCCF-24F5-447E-89F7-937153C8678F}"/>
              </a:ext>
            </a:extLst>
          </p:cNvPr>
          <p:cNvPicPr>
            <a:picLocks noChangeAspect="1"/>
          </p:cNvPicPr>
          <p:nvPr/>
        </p:nvPicPr>
        <p:blipFill>
          <a:blip r:embed="rId2"/>
          <a:stretch>
            <a:fillRect/>
          </a:stretch>
        </p:blipFill>
        <p:spPr>
          <a:xfrm>
            <a:off x="7652263" y="2097336"/>
            <a:ext cx="3464915" cy="3360187"/>
          </a:xfrm>
          <a:prstGeom prst="rect">
            <a:avLst/>
          </a:prstGeom>
        </p:spPr>
      </p:pic>
    </p:spTree>
    <p:extLst>
      <p:ext uri="{BB962C8B-B14F-4D97-AF65-F5344CB8AC3E}">
        <p14:creationId xmlns:p14="http://schemas.microsoft.com/office/powerpoint/2010/main" val="374568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CDE2-F97B-4F41-A8A7-9C0DFCE95CE4}"/>
              </a:ext>
            </a:extLst>
          </p:cNvPr>
          <p:cNvSpPr>
            <a:spLocks noGrp="1"/>
          </p:cNvSpPr>
          <p:nvPr>
            <p:ph type="title"/>
          </p:nvPr>
        </p:nvSpPr>
        <p:spPr/>
        <p:txBody>
          <a:bodyPr>
            <a:normAutofit/>
          </a:bodyPr>
          <a:lstStyle/>
          <a:p>
            <a:r>
              <a:rPr lang="en-IN" sz="2800" dirty="0"/>
              <a:t>Introduction – PDS (Proximal Dendrite Segments) &amp; </a:t>
            </a:r>
          </a:p>
        </p:txBody>
      </p:sp>
      <p:sp>
        <p:nvSpPr>
          <p:cNvPr id="3" name="Content Placeholder 2">
            <a:extLst>
              <a:ext uri="{FF2B5EF4-FFF2-40B4-BE49-F238E27FC236}">
                <a16:creationId xmlns:a16="http://schemas.microsoft.com/office/drawing/2014/main" id="{BDA644A2-A119-4E56-A716-148B7D15EE81}"/>
              </a:ext>
            </a:extLst>
          </p:cNvPr>
          <p:cNvSpPr>
            <a:spLocks noGrp="1"/>
          </p:cNvSpPr>
          <p:nvPr>
            <p:ph idx="1"/>
          </p:nvPr>
        </p:nvSpPr>
        <p:spPr>
          <a:xfrm>
            <a:off x="838200" y="1825625"/>
            <a:ext cx="6149741" cy="4228666"/>
          </a:xfrm>
        </p:spPr>
        <p:txBody>
          <a:bodyPr/>
          <a:lstStyle/>
          <a:p>
            <a:r>
              <a:rPr lang="en-IN" dirty="0"/>
              <a:t>PDS with synapses are </a:t>
            </a:r>
            <a:r>
              <a:rPr lang="en-IN" dirty="0" err="1"/>
              <a:t>representated</a:t>
            </a:r>
            <a:r>
              <a:rPr lang="en-IN" dirty="0"/>
              <a:t> by small black circles</a:t>
            </a:r>
          </a:p>
          <a:p>
            <a:r>
              <a:rPr lang="en-IN" dirty="0"/>
              <a:t>Based on active input bits, feedforward input activates a column </a:t>
            </a:r>
          </a:p>
          <a:p>
            <a:endParaRPr lang="en-IN" dirty="0"/>
          </a:p>
        </p:txBody>
      </p:sp>
      <p:pic>
        <p:nvPicPr>
          <p:cNvPr id="4" name="Picture 3">
            <a:extLst>
              <a:ext uri="{FF2B5EF4-FFF2-40B4-BE49-F238E27FC236}">
                <a16:creationId xmlns:a16="http://schemas.microsoft.com/office/drawing/2014/main" id="{359D7FDE-0621-48E8-B30B-B21831DCFFC3}"/>
              </a:ext>
            </a:extLst>
          </p:cNvPr>
          <p:cNvPicPr>
            <a:picLocks noChangeAspect="1"/>
          </p:cNvPicPr>
          <p:nvPr/>
        </p:nvPicPr>
        <p:blipFill>
          <a:blip r:embed="rId2"/>
          <a:stretch>
            <a:fillRect/>
          </a:stretch>
        </p:blipFill>
        <p:spPr>
          <a:xfrm>
            <a:off x="8259010" y="1413242"/>
            <a:ext cx="2636788" cy="4107923"/>
          </a:xfrm>
          <a:prstGeom prst="rect">
            <a:avLst/>
          </a:prstGeom>
        </p:spPr>
      </p:pic>
    </p:spTree>
    <p:extLst>
      <p:ext uri="{BB962C8B-B14F-4D97-AF65-F5344CB8AC3E}">
        <p14:creationId xmlns:p14="http://schemas.microsoft.com/office/powerpoint/2010/main" val="3380021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91B7-A083-4B03-B7DD-CF11A8331DDB}"/>
              </a:ext>
            </a:extLst>
          </p:cNvPr>
          <p:cNvSpPr>
            <a:spLocks noGrp="1"/>
          </p:cNvSpPr>
          <p:nvPr>
            <p:ph type="title"/>
          </p:nvPr>
        </p:nvSpPr>
        <p:spPr/>
        <p:txBody>
          <a:bodyPr/>
          <a:lstStyle/>
          <a:p>
            <a:r>
              <a:rPr lang="en-IN" dirty="0"/>
              <a:t>DDS (Distal Dendrite Segments)</a:t>
            </a:r>
          </a:p>
        </p:txBody>
      </p:sp>
      <p:sp>
        <p:nvSpPr>
          <p:cNvPr id="3" name="Content Placeholder 2">
            <a:extLst>
              <a:ext uri="{FF2B5EF4-FFF2-40B4-BE49-F238E27FC236}">
                <a16:creationId xmlns:a16="http://schemas.microsoft.com/office/drawing/2014/main" id="{26F64039-9495-45AD-8578-872D4A496396}"/>
              </a:ext>
            </a:extLst>
          </p:cNvPr>
          <p:cNvSpPr>
            <a:spLocks noGrp="1"/>
          </p:cNvSpPr>
          <p:nvPr>
            <p:ph idx="1"/>
          </p:nvPr>
        </p:nvSpPr>
        <p:spPr>
          <a:xfrm>
            <a:off x="838200" y="1825625"/>
            <a:ext cx="5629977" cy="4351338"/>
          </a:xfrm>
        </p:spPr>
        <p:txBody>
          <a:bodyPr/>
          <a:lstStyle/>
          <a:p>
            <a:r>
              <a:rPr lang="en-IN" sz="1800" dirty="0">
                <a:effectLst/>
                <a:latin typeface="Times New Roman" panose="02020603050405020304" pitchFamily="18" charset="0"/>
                <a:ea typeface="SimSun" panose="02010600030101010101" pitchFamily="2" charset="-122"/>
              </a:rPr>
              <a:t>A dendritic segment creates connections with cells that were active together at a previous period, allowing it to remember the activation state of nearby cells</a:t>
            </a:r>
          </a:p>
          <a:p>
            <a:r>
              <a:rPr lang="en-IN" sz="1800" dirty="0">
                <a:effectLst/>
                <a:latin typeface="Times New Roman" panose="02020603050405020304" pitchFamily="18" charset="0"/>
                <a:ea typeface="SimSun" panose="02010600030101010101" pitchFamily="2" charset="-122"/>
              </a:rPr>
              <a:t>If one of its segments encounters the same cellular activation pattern again, that is, if the number of active synapses on any segment exceeds a threshold, the cell will enter a predictive state, signalling that feed-forward input will likely result in column activation shortly</a:t>
            </a:r>
          </a:p>
          <a:p>
            <a:r>
              <a:rPr lang="en-IN" sz="1800" dirty="0">
                <a:effectLst/>
                <a:latin typeface="Times New Roman" panose="02020603050405020304" pitchFamily="18" charset="0"/>
                <a:ea typeface="SimSun" panose="02010600030101010101" pitchFamily="2" charset="-122"/>
              </a:rPr>
              <a:t>Feedforward input through the proximal dendrite or lateral connections through the distal dendrite segments keeps a cell active</a:t>
            </a:r>
            <a:endParaRPr lang="en-IN" dirty="0"/>
          </a:p>
        </p:txBody>
      </p:sp>
      <p:pic>
        <p:nvPicPr>
          <p:cNvPr id="5" name="Picture 4">
            <a:extLst>
              <a:ext uri="{FF2B5EF4-FFF2-40B4-BE49-F238E27FC236}">
                <a16:creationId xmlns:a16="http://schemas.microsoft.com/office/drawing/2014/main" id="{19E99001-F958-4A87-A486-4365A4CE9BD2}"/>
              </a:ext>
            </a:extLst>
          </p:cNvPr>
          <p:cNvPicPr>
            <a:picLocks noChangeAspect="1"/>
          </p:cNvPicPr>
          <p:nvPr/>
        </p:nvPicPr>
        <p:blipFill>
          <a:blip r:embed="rId2"/>
          <a:stretch>
            <a:fillRect/>
          </a:stretch>
        </p:blipFill>
        <p:spPr>
          <a:xfrm>
            <a:off x="6968691" y="1690688"/>
            <a:ext cx="4236217" cy="3737960"/>
          </a:xfrm>
          <a:prstGeom prst="rect">
            <a:avLst/>
          </a:prstGeom>
        </p:spPr>
      </p:pic>
    </p:spTree>
    <p:extLst>
      <p:ext uri="{BB962C8B-B14F-4D97-AF65-F5344CB8AC3E}">
        <p14:creationId xmlns:p14="http://schemas.microsoft.com/office/powerpoint/2010/main" val="288540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5E2C-ABEE-43B7-A9F0-05A72773DF7E}"/>
              </a:ext>
            </a:extLst>
          </p:cNvPr>
          <p:cNvSpPr>
            <a:spLocks noGrp="1"/>
          </p:cNvSpPr>
          <p:nvPr>
            <p:ph type="title"/>
          </p:nvPr>
        </p:nvSpPr>
        <p:spPr/>
        <p:txBody>
          <a:bodyPr/>
          <a:lstStyle/>
          <a:p>
            <a:r>
              <a:rPr lang="en-IN"/>
              <a:t>Methodology</a:t>
            </a:r>
            <a:endParaRPr lang="en-IN" dirty="0"/>
          </a:p>
        </p:txBody>
      </p:sp>
      <p:sp>
        <p:nvSpPr>
          <p:cNvPr id="3" name="Content Placeholder 2">
            <a:extLst>
              <a:ext uri="{FF2B5EF4-FFF2-40B4-BE49-F238E27FC236}">
                <a16:creationId xmlns:a16="http://schemas.microsoft.com/office/drawing/2014/main" id="{93215F3F-A21F-449B-A943-3448EAEE4A8D}"/>
              </a:ext>
            </a:extLst>
          </p:cNvPr>
          <p:cNvSpPr>
            <a:spLocks noGrp="1"/>
          </p:cNvSpPr>
          <p:nvPr>
            <p:ph idx="1"/>
          </p:nvPr>
        </p:nvSpPr>
        <p:spPr/>
        <p:txBody>
          <a:bodyPr/>
          <a:lstStyle/>
          <a:p>
            <a:r>
              <a:rPr lang="en-IN" dirty="0"/>
              <a:t>Multi Sequence Learning – Numbers</a:t>
            </a:r>
          </a:p>
          <a:p>
            <a:r>
              <a:rPr lang="en-IN" dirty="0"/>
              <a:t>Multi Sequence Learning – Alphabets</a:t>
            </a:r>
          </a:p>
          <a:p>
            <a:r>
              <a:rPr lang="en-IN" dirty="0"/>
              <a:t>Multi Sequence Learning – Image Data Sets</a:t>
            </a:r>
          </a:p>
        </p:txBody>
      </p:sp>
    </p:spTree>
    <p:extLst>
      <p:ext uri="{BB962C8B-B14F-4D97-AF65-F5344CB8AC3E}">
        <p14:creationId xmlns:p14="http://schemas.microsoft.com/office/powerpoint/2010/main" val="1108112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6E27-D9E3-48E3-94D4-3AC51449888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00067C4-4982-4775-8035-334F5180B3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7960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448</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Bell MT</vt:lpstr>
      <vt:lpstr>Calibri</vt:lpstr>
      <vt:lpstr>Calibri Light</vt:lpstr>
      <vt:lpstr>Times New Roman</vt:lpstr>
      <vt:lpstr>Office Theme</vt:lpstr>
      <vt:lpstr>Multi Alphabet/Image/Number Sequence Learning by Damir Dobric</vt:lpstr>
      <vt:lpstr>Objective/Abstract</vt:lpstr>
      <vt:lpstr>Introduction</vt:lpstr>
      <vt:lpstr>Introduction – SDRs (Sparse Distributed Representations)</vt:lpstr>
      <vt:lpstr>Introduction – PDS (Proximal Dendrite Segments) &amp; </vt:lpstr>
      <vt:lpstr>DDS (Distal Dendrite Segments)</vt:lpstr>
      <vt:lpstr>Methodology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Alphabet/Image/Number Sequence Learning</dc:title>
  <dc:creator>Harish Palanivel</dc:creator>
  <cp:lastModifiedBy>Harish Palanivel</cp:lastModifiedBy>
  <cp:revision>27</cp:revision>
  <dcterms:created xsi:type="dcterms:W3CDTF">2022-03-24T14:29:29Z</dcterms:created>
  <dcterms:modified xsi:type="dcterms:W3CDTF">2022-03-27T15:37:27Z</dcterms:modified>
</cp:coreProperties>
</file>