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66" r:id="rId6"/>
    <p:sldId id="268" r:id="rId7"/>
    <p:sldId id="267" r:id="rId8"/>
    <p:sldId id="269"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9F2D37-C583-40B0-944A-E62507E3D3DC}" type="doc">
      <dgm:prSet loTypeId="urn:microsoft.com/office/officeart/2005/8/layout/process1" loCatId="process" qsTypeId="urn:microsoft.com/office/officeart/2005/8/quickstyle/simple1" qsCatId="simple" csTypeId="urn:microsoft.com/office/officeart/2005/8/colors/accent0_1" csCatId="mainScheme" phldr="1"/>
      <dgm:spPr/>
    </dgm:pt>
    <dgm:pt modelId="{8C38CCD7-5C57-4FF0-9A90-16066FC2222C}">
      <dgm:prSet phldrT="[Text]" custT="1"/>
      <dgm:spPr/>
      <dgm:t>
        <a:bodyPr/>
        <a:lstStyle/>
        <a:p>
          <a:r>
            <a:rPr lang="en-IN" sz="1600" dirty="0">
              <a:latin typeface="Times New Roman" panose="02020603050405020304" pitchFamily="18" charset="0"/>
              <a:cs typeface="Times New Roman" panose="02020603050405020304" pitchFamily="18" charset="0"/>
            </a:rPr>
            <a:t>Spatial Pooler</a:t>
          </a:r>
        </a:p>
      </dgm:t>
    </dgm:pt>
    <dgm:pt modelId="{7A94EBBD-451B-49F9-9B3E-3AF266C0B107}" type="parTrans" cxnId="{AF93E552-F866-44BB-AABA-AE273526F59E}">
      <dgm:prSet/>
      <dgm:spPr/>
      <dgm:t>
        <a:bodyPr/>
        <a:lstStyle/>
        <a:p>
          <a:endParaRPr lang="en-IN" sz="800">
            <a:latin typeface="Times New Roman" panose="02020603050405020304" pitchFamily="18" charset="0"/>
            <a:cs typeface="Times New Roman" panose="02020603050405020304" pitchFamily="18" charset="0"/>
          </a:endParaRPr>
        </a:p>
      </dgm:t>
    </dgm:pt>
    <dgm:pt modelId="{0853D862-DF68-4794-B07A-3BCE55075F3B}" type="sibTrans" cxnId="{AF93E552-F866-44BB-AABA-AE273526F59E}">
      <dgm:prSet custT="1"/>
      <dgm:spPr/>
      <dgm:t>
        <a:bodyPr/>
        <a:lstStyle/>
        <a:p>
          <a:endParaRPr lang="en-IN" sz="800">
            <a:latin typeface="Times New Roman" panose="02020603050405020304" pitchFamily="18" charset="0"/>
            <a:cs typeface="Times New Roman" panose="02020603050405020304" pitchFamily="18" charset="0"/>
          </a:endParaRPr>
        </a:p>
      </dgm:t>
    </dgm:pt>
    <dgm:pt modelId="{523C02B9-0221-42AE-A703-969048E5931F}">
      <dgm:prSet phldrT="[Text]" custT="1"/>
      <dgm:spPr/>
      <dgm:t>
        <a:bodyPr/>
        <a:lstStyle/>
        <a:p>
          <a:r>
            <a:rPr lang="en-IN" sz="1600" dirty="0">
              <a:latin typeface="Times New Roman" panose="02020603050405020304" pitchFamily="18" charset="0"/>
              <a:cs typeface="Times New Roman" panose="02020603050405020304" pitchFamily="18" charset="0"/>
            </a:rPr>
            <a:t>Temporal Memory</a:t>
          </a:r>
        </a:p>
      </dgm:t>
    </dgm:pt>
    <dgm:pt modelId="{C65F6BCE-8BE8-48E9-831C-D2ED95FC8AC8}" type="parTrans" cxnId="{BDC0B573-4C44-44C1-BADA-4C75E71B6800}">
      <dgm:prSet/>
      <dgm:spPr/>
      <dgm:t>
        <a:bodyPr/>
        <a:lstStyle/>
        <a:p>
          <a:endParaRPr lang="en-IN" sz="800">
            <a:latin typeface="Times New Roman" panose="02020603050405020304" pitchFamily="18" charset="0"/>
            <a:cs typeface="Times New Roman" panose="02020603050405020304" pitchFamily="18" charset="0"/>
          </a:endParaRPr>
        </a:p>
      </dgm:t>
    </dgm:pt>
    <dgm:pt modelId="{995298A3-FE23-4A8E-B0AF-A1ECB86AADC2}" type="sibTrans" cxnId="{BDC0B573-4C44-44C1-BADA-4C75E71B6800}">
      <dgm:prSet custT="1"/>
      <dgm:spPr/>
      <dgm:t>
        <a:bodyPr/>
        <a:lstStyle/>
        <a:p>
          <a:endParaRPr lang="en-IN" sz="800">
            <a:latin typeface="Times New Roman" panose="02020603050405020304" pitchFamily="18" charset="0"/>
            <a:cs typeface="Times New Roman" panose="02020603050405020304" pitchFamily="18" charset="0"/>
          </a:endParaRPr>
        </a:p>
      </dgm:t>
    </dgm:pt>
    <dgm:pt modelId="{DFA6B16E-95C3-408C-A42C-EA0CFEA66246}">
      <dgm:prSet phldrT="[Text]" custT="1"/>
      <dgm:spPr/>
      <dgm:t>
        <a:bodyPr/>
        <a:lstStyle/>
        <a:p>
          <a:r>
            <a:rPr lang="en-IN" sz="1600" dirty="0">
              <a:latin typeface="Times New Roman" panose="02020603050405020304" pitchFamily="18" charset="0"/>
              <a:cs typeface="Times New Roman" panose="02020603050405020304" pitchFamily="18" charset="0"/>
            </a:rPr>
            <a:t>Classifier</a:t>
          </a:r>
        </a:p>
      </dgm:t>
    </dgm:pt>
    <dgm:pt modelId="{F4963D20-DBBC-4611-B390-B0EE30427307}" type="parTrans" cxnId="{8C56E1AD-1BA7-44F8-BF42-A7E3D2FB1D06}">
      <dgm:prSet/>
      <dgm:spPr/>
      <dgm:t>
        <a:bodyPr/>
        <a:lstStyle/>
        <a:p>
          <a:endParaRPr lang="en-IN" sz="800">
            <a:latin typeface="Times New Roman" panose="02020603050405020304" pitchFamily="18" charset="0"/>
            <a:cs typeface="Times New Roman" panose="02020603050405020304" pitchFamily="18" charset="0"/>
          </a:endParaRPr>
        </a:p>
      </dgm:t>
    </dgm:pt>
    <dgm:pt modelId="{13E7AAFD-B2F3-48DB-A950-6AB1F759A197}" type="sibTrans" cxnId="{8C56E1AD-1BA7-44F8-BF42-A7E3D2FB1D06}">
      <dgm:prSet/>
      <dgm:spPr/>
      <dgm:t>
        <a:bodyPr/>
        <a:lstStyle/>
        <a:p>
          <a:endParaRPr lang="en-IN" sz="800">
            <a:latin typeface="Times New Roman" panose="02020603050405020304" pitchFamily="18" charset="0"/>
            <a:cs typeface="Times New Roman" panose="02020603050405020304" pitchFamily="18" charset="0"/>
          </a:endParaRPr>
        </a:p>
      </dgm:t>
    </dgm:pt>
    <dgm:pt modelId="{87AB4EF9-7F68-4A22-AB95-B0F50EE504D0}" type="pres">
      <dgm:prSet presAssocID="{649F2D37-C583-40B0-944A-E62507E3D3DC}" presName="Name0" presStyleCnt="0">
        <dgm:presLayoutVars>
          <dgm:dir/>
          <dgm:resizeHandles val="exact"/>
        </dgm:presLayoutVars>
      </dgm:prSet>
      <dgm:spPr/>
    </dgm:pt>
    <dgm:pt modelId="{FAACEB69-CB0D-4E8A-8A39-3F4886797632}" type="pres">
      <dgm:prSet presAssocID="{8C38CCD7-5C57-4FF0-9A90-16066FC2222C}" presName="node" presStyleLbl="node1" presStyleIdx="0" presStyleCnt="3" custLinFactNeighborX="-836" custLinFactNeighborY="-1359">
        <dgm:presLayoutVars>
          <dgm:bulletEnabled val="1"/>
        </dgm:presLayoutVars>
      </dgm:prSet>
      <dgm:spPr/>
    </dgm:pt>
    <dgm:pt modelId="{CE3FD6E0-A2B9-4B48-82AA-1CDC48E200A3}" type="pres">
      <dgm:prSet presAssocID="{0853D862-DF68-4794-B07A-3BCE55075F3B}" presName="sibTrans" presStyleLbl="sibTrans2D1" presStyleIdx="0" presStyleCnt="2"/>
      <dgm:spPr/>
    </dgm:pt>
    <dgm:pt modelId="{1BAFD0D2-CF8A-4704-8D7E-B4F43052822A}" type="pres">
      <dgm:prSet presAssocID="{0853D862-DF68-4794-B07A-3BCE55075F3B}" presName="connectorText" presStyleLbl="sibTrans2D1" presStyleIdx="0" presStyleCnt="2"/>
      <dgm:spPr/>
    </dgm:pt>
    <dgm:pt modelId="{751AA3C4-26E9-45FC-B9C1-C3545A3CED04}" type="pres">
      <dgm:prSet presAssocID="{523C02B9-0221-42AE-A703-969048E5931F}" presName="node" presStyleLbl="node1" presStyleIdx="1" presStyleCnt="3">
        <dgm:presLayoutVars>
          <dgm:bulletEnabled val="1"/>
        </dgm:presLayoutVars>
      </dgm:prSet>
      <dgm:spPr/>
    </dgm:pt>
    <dgm:pt modelId="{CBBF2D90-9A7D-4B0F-82CC-C47D13C67A49}" type="pres">
      <dgm:prSet presAssocID="{995298A3-FE23-4A8E-B0AF-A1ECB86AADC2}" presName="sibTrans" presStyleLbl="sibTrans2D1" presStyleIdx="1" presStyleCnt="2"/>
      <dgm:spPr/>
    </dgm:pt>
    <dgm:pt modelId="{97164F83-4820-409B-8537-405C95BF1CEC}" type="pres">
      <dgm:prSet presAssocID="{995298A3-FE23-4A8E-B0AF-A1ECB86AADC2}" presName="connectorText" presStyleLbl="sibTrans2D1" presStyleIdx="1" presStyleCnt="2"/>
      <dgm:spPr/>
    </dgm:pt>
    <dgm:pt modelId="{D1EA504D-3033-43D8-B3DE-0686A4192DD8}" type="pres">
      <dgm:prSet presAssocID="{DFA6B16E-95C3-408C-A42C-EA0CFEA66246}" presName="node" presStyleLbl="node1" presStyleIdx="2" presStyleCnt="3">
        <dgm:presLayoutVars>
          <dgm:bulletEnabled val="1"/>
        </dgm:presLayoutVars>
      </dgm:prSet>
      <dgm:spPr/>
    </dgm:pt>
  </dgm:ptLst>
  <dgm:cxnLst>
    <dgm:cxn modelId="{359D2512-E6BD-44DE-9DA0-842C2C56304C}" type="presOf" srcId="{0853D862-DF68-4794-B07A-3BCE55075F3B}" destId="{1BAFD0D2-CF8A-4704-8D7E-B4F43052822A}" srcOrd="1" destOrd="0" presId="urn:microsoft.com/office/officeart/2005/8/layout/process1"/>
    <dgm:cxn modelId="{B43A0522-60BF-4F65-A09D-1D17D239FC01}" type="presOf" srcId="{DFA6B16E-95C3-408C-A42C-EA0CFEA66246}" destId="{D1EA504D-3033-43D8-B3DE-0686A4192DD8}" srcOrd="0" destOrd="0" presId="urn:microsoft.com/office/officeart/2005/8/layout/process1"/>
    <dgm:cxn modelId="{F14AF323-61B0-4884-B20C-12AA7EBE9E8B}" type="presOf" srcId="{649F2D37-C583-40B0-944A-E62507E3D3DC}" destId="{87AB4EF9-7F68-4A22-AB95-B0F50EE504D0}" srcOrd="0" destOrd="0" presId="urn:microsoft.com/office/officeart/2005/8/layout/process1"/>
    <dgm:cxn modelId="{B2A0A23D-D0CB-484C-8C5A-66DBC7500166}" type="presOf" srcId="{523C02B9-0221-42AE-A703-969048E5931F}" destId="{751AA3C4-26E9-45FC-B9C1-C3545A3CED04}" srcOrd="0" destOrd="0" presId="urn:microsoft.com/office/officeart/2005/8/layout/process1"/>
    <dgm:cxn modelId="{AF93E552-F866-44BB-AABA-AE273526F59E}" srcId="{649F2D37-C583-40B0-944A-E62507E3D3DC}" destId="{8C38CCD7-5C57-4FF0-9A90-16066FC2222C}" srcOrd="0" destOrd="0" parTransId="{7A94EBBD-451B-49F9-9B3E-3AF266C0B107}" sibTransId="{0853D862-DF68-4794-B07A-3BCE55075F3B}"/>
    <dgm:cxn modelId="{BDC0B573-4C44-44C1-BADA-4C75E71B6800}" srcId="{649F2D37-C583-40B0-944A-E62507E3D3DC}" destId="{523C02B9-0221-42AE-A703-969048E5931F}" srcOrd="1" destOrd="0" parTransId="{C65F6BCE-8BE8-48E9-831C-D2ED95FC8AC8}" sibTransId="{995298A3-FE23-4A8E-B0AF-A1ECB86AADC2}"/>
    <dgm:cxn modelId="{3E97DDA9-6F9B-4BAF-ACFC-1BB92A7885CE}" type="presOf" srcId="{0853D862-DF68-4794-B07A-3BCE55075F3B}" destId="{CE3FD6E0-A2B9-4B48-82AA-1CDC48E200A3}" srcOrd="0" destOrd="0" presId="urn:microsoft.com/office/officeart/2005/8/layout/process1"/>
    <dgm:cxn modelId="{8C56E1AD-1BA7-44F8-BF42-A7E3D2FB1D06}" srcId="{649F2D37-C583-40B0-944A-E62507E3D3DC}" destId="{DFA6B16E-95C3-408C-A42C-EA0CFEA66246}" srcOrd="2" destOrd="0" parTransId="{F4963D20-DBBC-4611-B390-B0EE30427307}" sibTransId="{13E7AAFD-B2F3-48DB-A950-6AB1F759A197}"/>
    <dgm:cxn modelId="{F5562ABE-E405-47E7-8C21-11DAC885ABCD}" type="presOf" srcId="{8C38CCD7-5C57-4FF0-9A90-16066FC2222C}" destId="{FAACEB69-CB0D-4E8A-8A39-3F4886797632}" srcOrd="0" destOrd="0" presId="urn:microsoft.com/office/officeart/2005/8/layout/process1"/>
    <dgm:cxn modelId="{1F4BDFEA-5B47-4B32-87C0-C42229B93F31}" type="presOf" srcId="{995298A3-FE23-4A8E-B0AF-A1ECB86AADC2}" destId="{97164F83-4820-409B-8537-405C95BF1CEC}" srcOrd="1" destOrd="0" presId="urn:microsoft.com/office/officeart/2005/8/layout/process1"/>
    <dgm:cxn modelId="{DE20C1FD-166E-4294-8468-519745475361}" type="presOf" srcId="{995298A3-FE23-4A8E-B0AF-A1ECB86AADC2}" destId="{CBBF2D90-9A7D-4B0F-82CC-C47D13C67A49}" srcOrd="0" destOrd="0" presId="urn:microsoft.com/office/officeart/2005/8/layout/process1"/>
    <dgm:cxn modelId="{A97C6461-2FDD-4356-8CF4-72A8E356B6CA}" type="presParOf" srcId="{87AB4EF9-7F68-4A22-AB95-B0F50EE504D0}" destId="{FAACEB69-CB0D-4E8A-8A39-3F4886797632}" srcOrd="0" destOrd="0" presId="urn:microsoft.com/office/officeart/2005/8/layout/process1"/>
    <dgm:cxn modelId="{270BDA20-A2C1-4D9A-8F7F-4B7863FB5719}" type="presParOf" srcId="{87AB4EF9-7F68-4A22-AB95-B0F50EE504D0}" destId="{CE3FD6E0-A2B9-4B48-82AA-1CDC48E200A3}" srcOrd="1" destOrd="0" presId="urn:microsoft.com/office/officeart/2005/8/layout/process1"/>
    <dgm:cxn modelId="{D571E55B-3D68-40E1-89FD-0BCA6ED6FCB5}" type="presParOf" srcId="{CE3FD6E0-A2B9-4B48-82AA-1CDC48E200A3}" destId="{1BAFD0D2-CF8A-4704-8D7E-B4F43052822A}" srcOrd="0" destOrd="0" presId="urn:microsoft.com/office/officeart/2005/8/layout/process1"/>
    <dgm:cxn modelId="{3183DA0B-E11C-436A-9924-105C3AD567FD}" type="presParOf" srcId="{87AB4EF9-7F68-4A22-AB95-B0F50EE504D0}" destId="{751AA3C4-26E9-45FC-B9C1-C3545A3CED04}" srcOrd="2" destOrd="0" presId="urn:microsoft.com/office/officeart/2005/8/layout/process1"/>
    <dgm:cxn modelId="{DA71793D-0013-4666-932E-467FD85FC578}" type="presParOf" srcId="{87AB4EF9-7F68-4A22-AB95-B0F50EE504D0}" destId="{CBBF2D90-9A7D-4B0F-82CC-C47D13C67A49}" srcOrd="3" destOrd="0" presId="urn:microsoft.com/office/officeart/2005/8/layout/process1"/>
    <dgm:cxn modelId="{F7E6A620-8BB2-415A-A920-84087B67ABA2}" type="presParOf" srcId="{CBBF2D90-9A7D-4B0F-82CC-C47D13C67A49}" destId="{97164F83-4820-409B-8537-405C95BF1CEC}" srcOrd="0" destOrd="0" presId="urn:microsoft.com/office/officeart/2005/8/layout/process1"/>
    <dgm:cxn modelId="{0A72A36C-5D14-4080-AA57-F4A748744E2C}" type="presParOf" srcId="{87AB4EF9-7F68-4A22-AB95-B0F50EE504D0}" destId="{D1EA504D-3033-43D8-B3DE-0686A4192DD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CEB69-CB0D-4E8A-8A39-3F4886797632}">
      <dsp:nvSpPr>
        <dsp:cNvPr id="0" name=""/>
        <dsp:cNvSpPr/>
      </dsp:nvSpPr>
      <dsp:spPr>
        <a:xfrm>
          <a:off x="2" y="1279988"/>
          <a:ext cx="1393209" cy="83592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Spatial Pooler</a:t>
          </a:r>
        </a:p>
      </dsp:txBody>
      <dsp:txXfrm>
        <a:off x="24485" y="1304471"/>
        <a:ext cx="1344243" cy="786959"/>
      </dsp:txXfrm>
    </dsp:sp>
    <dsp:sp modelId="{CE3FD6E0-A2B9-4B48-82AA-1CDC48E200A3}">
      <dsp:nvSpPr>
        <dsp:cNvPr id="0" name=""/>
        <dsp:cNvSpPr/>
      </dsp:nvSpPr>
      <dsp:spPr>
        <a:xfrm rot="19974">
          <a:off x="1533695" y="1530922"/>
          <a:ext cx="297834" cy="3455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latin typeface="Times New Roman" panose="02020603050405020304" pitchFamily="18" charset="0"/>
            <a:cs typeface="Times New Roman" panose="02020603050405020304" pitchFamily="18" charset="0"/>
          </a:endParaRPr>
        </a:p>
      </dsp:txBody>
      <dsp:txXfrm>
        <a:off x="1533696" y="1599765"/>
        <a:ext cx="208484" cy="207310"/>
      </dsp:txXfrm>
    </dsp:sp>
    <dsp:sp modelId="{751AA3C4-26E9-45FC-B9C1-C3545A3CED04}">
      <dsp:nvSpPr>
        <dsp:cNvPr id="0" name=""/>
        <dsp:cNvSpPr/>
      </dsp:nvSpPr>
      <dsp:spPr>
        <a:xfrm>
          <a:off x="1955155" y="1291348"/>
          <a:ext cx="1393209" cy="83592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Temporal Memory</a:t>
          </a:r>
        </a:p>
      </dsp:txBody>
      <dsp:txXfrm>
        <a:off x="1979638" y="1315831"/>
        <a:ext cx="1344243" cy="786959"/>
      </dsp:txXfrm>
    </dsp:sp>
    <dsp:sp modelId="{CBBF2D90-9A7D-4B0F-82CC-C47D13C67A49}">
      <dsp:nvSpPr>
        <dsp:cNvPr id="0" name=""/>
        <dsp:cNvSpPr/>
      </dsp:nvSpPr>
      <dsp:spPr>
        <a:xfrm>
          <a:off x="3487685" y="1536553"/>
          <a:ext cx="295360" cy="3455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latin typeface="Times New Roman" panose="02020603050405020304" pitchFamily="18" charset="0"/>
            <a:cs typeface="Times New Roman" panose="02020603050405020304" pitchFamily="18" charset="0"/>
          </a:endParaRPr>
        </a:p>
      </dsp:txBody>
      <dsp:txXfrm>
        <a:off x="3487685" y="1605656"/>
        <a:ext cx="206752" cy="207310"/>
      </dsp:txXfrm>
    </dsp:sp>
    <dsp:sp modelId="{D1EA504D-3033-43D8-B3DE-0686A4192DD8}">
      <dsp:nvSpPr>
        <dsp:cNvPr id="0" name=""/>
        <dsp:cNvSpPr/>
      </dsp:nvSpPr>
      <dsp:spPr>
        <a:xfrm>
          <a:off x="3905648" y="1291348"/>
          <a:ext cx="1393209" cy="83592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Classifier</a:t>
          </a:r>
        </a:p>
      </dsp:txBody>
      <dsp:txXfrm>
        <a:off x="3930131" y="1315831"/>
        <a:ext cx="1344243" cy="7869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F6F3-83C3-4D79-898C-F61ABCB32E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50654B-6528-40C7-B761-0C5E43308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085E3C-AE1E-424A-A4FC-AA142912B335}"/>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5" name="Footer Placeholder 4">
            <a:extLst>
              <a:ext uri="{FF2B5EF4-FFF2-40B4-BE49-F238E27FC236}">
                <a16:creationId xmlns:a16="http://schemas.microsoft.com/office/drawing/2014/main" id="{34879176-FEC5-4086-82B4-DA61623D10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6DED9C-39E9-4315-ADEF-5487DD3C5507}"/>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305925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7EDC-1258-491A-AB03-DC92A3D303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07C459-FCE1-4FB7-8AA8-BDD8C3F511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B54E81-2EBA-47C1-9FB1-1F8BE0E34484}"/>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5" name="Footer Placeholder 4">
            <a:extLst>
              <a:ext uri="{FF2B5EF4-FFF2-40B4-BE49-F238E27FC236}">
                <a16:creationId xmlns:a16="http://schemas.microsoft.com/office/drawing/2014/main" id="{E3DB7040-928E-4DD5-8290-8F2E91FB1A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D89A21-732C-409F-A71D-ABF4968925BB}"/>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3016306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97FDF1-4CA9-49B0-983B-B3D6390B81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39461B-B565-4E0C-9458-E70D33D36A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D1494-98E0-4BCD-B2F2-EF7E7573B3D2}"/>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5" name="Footer Placeholder 4">
            <a:extLst>
              <a:ext uri="{FF2B5EF4-FFF2-40B4-BE49-F238E27FC236}">
                <a16:creationId xmlns:a16="http://schemas.microsoft.com/office/drawing/2014/main" id="{19155671-1CCF-4B2C-9FF4-97150D5B5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AD41F-4997-4A1F-8494-B7B740309E50}"/>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374257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6075-BEE9-4D5B-8EB9-53BFF6E4FC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6EBDD1-3C2E-427E-BB18-BDB0E51DC3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E1565-CFF1-48F8-974E-C738CD4EA7F2}"/>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5" name="Footer Placeholder 4">
            <a:extLst>
              <a:ext uri="{FF2B5EF4-FFF2-40B4-BE49-F238E27FC236}">
                <a16:creationId xmlns:a16="http://schemas.microsoft.com/office/drawing/2014/main" id="{7EF73974-37A2-4C50-B899-096E3C4DC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17BEEC-DB82-48B1-B4A7-7535D87089B5}"/>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3331198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087B-D6E2-4F94-AE67-B6F1AC88F5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4463BB-ACC9-4F37-B87F-ACBBA50C0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52014-33C8-4E54-A195-E6990D4A03B9}"/>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5" name="Footer Placeholder 4">
            <a:extLst>
              <a:ext uri="{FF2B5EF4-FFF2-40B4-BE49-F238E27FC236}">
                <a16:creationId xmlns:a16="http://schemas.microsoft.com/office/drawing/2014/main" id="{9BB13F9F-40BC-4348-B521-6670FFFAE9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3D378E-95F0-4545-A3A5-C21E563A3BDA}"/>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398739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B216-3A3A-4F5D-B388-381E4450BA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8B5DF0-AAEA-4CCC-BD8D-5247DE0F03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ED8EA4-7929-4352-BC7F-F339C57BAC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CBEEA0-54BC-49FA-BA51-4DB4630BC8C4}"/>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6" name="Footer Placeholder 5">
            <a:extLst>
              <a:ext uri="{FF2B5EF4-FFF2-40B4-BE49-F238E27FC236}">
                <a16:creationId xmlns:a16="http://schemas.microsoft.com/office/drawing/2014/main" id="{1C10DD88-DCB6-4765-8A5E-B4DD4E9285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180984-82C6-41CB-BD2A-723A1E2CCBA5}"/>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1240093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87AA-4E96-47D6-8656-98AE056801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D1B75C-1BCC-4630-8CFB-17D7C8DFA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5F6770-2D6B-46EC-9104-D2803D49A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0F17EB-C3E1-4818-9CFB-D89DF7442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7C8E9A-CC71-4A14-8CED-02E44E89E7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3B8DE3-5245-4D04-8732-19B87E38CA1C}"/>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8" name="Footer Placeholder 7">
            <a:extLst>
              <a:ext uri="{FF2B5EF4-FFF2-40B4-BE49-F238E27FC236}">
                <a16:creationId xmlns:a16="http://schemas.microsoft.com/office/drawing/2014/main" id="{0A3B7B0F-C4A9-4049-8871-554BABA48A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597F07-5AFA-429A-B414-AD47399CA713}"/>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405372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FE50-3520-456D-AF06-188D8F0D43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EAE407-1A6A-469C-B1E8-890890D02243}"/>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4" name="Footer Placeholder 3">
            <a:extLst>
              <a:ext uri="{FF2B5EF4-FFF2-40B4-BE49-F238E27FC236}">
                <a16:creationId xmlns:a16="http://schemas.microsoft.com/office/drawing/2014/main" id="{EA00FFD4-DAA3-432E-B0FD-D1DD67063A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F17C64-273E-4884-A23F-C03A3E0D03DA}"/>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355947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34F1D4-CA4A-4063-8FCD-DD7A61C4E695}"/>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3" name="Footer Placeholder 2">
            <a:extLst>
              <a:ext uri="{FF2B5EF4-FFF2-40B4-BE49-F238E27FC236}">
                <a16:creationId xmlns:a16="http://schemas.microsoft.com/office/drawing/2014/main" id="{B45766DE-884A-4C38-A1E3-56DC5ABF1B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D60A5A-A54F-4352-8865-C55125FBE612}"/>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163583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1A34-796D-41F5-B261-BF13329F1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0F204C-8ABB-4F26-9F62-B1DD46B36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D2A83B-5BFF-4FE2-90A2-29C85F992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E7A33-B0D4-4918-86D8-7BB414F5A9F4}"/>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6" name="Footer Placeholder 5">
            <a:extLst>
              <a:ext uri="{FF2B5EF4-FFF2-40B4-BE49-F238E27FC236}">
                <a16:creationId xmlns:a16="http://schemas.microsoft.com/office/drawing/2014/main" id="{BA9630F0-7637-44FC-A363-F93A0A348C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98EDF6-F2CC-4701-9945-B5B3DBF92231}"/>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57018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99BD-5CDB-4B9D-AAF9-D73BA2287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00F22-FDD7-4430-B5E5-61AFF87D14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27EABF-4D37-4B54-B785-47A5B1B72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8BD9A-6B4F-4C4D-AA81-54C0A151DA38}"/>
              </a:ext>
            </a:extLst>
          </p:cNvPr>
          <p:cNvSpPr>
            <a:spLocks noGrp="1"/>
          </p:cNvSpPr>
          <p:nvPr>
            <p:ph type="dt" sz="half" idx="10"/>
          </p:nvPr>
        </p:nvSpPr>
        <p:spPr/>
        <p:txBody>
          <a:bodyPr/>
          <a:lstStyle/>
          <a:p>
            <a:fld id="{47FB91C6-648F-4165-8C23-0859688E9FB2}" type="datetimeFigureOut">
              <a:rPr lang="en-IN" smtClean="0"/>
              <a:t>27-03-2022</a:t>
            </a:fld>
            <a:endParaRPr lang="en-IN"/>
          </a:p>
        </p:txBody>
      </p:sp>
      <p:sp>
        <p:nvSpPr>
          <p:cNvPr id="6" name="Footer Placeholder 5">
            <a:extLst>
              <a:ext uri="{FF2B5EF4-FFF2-40B4-BE49-F238E27FC236}">
                <a16:creationId xmlns:a16="http://schemas.microsoft.com/office/drawing/2014/main" id="{56A6235A-44DE-4844-B276-3D9F99E910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FE5E3A-D3AA-4202-AE60-A5CD1E3CFFBE}"/>
              </a:ext>
            </a:extLst>
          </p:cNvPr>
          <p:cNvSpPr>
            <a:spLocks noGrp="1"/>
          </p:cNvSpPr>
          <p:nvPr>
            <p:ph type="sldNum" sz="quarter" idx="12"/>
          </p:nvPr>
        </p:nvSpPr>
        <p:spPr/>
        <p:txBody>
          <a:bodyPr/>
          <a:lstStyle/>
          <a:p>
            <a:fld id="{54DC4FD7-D391-4AFB-955F-B05D39157904}" type="slidenum">
              <a:rPr lang="en-IN" smtClean="0"/>
              <a:t>‹#›</a:t>
            </a:fld>
            <a:endParaRPr lang="en-IN"/>
          </a:p>
        </p:txBody>
      </p:sp>
    </p:spTree>
    <p:extLst>
      <p:ext uri="{BB962C8B-B14F-4D97-AF65-F5344CB8AC3E}">
        <p14:creationId xmlns:p14="http://schemas.microsoft.com/office/powerpoint/2010/main" val="65526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B8D2B5-1A28-43F8-BF79-D1053B39C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154753-C821-4B30-98F6-3851D88F3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787202-F760-4929-8B36-A61EE6677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B91C6-648F-4165-8C23-0859688E9FB2}" type="datetimeFigureOut">
              <a:rPr lang="en-IN" smtClean="0"/>
              <a:t>27-03-2022</a:t>
            </a:fld>
            <a:endParaRPr lang="en-IN"/>
          </a:p>
        </p:txBody>
      </p:sp>
      <p:sp>
        <p:nvSpPr>
          <p:cNvPr id="5" name="Footer Placeholder 4">
            <a:extLst>
              <a:ext uri="{FF2B5EF4-FFF2-40B4-BE49-F238E27FC236}">
                <a16:creationId xmlns:a16="http://schemas.microsoft.com/office/drawing/2014/main" id="{2CA42898-E2DE-4886-AD50-F858A4D40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3DF734-6E89-4938-AB72-41882F5E1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C4FD7-D391-4AFB-955F-B05D39157904}" type="slidenum">
              <a:rPr lang="en-IN" smtClean="0"/>
              <a:t>‹#›</a:t>
            </a:fld>
            <a:endParaRPr lang="en-IN"/>
          </a:p>
        </p:txBody>
      </p:sp>
    </p:spTree>
    <p:extLst>
      <p:ext uri="{BB962C8B-B14F-4D97-AF65-F5344CB8AC3E}">
        <p14:creationId xmlns:p14="http://schemas.microsoft.com/office/powerpoint/2010/main" val="944566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e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4C0C-AD77-49FF-A761-F0957C312516}"/>
              </a:ext>
            </a:extLst>
          </p:cNvPr>
          <p:cNvSpPr>
            <a:spLocks noGrp="1"/>
          </p:cNvSpPr>
          <p:nvPr>
            <p:ph type="ctrTitle"/>
          </p:nvPr>
        </p:nvSpPr>
        <p:spPr>
          <a:xfrm>
            <a:off x="1524000" y="2444858"/>
            <a:ext cx="9144000" cy="860441"/>
          </a:xfrm>
        </p:spPr>
        <p:txBody>
          <a:bodyPr>
            <a:normAutofit fontScale="90000"/>
          </a:bodyPr>
          <a:lstStyle/>
          <a:p>
            <a:r>
              <a:rPr lang="en-IN" sz="3600" b="1" dirty="0"/>
              <a:t>Multi Alphabet/Image/Number Sequence Learning</a:t>
            </a:r>
            <a:br>
              <a:rPr lang="en-IN" sz="3600" b="1" dirty="0"/>
            </a:br>
            <a:r>
              <a:rPr lang="en-IN" sz="3600" b="1" dirty="0"/>
              <a:t>by</a:t>
            </a:r>
            <a:br>
              <a:rPr lang="en-IN" sz="3600" b="1" dirty="0"/>
            </a:br>
            <a:r>
              <a:rPr lang="en-IN" sz="3600" b="1" dirty="0"/>
              <a:t>Damir </a:t>
            </a:r>
            <a:r>
              <a:rPr lang="en-IN" sz="3600" b="1" dirty="0" err="1"/>
              <a:t>Dobric</a:t>
            </a:r>
            <a:endParaRPr lang="en-IN" sz="3600" b="1" dirty="0"/>
          </a:p>
        </p:txBody>
      </p:sp>
      <p:sp>
        <p:nvSpPr>
          <p:cNvPr id="3" name="Subtitle 2">
            <a:extLst>
              <a:ext uri="{FF2B5EF4-FFF2-40B4-BE49-F238E27FC236}">
                <a16:creationId xmlns:a16="http://schemas.microsoft.com/office/drawing/2014/main" id="{44845FB3-4201-444A-A1E7-A23C17FB639C}"/>
              </a:ext>
            </a:extLst>
          </p:cNvPr>
          <p:cNvSpPr>
            <a:spLocks noGrp="1"/>
          </p:cNvSpPr>
          <p:nvPr>
            <p:ph type="subTitle" idx="1"/>
          </p:nvPr>
        </p:nvSpPr>
        <p:spPr>
          <a:xfrm>
            <a:off x="1524000" y="3940567"/>
            <a:ext cx="9144000" cy="1655762"/>
          </a:xfrm>
        </p:spPr>
        <p:txBody>
          <a:bodyPr>
            <a:normAutofit/>
          </a:bodyPr>
          <a:lstStyle/>
          <a:p>
            <a:r>
              <a:rPr lang="en-IN" sz="2000" dirty="0"/>
              <a:t>Gaurav </a:t>
            </a:r>
            <a:r>
              <a:rPr lang="en-IN" sz="2000" dirty="0" err="1"/>
              <a:t>Honnavara</a:t>
            </a:r>
            <a:r>
              <a:rPr lang="en-IN" sz="2000" dirty="0"/>
              <a:t> Manjunath - 1384178</a:t>
            </a:r>
          </a:p>
          <a:p>
            <a:r>
              <a:rPr lang="en-IN" sz="2000" dirty="0"/>
              <a:t>Harish Palanivel - 1392283</a:t>
            </a:r>
          </a:p>
          <a:p>
            <a:r>
              <a:rPr lang="en-IN" sz="2000" dirty="0"/>
              <a:t>Prajwal Praveen </a:t>
            </a:r>
            <a:r>
              <a:rPr lang="en-IN" sz="2000" dirty="0" err="1"/>
              <a:t>Athkar</a:t>
            </a:r>
            <a:r>
              <a:rPr lang="en-IN" sz="2000" dirty="0"/>
              <a:t> - </a:t>
            </a:r>
            <a:r>
              <a:rPr lang="en-IN" sz="2000" dirty="0">
                <a:effectLst/>
                <a:latin typeface="Calibri" panose="020F0502020204030204" pitchFamily="34" charset="0"/>
                <a:ea typeface="Calibri" panose="020F0502020204030204" pitchFamily="34" charset="0"/>
                <a:cs typeface="Times New Roman" panose="02020603050405020304" pitchFamily="18" charset="0"/>
              </a:rPr>
              <a:t>1394663 </a:t>
            </a:r>
            <a:endParaRPr lang="en-IN" sz="2000" dirty="0"/>
          </a:p>
        </p:txBody>
      </p:sp>
      <p:pic>
        <p:nvPicPr>
          <p:cNvPr id="5" name="Picture 4">
            <a:extLst>
              <a:ext uri="{FF2B5EF4-FFF2-40B4-BE49-F238E27FC236}">
                <a16:creationId xmlns:a16="http://schemas.microsoft.com/office/drawing/2014/main" id="{7271AE9B-6AA3-4DCA-985F-9F8777D9A0D2}"/>
              </a:ext>
            </a:extLst>
          </p:cNvPr>
          <p:cNvPicPr>
            <a:picLocks noChangeAspect="1"/>
          </p:cNvPicPr>
          <p:nvPr/>
        </p:nvPicPr>
        <p:blipFill>
          <a:blip r:embed="rId2"/>
          <a:stretch>
            <a:fillRect/>
          </a:stretch>
        </p:blipFill>
        <p:spPr>
          <a:xfrm>
            <a:off x="9548260" y="0"/>
            <a:ext cx="2637323" cy="1075216"/>
          </a:xfrm>
          <a:prstGeom prst="rect">
            <a:avLst/>
          </a:prstGeom>
        </p:spPr>
      </p:pic>
    </p:spTree>
    <p:extLst>
      <p:ext uri="{BB962C8B-B14F-4D97-AF65-F5344CB8AC3E}">
        <p14:creationId xmlns:p14="http://schemas.microsoft.com/office/powerpoint/2010/main" val="222426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31CA-4BCB-4F42-B00C-06F0AA21EF6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6BC6A81-1F49-4218-BFC5-CDA38660578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9B5BF79-BDC4-4EFD-AA0B-7399E3143891}"/>
              </a:ext>
            </a:extLst>
          </p:cNvPr>
          <p:cNvPicPr>
            <a:picLocks noChangeAspect="1"/>
          </p:cNvPicPr>
          <p:nvPr/>
        </p:nvPicPr>
        <p:blipFill>
          <a:blip r:embed="rId2"/>
          <a:stretch>
            <a:fillRect/>
          </a:stretch>
        </p:blipFill>
        <p:spPr>
          <a:xfrm>
            <a:off x="9548260" y="0"/>
            <a:ext cx="2637323" cy="1075216"/>
          </a:xfrm>
          <a:prstGeom prst="rect">
            <a:avLst/>
          </a:prstGeom>
        </p:spPr>
      </p:pic>
    </p:spTree>
    <p:extLst>
      <p:ext uri="{BB962C8B-B14F-4D97-AF65-F5344CB8AC3E}">
        <p14:creationId xmlns:p14="http://schemas.microsoft.com/office/powerpoint/2010/main" val="268536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E88B-C254-4911-AB97-E47BA6EF2D15}"/>
              </a:ext>
            </a:extLst>
          </p:cNvPr>
          <p:cNvSpPr>
            <a:spLocks noGrp="1"/>
          </p:cNvSpPr>
          <p:nvPr>
            <p:ph type="title"/>
          </p:nvPr>
        </p:nvSpPr>
        <p:spPr/>
        <p:txBody>
          <a:bodyPr>
            <a:normAutofit/>
          </a:bodyPr>
          <a:lstStyle/>
          <a:p>
            <a:r>
              <a:rPr lang="en-IN" sz="2800" dirty="0"/>
              <a:t>References</a:t>
            </a:r>
          </a:p>
        </p:txBody>
      </p:sp>
      <p:sp>
        <p:nvSpPr>
          <p:cNvPr id="7" name="TextBox 6">
            <a:extLst>
              <a:ext uri="{FF2B5EF4-FFF2-40B4-BE49-F238E27FC236}">
                <a16:creationId xmlns:a16="http://schemas.microsoft.com/office/drawing/2014/main" id="{28CAB73E-C123-4EA0-A75C-5BA72E221FE3}"/>
              </a:ext>
            </a:extLst>
          </p:cNvPr>
          <p:cNvSpPr txBox="1"/>
          <p:nvPr/>
        </p:nvSpPr>
        <p:spPr>
          <a:xfrm>
            <a:off x="838201" y="1531196"/>
            <a:ext cx="10515599"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effectLst/>
                <a:latin typeface="Times New Roman" panose="02020603050405020304" pitchFamily="18" charset="0"/>
                <a:ea typeface="SimSun" panose="02010600030101010101" pitchFamily="2" charset="-122"/>
              </a:rPr>
              <a:t>Keele</a:t>
            </a:r>
            <a:r>
              <a:rPr lang="en-US" sz="1600" dirty="0">
                <a:effectLst/>
                <a:latin typeface="Times New Roman" panose="02020603050405020304" pitchFamily="18" charset="0"/>
                <a:ea typeface="SimSun" panose="02010600030101010101" pitchFamily="2" charset="-122"/>
              </a:rPr>
              <a:t>, "“Sequence learning,” - B. A. C. G. J. D. S. W.," 1998. [Online]. Available: https://pubmed.ncbi.nlm.nih.gov/21227209</a:t>
            </a:r>
          </a:p>
          <a:p>
            <a:pPr marL="285750" indent="-285750">
              <a:buFont typeface="Arial" panose="020B0604020202020204" pitchFamily="34" charset="0"/>
              <a:buChar char="•"/>
            </a:pPr>
            <a:endParaRPr lang="en-IN" sz="1600"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600" dirty="0">
                <a:effectLst/>
                <a:latin typeface="Times New Roman" panose="02020603050405020304" pitchFamily="18" charset="0"/>
                <a:ea typeface="SimSun" panose="02010600030101010101" pitchFamily="2" charset="-122"/>
              </a:rPr>
              <a:t>"D. V. B. Michael D </a:t>
            </a:r>
            <a:r>
              <a:rPr lang="en-US" sz="1600" dirty="0" err="1">
                <a:effectLst/>
                <a:latin typeface="Times New Roman" panose="02020603050405020304" pitchFamily="18" charset="0"/>
                <a:ea typeface="SimSun" panose="02010600030101010101" pitchFamily="2" charset="-122"/>
              </a:rPr>
              <a:t>Mauk</a:t>
            </a:r>
            <a:r>
              <a:rPr lang="en-US" sz="1600" dirty="0">
                <a:effectLst/>
                <a:latin typeface="Times New Roman" panose="02020603050405020304" pitchFamily="18" charset="0"/>
                <a:ea typeface="SimSun" panose="02010600030101010101" pitchFamily="2" charset="-122"/>
              </a:rPr>
              <a:t>, “Sequence learning,”," 2004. [Online]. Available: </a:t>
            </a:r>
            <a:r>
              <a:rPr lang="en-US" sz="1600" dirty="0">
                <a:latin typeface="Times New Roman" panose="02020603050405020304" pitchFamily="18" charset="0"/>
                <a:ea typeface="SimSun" panose="02010600030101010101" pitchFamily="2" charset="-122"/>
              </a:rPr>
              <a:t>https://pubmed.ncbi.nlm.nih.gov/15217335</a:t>
            </a:r>
          </a:p>
          <a:p>
            <a:pPr marL="285750" indent="-285750">
              <a:buFont typeface="Arial" panose="020B0604020202020204" pitchFamily="34" charset="0"/>
              <a:buChar char="•"/>
            </a:pPr>
            <a:endParaRPr lang="en-US" sz="1600"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600" dirty="0">
                <a:effectLst/>
                <a:latin typeface="Times New Roman" panose="02020603050405020304" pitchFamily="18" charset="0"/>
                <a:ea typeface="SimSun" panose="02010600030101010101" pitchFamily="2" charset="-122"/>
              </a:rPr>
              <a:t>"B. H. J. L. R. .</a:t>
            </a:r>
            <a:r>
              <a:rPr lang="en-US" sz="1600" dirty="0" err="1">
                <a:effectLst/>
                <a:latin typeface="Times New Roman" panose="02020603050405020304" pitchFamily="18" charset="0"/>
                <a:ea typeface="SimSun" panose="02010600030101010101" pitchFamily="2" charset="-122"/>
              </a:rPr>
              <a:t>Rabiner</a:t>
            </a:r>
            <a:r>
              <a:rPr lang="en-US" sz="1600" dirty="0">
                <a:effectLst/>
                <a:latin typeface="Times New Roman" panose="02020603050405020304" pitchFamily="18" charset="0"/>
                <a:ea typeface="SimSun" panose="02010600030101010101" pitchFamily="2" charset="-122"/>
              </a:rPr>
              <a:t>, “An introduction to hidden </a:t>
            </a:r>
            <a:r>
              <a:rPr lang="en-US" sz="1600" dirty="0" err="1">
                <a:effectLst/>
                <a:latin typeface="Times New Roman" panose="02020603050405020304" pitchFamily="18" charset="0"/>
                <a:ea typeface="SimSun" panose="02010600030101010101" pitchFamily="2" charset="-122"/>
              </a:rPr>
              <a:t>markov</a:t>
            </a:r>
            <a:r>
              <a:rPr lang="en-US" sz="1600" dirty="0">
                <a:effectLst/>
                <a:latin typeface="Times New Roman" panose="02020603050405020304" pitchFamily="18" charset="0"/>
                <a:ea typeface="SimSun" panose="02010600030101010101" pitchFamily="2" charset="-122"/>
              </a:rPr>
              <a:t> models,”," 1986. [Online]. Available: http://ai.stanford.edu/~pabbeel/depth_qual/Rabiner_Juang_hmms.pdf.</a:t>
            </a:r>
            <a:endParaRPr lang="en-IN" sz="1600"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IN" sz="1600"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600" dirty="0">
                <a:effectLst/>
                <a:latin typeface="Times New Roman" panose="02020603050405020304" pitchFamily="18" charset="0"/>
                <a:ea typeface="SimSun" panose="02010600030101010101" pitchFamily="2" charset="-122"/>
              </a:rPr>
              <a:t>Hawkins, "J. C. S. A. J. , “Continuous online sequence learning with an unsupervised neural network model,”," 2016. [Online]. Available: https://pubmed.ncbi.nlm.nih.gov/27626963</a:t>
            </a:r>
          </a:p>
          <a:p>
            <a:pPr marL="285750" indent="-285750">
              <a:buFont typeface="Arial" panose="020B0604020202020204" pitchFamily="34" charset="0"/>
              <a:buChar char="•"/>
            </a:pPr>
            <a:endParaRPr lang="en-IN" sz="1600"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600" dirty="0">
                <a:effectLst/>
                <a:latin typeface="Times New Roman" panose="02020603050405020304" pitchFamily="18" charset="0"/>
                <a:ea typeface="SimSun" panose="02010600030101010101" pitchFamily="2" charset="-122"/>
              </a:rPr>
              <a:t>S. A. J. Hawkins, "“Why neurons have thousands of synapses, a theory of sequence memory in neocortex,”," 2016. [Online]. Available: https://www.frontiersin.org/articles/10.3389/fncir.2016.00023/full.</a:t>
            </a:r>
            <a:endParaRPr lang="en-IN" sz="1600"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IN" sz="1600" dirty="0"/>
          </a:p>
        </p:txBody>
      </p:sp>
      <p:pic>
        <p:nvPicPr>
          <p:cNvPr id="10" name="Picture 9">
            <a:extLst>
              <a:ext uri="{FF2B5EF4-FFF2-40B4-BE49-F238E27FC236}">
                <a16:creationId xmlns:a16="http://schemas.microsoft.com/office/drawing/2014/main" id="{B9B2E5B7-602D-4697-94F1-5E72BC28D81A}"/>
              </a:ext>
            </a:extLst>
          </p:cNvPr>
          <p:cNvPicPr>
            <a:picLocks noChangeAspect="1"/>
          </p:cNvPicPr>
          <p:nvPr/>
        </p:nvPicPr>
        <p:blipFill>
          <a:blip r:embed="rId2"/>
          <a:stretch>
            <a:fillRect/>
          </a:stretch>
        </p:blipFill>
        <p:spPr>
          <a:xfrm>
            <a:off x="9548260" y="0"/>
            <a:ext cx="2637323" cy="1075216"/>
          </a:xfrm>
          <a:prstGeom prst="rect">
            <a:avLst/>
          </a:prstGeom>
        </p:spPr>
      </p:pic>
    </p:spTree>
    <p:extLst>
      <p:ext uri="{BB962C8B-B14F-4D97-AF65-F5344CB8AC3E}">
        <p14:creationId xmlns:p14="http://schemas.microsoft.com/office/powerpoint/2010/main" val="394603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4687-E031-4FB2-9074-33E6A264E33A}"/>
              </a:ext>
            </a:extLst>
          </p:cNvPr>
          <p:cNvSpPr>
            <a:spLocks noGrp="1"/>
          </p:cNvSpPr>
          <p:nvPr>
            <p:ph type="title"/>
          </p:nvPr>
        </p:nvSpPr>
        <p:spPr/>
        <p:txBody>
          <a:bodyPr/>
          <a:lstStyle/>
          <a:p>
            <a:pPr algn="ctr"/>
            <a:r>
              <a:rPr lang="en-IN" sz="3600" b="1" dirty="0"/>
              <a:t>Objective/Abstract</a:t>
            </a:r>
            <a:endParaRPr lang="en-IN" b="1" dirty="0"/>
          </a:p>
        </p:txBody>
      </p:sp>
      <p:sp>
        <p:nvSpPr>
          <p:cNvPr id="3" name="Content Placeholder 2">
            <a:extLst>
              <a:ext uri="{FF2B5EF4-FFF2-40B4-BE49-F238E27FC236}">
                <a16:creationId xmlns:a16="http://schemas.microsoft.com/office/drawing/2014/main" id="{2CE14D22-35BF-478E-BB8C-F492DB26B40A}"/>
              </a:ext>
            </a:extLst>
          </p:cNvPr>
          <p:cNvSpPr>
            <a:spLocks noGrp="1"/>
          </p:cNvSpPr>
          <p:nvPr>
            <p:ph idx="1"/>
          </p:nvPr>
        </p:nvSpPr>
        <p:spPr>
          <a:xfrm>
            <a:off x="838201" y="1690688"/>
            <a:ext cx="10076848" cy="3324074"/>
          </a:xfrm>
        </p:spPr>
        <p:txBody>
          <a:bodyPr>
            <a:noAutofit/>
          </a:bodyPr>
          <a:lstStyle/>
          <a:p>
            <a:pPr marL="0" indent="0" algn="just">
              <a:buNone/>
            </a:pPr>
            <a:r>
              <a:rPr lang="en-IN" sz="1600" b="1" dirty="0">
                <a:effectLst/>
                <a:latin typeface="Bell MT" panose="02020503060305020303" pitchFamily="18" charset="0"/>
                <a:ea typeface="SimSun" panose="02010600030101010101" pitchFamily="2" charset="-122"/>
              </a:rPr>
              <a:t>The evolution of life on Earth has developed the human brain containing the cortex which in the environment processes a series of sensory information and builds temporary memory</a:t>
            </a:r>
            <a:r>
              <a:rPr lang="en-US" sz="1600" b="1" dirty="0">
                <a:effectLst/>
                <a:latin typeface="Bell MT" panose="02020503060305020303" pitchFamily="18" charset="0"/>
                <a:ea typeface="SimSun" panose="02010600030101010101" pitchFamily="2" charset="-122"/>
              </a:rPr>
              <a:t>.</a:t>
            </a:r>
            <a:r>
              <a:rPr lang="en-IN" sz="1600" b="1" dirty="0">
                <a:effectLst/>
                <a:latin typeface="Bell MT" panose="02020503060305020303" pitchFamily="18" charset="0"/>
                <a:ea typeface="SimSun" panose="02010600030101010101" pitchFamily="2" charset="-122"/>
              </a:rPr>
              <a:t> This leads to identifying and foretelling information about the previously visualized functions like speech recognition, natural vision, and sequences of information. </a:t>
            </a:r>
            <a:r>
              <a:rPr lang="en-US" sz="1600" b="1" dirty="0">
                <a:effectLst/>
                <a:latin typeface="Bell MT" panose="02020503060305020303" pitchFamily="18" charset="0"/>
                <a:ea typeface="SimSun" panose="02010600030101010101" pitchFamily="2" charset="-122"/>
              </a:rPr>
              <a:t>In real-life situations, the prediction and perception of temporal sequences for sensory inputs </a:t>
            </a:r>
            <a:r>
              <a:rPr lang="en-IN" sz="1600" b="1" dirty="0">
                <a:effectLst/>
                <a:latin typeface="Bell MT" panose="02020503060305020303" pitchFamily="18" charset="0"/>
                <a:ea typeface="SimSun" panose="02010600030101010101" pitchFamily="2" charset="-122"/>
              </a:rPr>
              <a:t>are</a:t>
            </a:r>
            <a:r>
              <a:rPr lang="en-US" sz="1600" b="1" dirty="0">
                <a:effectLst/>
                <a:latin typeface="Bell MT" panose="02020503060305020303" pitchFamily="18" charset="0"/>
                <a:ea typeface="SimSun" panose="02010600030101010101" pitchFamily="2" charset="-122"/>
              </a:rPr>
              <a:t> useful/critical. Based on multiple known features of neurons, a theoretical framework has been proposed for sequence learning in the cortex is known as Hierarchical Temporal Memory (HTM) sequence learning. The model using temporal memory can handle varying the sequences  by keeping the predictions until valid evidence is available.</a:t>
            </a:r>
            <a:r>
              <a:rPr lang="en-US" sz="1600" dirty="0">
                <a:effectLst/>
                <a:latin typeface="Bell MT" panose="02020503060305020303" pitchFamily="18" charset="0"/>
                <a:ea typeface="SimSun" panose="02010600030101010101" pitchFamily="2" charset="-122"/>
              </a:rPr>
              <a:t> </a:t>
            </a:r>
            <a:r>
              <a:rPr lang="en-US" sz="1600" b="1" dirty="0">
                <a:effectLst/>
                <a:latin typeface="Bell MT" panose="02020503060305020303" pitchFamily="18" charset="0"/>
                <a:ea typeface="SimSun" panose="02010600030101010101" pitchFamily="2" charset="-122"/>
              </a:rPr>
              <a:t>HTM’s ability to predict future patterns arrive from learning which patterns are likely to follow each other. In scenarios when HTM receives a unique pattern, it compares historically received patterns with the new pattern. As input never repeats in the same fashion, the uniqueness of sequence is critical for recognizing inputs. HTM uses shifting order memory, which enables it to predict using variable-length sequences</a:t>
            </a:r>
            <a:r>
              <a:rPr lang="en-IN" sz="1600" dirty="0">
                <a:effectLst/>
                <a:latin typeface="Bell MT" panose="02020503060305020303" pitchFamily="18" charset="0"/>
              </a:rPr>
              <a:t> </a:t>
            </a:r>
            <a:endParaRPr lang="en-IN" sz="1600" dirty="0">
              <a:effectLst/>
              <a:latin typeface="Bell MT" panose="02020503060305020303" pitchFamily="18" charset="0"/>
              <a:ea typeface="SimSun" panose="02010600030101010101" pitchFamily="2" charset="-122"/>
            </a:endParaRPr>
          </a:p>
          <a:p>
            <a:pPr marL="0" indent="0" algn="just">
              <a:buNone/>
            </a:pPr>
            <a:endParaRPr lang="en-IN" sz="1600" dirty="0">
              <a:latin typeface="Bell MT" panose="02020503060305020303" pitchFamily="18" charset="0"/>
            </a:endParaRPr>
          </a:p>
        </p:txBody>
      </p:sp>
      <p:pic>
        <p:nvPicPr>
          <p:cNvPr id="5" name="Picture 4">
            <a:extLst>
              <a:ext uri="{FF2B5EF4-FFF2-40B4-BE49-F238E27FC236}">
                <a16:creationId xmlns:a16="http://schemas.microsoft.com/office/drawing/2014/main" id="{0E405B5E-2410-4D66-B21B-549B093E6280}"/>
              </a:ext>
            </a:extLst>
          </p:cNvPr>
          <p:cNvPicPr>
            <a:picLocks noChangeAspect="1"/>
          </p:cNvPicPr>
          <p:nvPr/>
        </p:nvPicPr>
        <p:blipFill>
          <a:blip r:embed="rId2"/>
          <a:stretch>
            <a:fillRect/>
          </a:stretch>
        </p:blipFill>
        <p:spPr>
          <a:xfrm>
            <a:off x="9554677" y="-28876"/>
            <a:ext cx="2637323" cy="1075216"/>
          </a:xfrm>
          <a:prstGeom prst="rect">
            <a:avLst/>
          </a:prstGeom>
        </p:spPr>
      </p:pic>
    </p:spTree>
    <p:extLst>
      <p:ext uri="{BB962C8B-B14F-4D97-AF65-F5344CB8AC3E}">
        <p14:creationId xmlns:p14="http://schemas.microsoft.com/office/powerpoint/2010/main" val="123613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FCDD-0BB7-4053-8FCA-629C083C410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BD28BD0-38C4-4F0A-B329-E67596DDB6CE}"/>
              </a:ext>
            </a:extLst>
          </p:cNvPr>
          <p:cNvSpPr>
            <a:spLocks noGrp="1"/>
          </p:cNvSpPr>
          <p:nvPr>
            <p:ph idx="1"/>
          </p:nvPr>
        </p:nvSpPr>
        <p:spPr>
          <a:xfrm>
            <a:off x="838200" y="1825626"/>
            <a:ext cx="5427846" cy="2621246"/>
          </a:xfrm>
        </p:spPr>
        <p:txBody>
          <a:bodyPr>
            <a:normAutofit/>
          </a:bodyPr>
          <a:lstStyle/>
          <a:p>
            <a:r>
              <a:rPr lang="en-IN" sz="2000" dirty="0"/>
              <a:t>Medical Science and ML engineers were working on the understanding of cortex for temporal pattern recognition.</a:t>
            </a:r>
          </a:p>
          <a:p>
            <a:r>
              <a:rPr lang="en-IN" sz="2000" dirty="0"/>
              <a:t>HTM (Hierarchical Temporal Memory) has been proposed for sequence learning.</a:t>
            </a:r>
          </a:p>
          <a:p>
            <a:r>
              <a:rPr lang="en-IN" sz="2000" dirty="0"/>
              <a:t>HTM is a biomimetics model based on the principle of memory predictions.</a:t>
            </a:r>
          </a:p>
          <a:p>
            <a:pPr marL="0" indent="0">
              <a:buNone/>
            </a:pPr>
            <a:endParaRPr lang="en-IN" sz="2000" dirty="0"/>
          </a:p>
        </p:txBody>
      </p:sp>
      <p:pic>
        <p:nvPicPr>
          <p:cNvPr id="6" name="Picture 5">
            <a:extLst>
              <a:ext uri="{FF2B5EF4-FFF2-40B4-BE49-F238E27FC236}">
                <a16:creationId xmlns:a16="http://schemas.microsoft.com/office/drawing/2014/main" id="{94B018C8-3940-48AE-91B5-C3FD37069258}"/>
              </a:ext>
            </a:extLst>
          </p:cNvPr>
          <p:cNvPicPr>
            <a:picLocks noChangeAspect="1"/>
          </p:cNvPicPr>
          <p:nvPr/>
        </p:nvPicPr>
        <p:blipFill>
          <a:blip r:embed="rId2"/>
          <a:stretch>
            <a:fillRect/>
          </a:stretch>
        </p:blipFill>
        <p:spPr>
          <a:xfrm>
            <a:off x="9548260" y="0"/>
            <a:ext cx="2637323" cy="1075216"/>
          </a:xfrm>
          <a:prstGeom prst="rect">
            <a:avLst/>
          </a:prstGeom>
        </p:spPr>
      </p:pic>
    </p:spTree>
    <p:extLst>
      <p:ext uri="{BB962C8B-B14F-4D97-AF65-F5344CB8AC3E}">
        <p14:creationId xmlns:p14="http://schemas.microsoft.com/office/powerpoint/2010/main" val="70047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5E2C-ABEE-43B7-A9F0-05A72773DF7E}"/>
              </a:ext>
            </a:extLst>
          </p:cNvPr>
          <p:cNvSpPr>
            <a:spLocks noGrp="1"/>
          </p:cNvSpPr>
          <p:nvPr>
            <p:ph type="title"/>
          </p:nvPr>
        </p:nvSpPr>
        <p:spPr>
          <a:xfrm>
            <a:off x="838200" y="365125"/>
            <a:ext cx="10515600" cy="592589"/>
          </a:xfrm>
        </p:spPr>
        <p:txBody>
          <a:bodyPr>
            <a:normAutofit/>
          </a:bodyPr>
          <a:lstStyle/>
          <a:p>
            <a:r>
              <a:rPr lang="en-IN" sz="2800" dirty="0"/>
              <a:t>Methodology</a:t>
            </a:r>
          </a:p>
        </p:txBody>
      </p:sp>
      <p:sp>
        <p:nvSpPr>
          <p:cNvPr id="3" name="Content Placeholder 2">
            <a:extLst>
              <a:ext uri="{FF2B5EF4-FFF2-40B4-BE49-F238E27FC236}">
                <a16:creationId xmlns:a16="http://schemas.microsoft.com/office/drawing/2014/main" id="{93215F3F-A21F-449B-A943-3448EAEE4A8D}"/>
              </a:ext>
            </a:extLst>
          </p:cNvPr>
          <p:cNvSpPr>
            <a:spLocks noGrp="1"/>
          </p:cNvSpPr>
          <p:nvPr>
            <p:ph idx="1"/>
          </p:nvPr>
        </p:nvSpPr>
        <p:spPr>
          <a:xfrm>
            <a:off x="481264" y="1690688"/>
            <a:ext cx="2725418" cy="4209598"/>
          </a:xfrm>
        </p:spPr>
        <p:txBody>
          <a:bodyPr>
            <a:normAutofit/>
          </a:bodyPr>
          <a:lstStyle/>
          <a:p>
            <a:r>
              <a:rPr lang="en-IN" sz="2000" dirty="0"/>
              <a:t>Multi Sequence Learning – Numbers</a:t>
            </a:r>
          </a:p>
          <a:p>
            <a:endParaRPr lang="en-IN" sz="2000" dirty="0"/>
          </a:p>
          <a:p>
            <a:pPr marL="0" indent="0">
              <a:buNone/>
            </a:pPr>
            <a:endParaRPr lang="en-IN" sz="2000" dirty="0"/>
          </a:p>
          <a:p>
            <a:pPr marL="0" indent="0">
              <a:buNone/>
            </a:pPr>
            <a:endParaRPr lang="en-IN" sz="2000" dirty="0"/>
          </a:p>
          <a:p>
            <a:endParaRPr lang="en-IN" sz="2000" dirty="0"/>
          </a:p>
          <a:p>
            <a:pPr marL="0" indent="0">
              <a:buNone/>
            </a:pPr>
            <a:endParaRPr lang="en-IN" sz="2000" dirty="0"/>
          </a:p>
          <a:p>
            <a:r>
              <a:rPr lang="en-IN" sz="2000" dirty="0"/>
              <a:t>Multi Sequence Learning – Image Datasets</a:t>
            </a:r>
          </a:p>
        </p:txBody>
      </p:sp>
      <p:graphicFrame>
        <p:nvGraphicFramePr>
          <p:cNvPr id="4" name="Table 3">
            <a:extLst>
              <a:ext uri="{FF2B5EF4-FFF2-40B4-BE49-F238E27FC236}">
                <a16:creationId xmlns:a16="http://schemas.microsoft.com/office/drawing/2014/main" id="{5362884A-B85B-4F70-83DF-7901793CAFAB}"/>
              </a:ext>
            </a:extLst>
          </p:cNvPr>
          <p:cNvGraphicFramePr>
            <a:graphicFrameLocks noGrp="1"/>
          </p:cNvGraphicFramePr>
          <p:nvPr>
            <p:extLst>
              <p:ext uri="{D42A27DB-BD31-4B8C-83A1-F6EECF244321}">
                <p14:modId xmlns:p14="http://schemas.microsoft.com/office/powerpoint/2010/main" val="3879400420"/>
              </p:ext>
            </p:extLst>
          </p:nvPr>
        </p:nvGraphicFramePr>
        <p:xfrm>
          <a:off x="3649445" y="1262675"/>
          <a:ext cx="3808396" cy="1517070"/>
        </p:xfrm>
        <a:graphic>
          <a:graphicData uri="http://schemas.openxmlformats.org/drawingml/2006/table">
            <a:tbl>
              <a:tblPr firstRow="1" firstCol="1" bandRow="1">
                <a:tableStyleId>{5C22544A-7EE6-4342-B048-85BDC9FD1C3A}</a:tableStyleId>
              </a:tblPr>
              <a:tblGrid>
                <a:gridCol w="1219534">
                  <a:extLst>
                    <a:ext uri="{9D8B030D-6E8A-4147-A177-3AD203B41FA5}">
                      <a16:colId xmlns:a16="http://schemas.microsoft.com/office/drawing/2014/main" val="2962372716"/>
                    </a:ext>
                  </a:extLst>
                </a:gridCol>
                <a:gridCol w="2588862">
                  <a:extLst>
                    <a:ext uri="{9D8B030D-6E8A-4147-A177-3AD203B41FA5}">
                      <a16:colId xmlns:a16="http://schemas.microsoft.com/office/drawing/2014/main" val="97879672"/>
                    </a:ext>
                  </a:extLst>
                </a:gridCol>
              </a:tblGrid>
              <a:tr h="252845">
                <a:tc>
                  <a:txBody>
                    <a:bodyPr/>
                    <a:lstStyle/>
                    <a:p>
                      <a:pPr algn="ctr"/>
                      <a:r>
                        <a:rPr lang="en-US" sz="900">
                          <a:effectLst/>
                        </a:rPr>
                        <a:t>Labels</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900">
                          <a:effectLst/>
                        </a:rPr>
                        <a:t>Sequence</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82208403"/>
                  </a:ext>
                </a:extLst>
              </a:tr>
              <a:tr h="252845">
                <a:tc>
                  <a:txBody>
                    <a:bodyPr/>
                    <a:lstStyle/>
                    <a:p>
                      <a:pPr algn="ctr"/>
                      <a:r>
                        <a:rPr lang="en-US" sz="900" dirty="0">
                          <a:effectLst/>
                        </a:rPr>
                        <a:t>Multiples of 2</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900" dirty="0">
                          <a:effectLst/>
                        </a:rPr>
                        <a:t>{</a:t>
                      </a:r>
                      <a:r>
                        <a:rPr lang="en-IN" sz="900" dirty="0">
                          <a:effectLst/>
                        </a:rPr>
                        <a:t>2,4,6,8,10,12,14,16</a:t>
                      </a:r>
                      <a:r>
                        <a:rPr lang="en-US" sz="900" dirty="0">
                          <a:effectLst/>
                        </a:rPr>
                        <a:t>}</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699294272"/>
                  </a:ext>
                </a:extLst>
              </a:tr>
              <a:tr h="252845">
                <a:tc>
                  <a:txBody>
                    <a:bodyPr/>
                    <a:lstStyle/>
                    <a:p>
                      <a:pPr algn="ctr"/>
                      <a:r>
                        <a:rPr lang="en-US" sz="900">
                          <a:effectLst/>
                        </a:rPr>
                        <a:t>Multiples of 3</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900">
                          <a:effectLst/>
                        </a:rPr>
                        <a:t>{</a:t>
                      </a:r>
                      <a:r>
                        <a:rPr lang="en-IN" sz="900">
                          <a:effectLst/>
                        </a:rPr>
                        <a:t>3,6,9,12,15,18,21,24</a:t>
                      </a:r>
                      <a:r>
                        <a:rPr lang="en-US" sz="900">
                          <a:effectLst/>
                        </a:rPr>
                        <a:t>}</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508016318"/>
                  </a:ext>
                </a:extLst>
              </a:tr>
              <a:tr h="252845">
                <a:tc>
                  <a:txBody>
                    <a:bodyPr/>
                    <a:lstStyle/>
                    <a:p>
                      <a:pPr algn="ctr"/>
                      <a:r>
                        <a:rPr lang="en-US" sz="900" dirty="0">
                          <a:effectLst/>
                        </a:rPr>
                        <a:t>Multiples of 5</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900" dirty="0">
                          <a:effectLst/>
                        </a:rPr>
                        <a:t>{</a:t>
                      </a:r>
                      <a:r>
                        <a:rPr lang="en-IN" sz="900" dirty="0">
                          <a:effectLst/>
                        </a:rPr>
                        <a:t>5,10,15,20,25,30,35,40</a:t>
                      </a:r>
                      <a:r>
                        <a:rPr lang="en-US" sz="900" dirty="0">
                          <a:effectLst/>
                        </a:rPr>
                        <a:t>}</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10838583"/>
                  </a:ext>
                </a:extLst>
              </a:tr>
              <a:tr h="252845">
                <a:tc>
                  <a:txBody>
                    <a:bodyPr/>
                    <a:lstStyle/>
                    <a:p>
                      <a:pPr algn="ctr"/>
                      <a:r>
                        <a:rPr lang="en-US" sz="900">
                          <a:effectLst/>
                        </a:rPr>
                        <a:t>Multiples of 7</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900">
                          <a:effectLst/>
                        </a:rPr>
                        <a:t>{</a:t>
                      </a:r>
                      <a:r>
                        <a:rPr lang="en-IN" sz="900">
                          <a:effectLst/>
                        </a:rPr>
                        <a:t>7,14,21,28,35,42,49</a:t>
                      </a:r>
                      <a:r>
                        <a:rPr lang="en-US" sz="900">
                          <a:effectLst/>
                        </a:rPr>
                        <a:t>}</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7797509"/>
                  </a:ext>
                </a:extLst>
              </a:tr>
              <a:tr h="252845">
                <a:tc>
                  <a:txBody>
                    <a:bodyPr/>
                    <a:lstStyle/>
                    <a:p>
                      <a:pPr algn="ctr"/>
                      <a:r>
                        <a:rPr lang="en-US" sz="900">
                          <a:effectLst/>
                        </a:rPr>
                        <a:t>Multiples of 11</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900" dirty="0">
                          <a:effectLst/>
                        </a:rPr>
                        <a:t>{</a:t>
                      </a:r>
                      <a:r>
                        <a:rPr lang="en-IN" sz="900" dirty="0">
                          <a:effectLst/>
                        </a:rPr>
                        <a:t>11,22,33,44</a:t>
                      </a:r>
                      <a:r>
                        <a:rPr lang="en-US" sz="900" dirty="0">
                          <a:effectLst/>
                        </a:rPr>
                        <a:t>}</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554693865"/>
                  </a:ext>
                </a:extLst>
              </a:tr>
            </a:tbl>
          </a:graphicData>
        </a:graphic>
      </p:graphicFrame>
      <p:graphicFrame>
        <p:nvGraphicFramePr>
          <p:cNvPr id="5" name="Table 4">
            <a:extLst>
              <a:ext uri="{FF2B5EF4-FFF2-40B4-BE49-F238E27FC236}">
                <a16:creationId xmlns:a16="http://schemas.microsoft.com/office/drawing/2014/main" id="{8EE84D7C-D3DE-44AC-9277-04687F4BE59F}"/>
              </a:ext>
            </a:extLst>
          </p:cNvPr>
          <p:cNvGraphicFramePr>
            <a:graphicFrameLocks noGrp="1"/>
          </p:cNvGraphicFramePr>
          <p:nvPr>
            <p:extLst>
              <p:ext uri="{D42A27DB-BD31-4B8C-83A1-F6EECF244321}">
                <p14:modId xmlns:p14="http://schemas.microsoft.com/office/powerpoint/2010/main" val="4006758476"/>
              </p:ext>
            </p:extLst>
          </p:nvPr>
        </p:nvGraphicFramePr>
        <p:xfrm>
          <a:off x="8192568" y="2872072"/>
          <a:ext cx="3771633" cy="1342002"/>
        </p:xfrm>
        <a:graphic>
          <a:graphicData uri="http://schemas.openxmlformats.org/drawingml/2006/table">
            <a:tbl>
              <a:tblPr firstRow="1" firstCol="1" bandRow="1">
                <a:tableStyleId>{5C22544A-7EE6-4342-B048-85BDC9FD1C3A}</a:tableStyleId>
              </a:tblPr>
              <a:tblGrid>
                <a:gridCol w="2638435">
                  <a:extLst>
                    <a:ext uri="{9D8B030D-6E8A-4147-A177-3AD203B41FA5}">
                      <a16:colId xmlns:a16="http://schemas.microsoft.com/office/drawing/2014/main" val="3721499442"/>
                    </a:ext>
                  </a:extLst>
                </a:gridCol>
                <a:gridCol w="1133198">
                  <a:extLst>
                    <a:ext uri="{9D8B030D-6E8A-4147-A177-3AD203B41FA5}">
                      <a16:colId xmlns:a16="http://schemas.microsoft.com/office/drawing/2014/main" val="1500906782"/>
                    </a:ext>
                  </a:extLst>
                </a:gridCol>
              </a:tblGrid>
              <a:tr h="223667">
                <a:tc>
                  <a:txBody>
                    <a:bodyPr/>
                    <a:lstStyle/>
                    <a:p>
                      <a:pPr algn="ctr"/>
                      <a:r>
                        <a:rPr lang="en-IN" sz="900">
                          <a:effectLst/>
                        </a:rPr>
                        <a:t>Sequence</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IN" sz="900">
                          <a:effectLst/>
                        </a:rPr>
                        <a:t>Labels</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717080663"/>
                  </a:ext>
                </a:extLst>
              </a:tr>
              <a:tr h="223667">
                <a:tc>
                  <a:txBody>
                    <a:bodyPr/>
                    <a:lstStyle/>
                    <a:p>
                      <a:pPr algn="just"/>
                      <a:r>
                        <a:rPr lang="en-IN" sz="900" dirty="0">
                          <a:effectLst/>
                        </a:rPr>
                        <a:t>AIGKFLHSAKKFGKAFVGEIMNS</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IN" sz="900">
                          <a:effectLst/>
                        </a:rPr>
                        <a:t>mod. active</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84648834"/>
                  </a:ext>
                </a:extLst>
              </a:tr>
              <a:tr h="223667">
                <a:tc>
                  <a:txBody>
                    <a:bodyPr/>
                    <a:lstStyle/>
                    <a:p>
                      <a:pPr algn="just"/>
                      <a:r>
                        <a:rPr lang="en-IN" sz="900">
                          <a:effectLst/>
                        </a:rPr>
                        <a:t>FAKIIAKIAKIAKKIL</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IN" sz="900" dirty="0">
                          <a:effectLst/>
                        </a:rPr>
                        <a:t>inactive - exp</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65243365"/>
                  </a:ext>
                </a:extLst>
              </a:tr>
              <a:tr h="223667">
                <a:tc>
                  <a:txBody>
                    <a:bodyPr/>
                    <a:lstStyle/>
                    <a:p>
                      <a:pPr algn="just"/>
                      <a:r>
                        <a:rPr lang="en-IN" sz="900">
                          <a:effectLst/>
                        </a:rPr>
                        <a:t>FAKKLAKKLKKLAKKLAKKWKL</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IN" sz="900">
                          <a:effectLst/>
                        </a:rPr>
                        <a:t>mod. active</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81987989"/>
                  </a:ext>
                </a:extLst>
              </a:tr>
              <a:tr h="223667">
                <a:tc>
                  <a:txBody>
                    <a:bodyPr/>
                    <a:lstStyle/>
                    <a:p>
                      <a:pPr algn="just"/>
                      <a:r>
                        <a:rPr lang="en-IN" sz="900">
                          <a:effectLst/>
                        </a:rPr>
                        <a:t>FAKLLAKALKKLL</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IN" sz="900">
                          <a:effectLst/>
                        </a:rPr>
                        <a:t>very active</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725767811"/>
                  </a:ext>
                </a:extLst>
              </a:tr>
              <a:tr h="223667">
                <a:tc>
                  <a:txBody>
                    <a:bodyPr/>
                    <a:lstStyle/>
                    <a:p>
                      <a:pPr algn="just"/>
                      <a:r>
                        <a:rPr lang="en-IN" sz="900">
                          <a:effectLst/>
                        </a:rPr>
                        <a:t>….</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IN" sz="900" dirty="0">
                          <a:effectLst/>
                        </a:rPr>
                        <a:t>….</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35355197"/>
                  </a:ext>
                </a:extLst>
              </a:tr>
            </a:tbl>
          </a:graphicData>
        </a:graphic>
      </p:graphicFrame>
      <p:pic>
        <p:nvPicPr>
          <p:cNvPr id="6" name="Picture 2">
            <a:extLst>
              <a:ext uri="{FF2B5EF4-FFF2-40B4-BE49-F238E27FC236}">
                <a16:creationId xmlns:a16="http://schemas.microsoft.com/office/drawing/2014/main" id="{4EDB9040-B4E8-43E0-AB36-9DCC75AB8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439" y="4214074"/>
            <a:ext cx="3771633" cy="20327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7004B5A-180B-4A0E-8949-E631A748495A}"/>
              </a:ext>
            </a:extLst>
          </p:cNvPr>
          <p:cNvSpPr txBox="1"/>
          <p:nvPr/>
        </p:nvSpPr>
        <p:spPr>
          <a:xfrm>
            <a:off x="3649445" y="3041583"/>
            <a:ext cx="3808396" cy="707886"/>
          </a:xfrm>
          <a:prstGeom prst="rect">
            <a:avLst/>
          </a:prstGeom>
          <a:noFill/>
        </p:spPr>
        <p:txBody>
          <a:bodyPr wrap="square" rtlCol="0">
            <a:spAutoFit/>
          </a:bodyPr>
          <a:lstStyle/>
          <a:p>
            <a:r>
              <a:rPr lang="en-IN" sz="2000" dirty="0"/>
              <a:t>Multi Sequence Learning - Alphabets</a:t>
            </a:r>
          </a:p>
        </p:txBody>
      </p:sp>
      <p:pic>
        <p:nvPicPr>
          <p:cNvPr id="8" name="Picture 7">
            <a:extLst>
              <a:ext uri="{FF2B5EF4-FFF2-40B4-BE49-F238E27FC236}">
                <a16:creationId xmlns:a16="http://schemas.microsoft.com/office/drawing/2014/main" id="{1FA19D16-9BDE-4713-B9AC-FA52AD11683F}"/>
              </a:ext>
            </a:extLst>
          </p:cNvPr>
          <p:cNvPicPr>
            <a:picLocks noChangeAspect="1"/>
          </p:cNvPicPr>
          <p:nvPr/>
        </p:nvPicPr>
        <p:blipFill>
          <a:blip r:embed="rId3"/>
          <a:stretch>
            <a:fillRect/>
          </a:stretch>
        </p:blipFill>
        <p:spPr>
          <a:xfrm>
            <a:off x="9548260" y="0"/>
            <a:ext cx="2637323" cy="1075216"/>
          </a:xfrm>
          <a:prstGeom prst="rect">
            <a:avLst/>
          </a:prstGeom>
        </p:spPr>
      </p:pic>
    </p:spTree>
    <p:extLst>
      <p:ext uri="{BB962C8B-B14F-4D97-AF65-F5344CB8AC3E}">
        <p14:creationId xmlns:p14="http://schemas.microsoft.com/office/powerpoint/2010/main" val="110811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497CA-A0CE-41E4-A111-DD3C0AF326DC}"/>
              </a:ext>
            </a:extLst>
          </p:cNvPr>
          <p:cNvSpPr>
            <a:spLocks noGrp="1"/>
          </p:cNvSpPr>
          <p:nvPr>
            <p:ph type="title"/>
          </p:nvPr>
        </p:nvSpPr>
        <p:spPr>
          <a:xfrm>
            <a:off x="838200" y="365125"/>
            <a:ext cx="10515600" cy="443397"/>
          </a:xfrm>
        </p:spPr>
        <p:txBody>
          <a:bodyPr>
            <a:normAutofit fontScale="90000"/>
          </a:bodyPr>
          <a:lstStyle/>
          <a:p>
            <a:r>
              <a:rPr lang="en-IN" sz="2800" dirty="0"/>
              <a:t>Encode</a:t>
            </a:r>
          </a:p>
        </p:txBody>
      </p:sp>
      <p:sp>
        <p:nvSpPr>
          <p:cNvPr id="3" name="Content Placeholder 2">
            <a:extLst>
              <a:ext uri="{FF2B5EF4-FFF2-40B4-BE49-F238E27FC236}">
                <a16:creationId xmlns:a16="http://schemas.microsoft.com/office/drawing/2014/main" id="{7AD444DE-6982-450D-BB59-64BFAB33024D}"/>
              </a:ext>
            </a:extLst>
          </p:cNvPr>
          <p:cNvSpPr>
            <a:spLocks noGrp="1"/>
          </p:cNvSpPr>
          <p:nvPr>
            <p:ph idx="1"/>
          </p:nvPr>
        </p:nvSpPr>
        <p:spPr>
          <a:xfrm>
            <a:off x="725905" y="1171107"/>
            <a:ext cx="5370095" cy="2813752"/>
          </a:xfrm>
        </p:spPr>
        <p:txBody>
          <a:bodyPr>
            <a:normAutofit/>
          </a:bodyPr>
          <a:lstStyle/>
          <a:p>
            <a:r>
              <a:rPr lang="en-IN" sz="2000" dirty="0"/>
              <a:t>Numbers and Alphabets use Scalar encoder </a:t>
            </a:r>
          </a:p>
          <a:p>
            <a:endParaRPr lang="en-IN" sz="2000" dirty="0"/>
          </a:p>
          <a:p>
            <a:endParaRPr lang="en-IN" sz="2000" dirty="0"/>
          </a:p>
          <a:p>
            <a:pPr marL="0" indent="0">
              <a:buNone/>
            </a:pPr>
            <a:endParaRPr lang="en-IN" sz="2000" dirty="0"/>
          </a:p>
          <a:p>
            <a:r>
              <a:rPr lang="en-IN" sz="2000" dirty="0"/>
              <a:t>Image use HTM Image encoder</a:t>
            </a:r>
          </a:p>
        </p:txBody>
      </p:sp>
      <p:pic>
        <p:nvPicPr>
          <p:cNvPr id="3074" name="Picture 2">
            <a:extLst>
              <a:ext uri="{FF2B5EF4-FFF2-40B4-BE49-F238E27FC236}">
                <a16:creationId xmlns:a16="http://schemas.microsoft.com/office/drawing/2014/main" id="{A3538909-4542-433D-8DD6-ABCA85F66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4675" y="2093853"/>
            <a:ext cx="4557611" cy="3447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A26EAC-083D-40C2-AC52-FEE5F9F29E8D}"/>
              </a:ext>
            </a:extLst>
          </p:cNvPr>
          <p:cNvSpPr txBox="1"/>
          <p:nvPr/>
        </p:nvSpPr>
        <p:spPr>
          <a:xfrm>
            <a:off x="6612556" y="5794408"/>
            <a:ext cx="3686476" cy="365760"/>
          </a:xfrm>
          <a:prstGeom prst="rect">
            <a:avLst/>
          </a:prstGeom>
          <a:noFill/>
        </p:spPr>
        <p:txBody>
          <a:bodyPr wrap="square" rtlCol="0">
            <a:spAutoFit/>
          </a:bodyPr>
          <a:lstStyle/>
          <a:p>
            <a:pPr algn="ctr"/>
            <a:r>
              <a:rPr lang="en-IN" dirty="0"/>
              <a:t>Image Binarization</a:t>
            </a:r>
          </a:p>
        </p:txBody>
      </p:sp>
      <p:pic>
        <p:nvPicPr>
          <p:cNvPr id="6" name="Picture 5">
            <a:extLst>
              <a:ext uri="{FF2B5EF4-FFF2-40B4-BE49-F238E27FC236}">
                <a16:creationId xmlns:a16="http://schemas.microsoft.com/office/drawing/2014/main" id="{D00CD6B0-C3DF-463B-8B49-952C4435CF94}"/>
              </a:ext>
            </a:extLst>
          </p:cNvPr>
          <p:cNvPicPr>
            <a:picLocks noChangeAspect="1"/>
          </p:cNvPicPr>
          <p:nvPr/>
        </p:nvPicPr>
        <p:blipFill>
          <a:blip r:embed="rId3"/>
          <a:stretch>
            <a:fillRect/>
          </a:stretch>
        </p:blipFill>
        <p:spPr>
          <a:xfrm>
            <a:off x="9548260" y="0"/>
            <a:ext cx="2637323" cy="1075216"/>
          </a:xfrm>
          <a:prstGeom prst="rect">
            <a:avLst/>
          </a:prstGeom>
        </p:spPr>
      </p:pic>
    </p:spTree>
    <p:extLst>
      <p:ext uri="{BB962C8B-B14F-4D97-AF65-F5344CB8AC3E}">
        <p14:creationId xmlns:p14="http://schemas.microsoft.com/office/powerpoint/2010/main" val="164930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8C3B-A1BB-4D01-AF27-A9F6729DD8A3}"/>
              </a:ext>
            </a:extLst>
          </p:cNvPr>
          <p:cNvSpPr>
            <a:spLocks noGrp="1"/>
          </p:cNvSpPr>
          <p:nvPr>
            <p:ph type="title"/>
          </p:nvPr>
        </p:nvSpPr>
        <p:spPr>
          <a:xfrm>
            <a:off x="838200" y="365126"/>
            <a:ext cx="10515600" cy="616652"/>
          </a:xfrm>
        </p:spPr>
        <p:txBody>
          <a:bodyPr>
            <a:normAutofit/>
          </a:bodyPr>
          <a:lstStyle/>
          <a:p>
            <a:r>
              <a:rPr lang="en-IN" sz="2800" dirty="0"/>
              <a:t>Spatial Pooler</a:t>
            </a:r>
          </a:p>
        </p:txBody>
      </p:sp>
      <p:sp>
        <p:nvSpPr>
          <p:cNvPr id="3" name="Content Placeholder 2">
            <a:extLst>
              <a:ext uri="{FF2B5EF4-FFF2-40B4-BE49-F238E27FC236}">
                <a16:creationId xmlns:a16="http://schemas.microsoft.com/office/drawing/2014/main" id="{4E62DFA4-0326-4465-BADA-21D678897AB4}"/>
              </a:ext>
            </a:extLst>
          </p:cNvPr>
          <p:cNvSpPr>
            <a:spLocks noGrp="1"/>
          </p:cNvSpPr>
          <p:nvPr>
            <p:ph idx="1"/>
          </p:nvPr>
        </p:nvSpPr>
        <p:spPr>
          <a:xfrm>
            <a:off x="939366" y="2527349"/>
            <a:ext cx="5541645" cy="2383974"/>
          </a:xfrm>
        </p:spPr>
        <p:txBody>
          <a:bodyPr>
            <a:normAutofit/>
          </a:bodyPr>
          <a:lstStyle/>
          <a:p>
            <a:r>
              <a:rPr lang="en-IN" sz="2000" dirty="0"/>
              <a:t>Creates SDR Input</a:t>
            </a:r>
          </a:p>
          <a:p>
            <a:r>
              <a:rPr lang="en-IN" sz="2000" dirty="0"/>
              <a:t>Columns that are not active is not learnt</a:t>
            </a:r>
          </a:p>
          <a:p>
            <a:r>
              <a:rPr lang="en-IN" sz="2000" dirty="0"/>
              <a:t>Each pattern that is appeared as input is compared with the database</a:t>
            </a:r>
          </a:p>
        </p:txBody>
      </p:sp>
      <p:graphicFrame>
        <p:nvGraphicFramePr>
          <p:cNvPr id="4" name="Diagram 3">
            <a:extLst>
              <a:ext uri="{FF2B5EF4-FFF2-40B4-BE49-F238E27FC236}">
                <a16:creationId xmlns:a16="http://schemas.microsoft.com/office/drawing/2014/main" id="{745E15F3-201E-4F08-B3C6-ADE15E41A82F}"/>
              </a:ext>
            </a:extLst>
          </p:cNvPr>
          <p:cNvGraphicFramePr/>
          <p:nvPr>
            <p:extLst>
              <p:ext uri="{D42A27DB-BD31-4B8C-83A1-F6EECF244321}">
                <p14:modId xmlns:p14="http://schemas.microsoft.com/office/powerpoint/2010/main" val="147212567"/>
              </p:ext>
            </p:extLst>
          </p:nvPr>
        </p:nvGraphicFramePr>
        <p:xfrm>
          <a:off x="6574055" y="1422884"/>
          <a:ext cx="5303520" cy="3418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07BF640C-DC1D-4BEC-BBA2-5117BA528942}"/>
              </a:ext>
            </a:extLst>
          </p:cNvPr>
          <p:cNvPicPr>
            <a:picLocks noChangeAspect="1"/>
          </p:cNvPicPr>
          <p:nvPr/>
        </p:nvPicPr>
        <p:blipFill>
          <a:blip r:embed="rId7"/>
          <a:stretch>
            <a:fillRect/>
          </a:stretch>
        </p:blipFill>
        <p:spPr>
          <a:xfrm>
            <a:off x="9548260" y="0"/>
            <a:ext cx="2637323" cy="1075216"/>
          </a:xfrm>
          <a:prstGeom prst="rect">
            <a:avLst/>
          </a:prstGeom>
        </p:spPr>
      </p:pic>
    </p:spTree>
    <p:extLst>
      <p:ext uri="{BB962C8B-B14F-4D97-AF65-F5344CB8AC3E}">
        <p14:creationId xmlns:p14="http://schemas.microsoft.com/office/powerpoint/2010/main" val="102144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138F-9CF3-4E15-9632-0D1019F888C5}"/>
              </a:ext>
            </a:extLst>
          </p:cNvPr>
          <p:cNvSpPr>
            <a:spLocks noGrp="1"/>
          </p:cNvSpPr>
          <p:nvPr>
            <p:ph type="title"/>
          </p:nvPr>
        </p:nvSpPr>
        <p:spPr>
          <a:xfrm>
            <a:off x="838200" y="365126"/>
            <a:ext cx="10515600" cy="558900"/>
          </a:xfrm>
        </p:spPr>
        <p:txBody>
          <a:bodyPr>
            <a:noAutofit/>
          </a:bodyPr>
          <a:lstStyle/>
          <a:p>
            <a:r>
              <a:rPr lang="en-IN" sz="2000" dirty="0"/>
              <a:t>Learning Phase</a:t>
            </a:r>
            <a:endParaRPr lang="en-IN" sz="3600" dirty="0"/>
          </a:p>
        </p:txBody>
      </p:sp>
      <p:sp>
        <p:nvSpPr>
          <p:cNvPr id="3" name="Content Placeholder 2">
            <a:extLst>
              <a:ext uri="{FF2B5EF4-FFF2-40B4-BE49-F238E27FC236}">
                <a16:creationId xmlns:a16="http://schemas.microsoft.com/office/drawing/2014/main" id="{F134476B-A91D-4629-80A7-22C0EF1E9535}"/>
              </a:ext>
            </a:extLst>
          </p:cNvPr>
          <p:cNvSpPr>
            <a:spLocks noGrp="1"/>
          </p:cNvSpPr>
          <p:nvPr>
            <p:ph idx="1"/>
          </p:nvPr>
        </p:nvSpPr>
        <p:spPr/>
        <p:txBody>
          <a:bodyPr>
            <a:normAutofit/>
          </a:bodyPr>
          <a:lstStyle/>
          <a:p>
            <a:pPr marL="0" indent="0">
              <a:buNone/>
            </a:pPr>
            <a:r>
              <a:rPr lang="en-IN" sz="2000" dirty="0"/>
              <a:t>For Numbers and Alphabets</a:t>
            </a:r>
          </a:p>
          <a:p>
            <a:r>
              <a:rPr lang="en-IN" sz="2000" dirty="0"/>
              <a:t>Fetches datasets and train using Spatial Pooler</a:t>
            </a:r>
          </a:p>
          <a:p>
            <a:r>
              <a:rPr lang="en-IN" sz="2000" dirty="0"/>
              <a:t>Homeostatic Plasticity Controller is used for Stability</a:t>
            </a:r>
          </a:p>
          <a:p>
            <a:r>
              <a:rPr lang="en-IN" sz="2000" dirty="0"/>
              <a:t>Spatial Pooler trains each sequence for several iterations to attain stability</a:t>
            </a:r>
          </a:p>
          <a:p>
            <a:pPr marL="0" indent="0">
              <a:buNone/>
            </a:pPr>
            <a:endParaRPr lang="en-IN" sz="2000" dirty="0"/>
          </a:p>
          <a:p>
            <a:pPr marL="0" indent="0">
              <a:buNone/>
            </a:pPr>
            <a:r>
              <a:rPr lang="en-IN" sz="2000" dirty="0"/>
              <a:t>For Image</a:t>
            </a:r>
          </a:p>
          <a:p>
            <a:pPr marL="0" indent="0">
              <a:buNone/>
            </a:pPr>
            <a:r>
              <a:rPr lang="en-IN" sz="2000" dirty="0"/>
              <a:t>The datasets are fetched as .jpg file and is binarized using Encoder</a:t>
            </a:r>
          </a:p>
          <a:p>
            <a:pPr marL="0" indent="0">
              <a:buNone/>
            </a:pPr>
            <a:r>
              <a:rPr lang="en-IN" sz="2000" dirty="0"/>
              <a:t>Spatial Pooler is used to train the binarized datasets for several iterations</a:t>
            </a:r>
          </a:p>
        </p:txBody>
      </p:sp>
      <p:pic>
        <p:nvPicPr>
          <p:cNvPr id="4" name="Picture 3">
            <a:extLst>
              <a:ext uri="{FF2B5EF4-FFF2-40B4-BE49-F238E27FC236}">
                <a16:creationId xmlns:a16="http://schemas.microsoft.com/office/drawing/2014/main" id="{3730B6D0-F1C4-4D59-BE24-8C53602F21E5}"/>
              </a:ext>
            </a:extLst>
          </p:cNvPr>
          <p:cNvPicPr>
            <a:picLocks noChangeAspect="1"/>
          </p:cNvPicPr>
          <p:nvPr/>
        </p:nvPicPr>
        <p:blipFill>
          <a:blip r:embed="rId2"/>
          <a:stretch>
            <a:fillRect/>
          </a:stretch>
        </p:blipFill>
        <p:spPr>
          <a:xfrm>
            <a:off x="9548260" y="0"/>
            <a:ext cx="2637323" cy="1075216"/>
          </a:xfrm>
          <a:prstGeom prst="rect">
            <a:avLst/>
          </a:prstGeom>
        </p:spPr>
      </p:pic>
    </p:spTree>
    <p:extLst>
      <p:ext uri="{BB962C8B-B14F-4D97-AF65-F5344CB8AC3E}">
        <p14:creationId xmlns:p14="http://schemas.microsoft.com/office/powerpoint/2010/main" val="360742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C45C-2D5E-4CD5-994A-B158AFBE3E19}"/>
              </a:ext>
            </a:extLst>
          </p:cNvPr>
          <p:cNvSpPr>
            <a:spLocks noGrp="1"/>
          </p:cNvSpPr>
          <p:nvPr>
            <p:ph type="title"/>
          </p:nvPr>
        </p:nvSpPr>
        <p:spPr>
          <a:xfrm>
            <a:off x="838200" y="365125"/>
            <a:ext cx="8767813" cy="340243"/>
          </a:xfrm>
        </p:spPr>
        <p:txBody>
          <a:bodyPr>
            <a:normAutofit fontScale="90000"/>
          </a:bodyPr>
          <a:lstStyle/>
          <a:p>
            <a:pPr algn="ctr"/>
            <a:r>
              <a:rPr lang="en-IN" sz="2800" dirty="0"/>
              <a:t>Project Flow</a:t>
            </a:r>
          </a:p>
        </p:txBody>
      </p:sp>
      <p:sp>
        <p:nvSpPr>
          <p:cNvPr id="4" name="Rectangle 3">
            <a:extLst>
              <a:ext uri="{FF2B5EF4-FFF2-40B4-BE49-F238E27FC236}">
                <a16:creationId xmlns:a16="http://schemas.microsoft.com/office/drawing/2014/main" id="{B34D9641-F2BA-4C13-8519-B833DDD90F19}"/>
              </a:ext>
            </a:extLst>
          </p:cNvPr>
          <p:cNvSpPr/>
          <p:nvPr/>
        </p:nvSpPr>
        <p:spPr>
          <a:xfrm>
            <a:off x="558262" y="2090043"/>
            <a:ext cx="2396693" cy="805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Enter an option to run a multisequence experiment</a:t>
            </a:r>
          </a:p>
        </p:txBody>
      </p:sp>
      <p:sp>
        <p:nvSpPr>
          <p:cNvPr id="5" name="Oval 4">
            <a:extLst>
              <a:ext uri="{FF2B5EF4-FFF2-40B4-BE49-F238E27FC236}">
                <a16:creationId xmlns:a16="http://schemas.microsoft.com/office/drawing/2014/main" id="{6D9723E6-58EE-4597-9C44-DE9CE8E88424}"/>
              </a:ext>
            </a:extLst>
          </p:cNvPr>
          <p:cNvSpPr/>
          <p:nvPr/>
        </p:nvSpPr>
        <p:spPr>
          <a:xfrm>
            <a:off x="1135779" y="991400"/>
            <a:ext cx="1241660" cy="5967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Start</a:t>
            </a:r>
          </a:p>
        </p:txBody>
      </p:sp>
      <p:sp>
        <p:nvSpPr>
          <p:cNvPr id="6" name="Diamond 5">
            <a:extLst>
              <a:ext uri="{FF2B5EF4-FFF2-40B4-BE49-F238E27FC236}">
                <a16:creationId xmlns:a16="http://schemas.microsoft.com/office/drawing/2014/main" id="{2EC46976-A1AA-436C-BCF7-B4A45CC9A33D}"/>
              </a:ext>
            </a:extLst>
          </p:cNvPr>
          <p:cNvSpPr/>
          <p:nvPr/>
        </p:nvSpPr>
        <p:spPr>
          <a:xfrm>
            <a:off x="755386" y="3484987"/>
            <a:ext cx="2002446" cy="93782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Check User Input</a:t>
            </a:r>
          </a:p>
        </p:txBody>
      </p:sp>
      <p:sp>
        <p:nvSpPr>
          <p:cNvPr id="7" name="Rectangle: Rounded Corners 6">
            <a:extLst>
              <a:ext uri="{FF2B5EF4-FFF2-40B4-BE49-F238E27FC236}">
                <a16:creationId xmlns:a16="http://schemas.microsoft.com/office/drawing/2014/main" id="{160A6978-929F-4F01-A1BA-3ECBE648004B}"/>
              </a:ext>
            </a:extLst>
          </p:cNvPr>
          <p:cNvSpPr/>
          <p:nvPr/>
        </p:nvSpPr>
        <p:spPr>
          <a:xfrm>
            <a:off x="4081112" y="2216216"/>
            <a:ext cx="1872959" cy="7700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Multisequence Learning - Numbers</a:t>
            </a:r>
          </a:p>
        </p:txBody>
      </p:sp>
      <p:sp>
        <p:nvSpPr>
          <p:cNvPr id="8" name="Rectangle: Rounded Corners 7">
            <a:extLst>
              <a:ext uri="{FF2B5EF4-FFF2-40B4-BE49-F238E27FC236}">
                <a16:creationId xmlns:a16="http://schemas.microsoft.com/office/drawing/2014/main" id="{FF074F6C-0BCE-4E8E-9195-A6398E15AFA5}"/>
              </a:ext>
            </a:extLst>
          </p:cNvPr>
          <p:cNvSpPr/>
          <p:nvPr/>
        </p:nvSpPr>
        <p:spPr>
          <a:xfrm>
            <a:off x="4099712" y="3534074"/>
            <a:ext cx="1872959" cy="7700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Multisequence Learning - Alphabets</a:t>
            </a:r>
          </a:p>
        </p:txBody>
      </p:sp>
      <p:sp>
        <p:nvSpPr>
          <p:cNvPr id="9" name="Rectangle: Rounded Corners 8">
            <a:extLst>
              <a:ext uri="{FF2B5EF4-FFF2-40B4-BE49-F238E27FC236}">
                <a16:creationId xmlns:a16="http://schemas.microsoft.com/office/drawing/2014/main" id="{5D8969E2-455F-4063-B87F-BEDD5717FC83}"/>
              </a:ext>
            </a:extLst>
          </p:cNvPr>
          <p:cNvSpPr/>
          <p:nvPr/>
        </p:nvSpPr>
        <p:spPr>
          <a:xfrm>
            <a:off x="4081110" y="4722793"/>
            <a:ext cx="1872959" cy="7700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Multisequence Learning - Image</a:t>
            </a:r>
          </a:p>
        </p:txBody>
      </p:sp>
      <p:cxnSp>
        <p:nvCxnSpPr>
          <p:cNvPr id="15" name="Straight Arrow Connector 14">
            <a:extLst>
              <a:ext uri="{FF2B5EF4-FFF2-40B4-BE49-F238E27FC236}">
                <a16:creationId xmlns:a16="http://schemas.microsoft.com/office/drawing/2014/main" id="{2A8CBABD-E43D-4135-8FA3-F27FE3312A29}"/>
              </a:ext>
            </a:extLst>
          </p:cNvPr>
          <p:cNvCxnSpPr>
            <a:endCxn id="7" idx="1"/>
          </p:cNvCxnSpPr>
          <p:nvPr/>
        </p:nvCxnSpPr>
        <p:spPr>
          <a:xfrm flipV="1">
            <a:off x="2646947" y="2601227"/>
            <a:ext cx="1434165" cy="1171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CD14C75-908C-4BB4-8C59-F08F8554C1BA}"/>
              </a:ext>
            </a:extLst>
          </p:cNvPr>
          <p:cNvCxnSpPr>
            <a:stCxn id="6" idx="3"/>
          </p:cNvCxnSpPr>
          <p:nvPr/>
        </p:nvCxnSpPr>
        <p:spPr>
          <a:xfrm>
            <a:off x="2757832" y="3953897"/>
            <a:ext cx="1323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D58CA26-3D49-43D7-888D-1114EC928C4B}"/>
              </a:ext>
            </a:extLst>
          </p:cNvPr>
          <p:cNvCxnSpPr>
            <a:endCxn id="9" idx="1"/>
          </p:cNvCxnSpPr>
          <p:nvPr/>
        </p:nvCxnSpPr>
        <p:spPr>
          <a:xfrm>
            <a:off x="2646947" y="4090736"/>
            <a:ext cx="1434163" cy="1017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07D8E1D-CAD2-4EA5-8AD0-FED91BB130ED}"/>
              </a:ext>
            </a:extLst>
          </p:cNvPr>
          <p:cNvCxnSpPr>
            <a:stCxn id="5" idx="4"/>
          </p:cNvCxnSpPr>
          <p:nvPr/>
        </p:nvCxnSpPr>
        <p:spPr>
          <a:xfrm>
            <a:off x="1756609" y="1588167"/>
            <a:ext cx="0" cy="519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20D050F-E0EF-427C-9CE7-8EE923A8F271}"/>
              </a:ext>
            </a:extLst>
          </p:cNvPr>
          <p:cNvCxnSpPr>
            <a:stCxn id="4" idx="2"/>
            <a:endCxn id="6" idx="0"/>
          </p:cNvCxnSpPr>
          <p:nvPr/>
        </p:nvCxnSpPr>
        <p:spPr>
          <a:xfrm>
            <a:off x="1756609" y="2895842"/>
            <a:ext cx="0" cy="589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DF773536-5C4A-4DF3-B286-3DCD6E4F77F5}"/>
              </a:ext>
            </a:extLst>
          </p:cNvPr>
          <p:cNvSpPr/>
          <p:nvPr/>
        </p:nvSpPr>
        <p:spPr>
          <a:xfrm>
            <a:off x="7190071" y="3534074"/>
            <a:ext cx="1617044" cy="7700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Train Datasets</a:t>
            </a:r>
          </a:p>
        </p:txBody>
      </p:sp>
      <p:sp>
        <p:nvSpPr>
          <p:cNvPr id="25" name="Rectangle: Rounded Corners 24">
            <a:extLst>
              <a:ext uri="{FF2B5EF4-FFF2-40B4-BE49-F238E27FC236}">
                <a16:creationId xmlns:a16="http://schemas.microsoft.com/office/drawing/2014/main" id="{9CC91474-98C8-4CAE-AFDD-AAC2F4971A14}"/>
              </a:ext>
            </a:extLst>
          </p:cNvPr>
          <p:cNvSpPr/>
          <p:nvPr/>
        </p:nvSpPr>
        <p:spPr>
          <a:xfrm>
            <a:off x="9545053" y="3534073"/>
            <a:ext cx="1617043" cy="7700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Testing</a:t>
            </a:r>
            <a:endParaRPr lang="en-IN" dirty="0"/>
          </a:p>
        </p:txBody>
      </p:sp>
      <p:cxnSp>
        <p:nvCxnSpPr>
          <p:cNvPr id="27" name="Straight Arrow Connector 26">
            <a:extLst>
              <a:ext uri="{FF2B5EF4-FFF2-40B4-BE49-F238E27FC236}">
                <a16:creationId xmlns:a16="http://schemas.microsoft.com/office/drawing/2014/main" id="{0D446B1E-59C1-46E0-9983-91B22AA00F46}"/>
              </a:ext>
            </a:extLst>
          </p:cNvPr>
          <p:cNvCxnSpPr>
            <a:stCxn id="7" idx="3"/>
            <a:endCxn id="24" idx="1"/>
          </p:cNvCxnSpPr>
          <p:nvPr/>
        </p:nvCxnSpPr>
        <p:spPr>
          <a:xfrm>
            <a:off x="5954071" y="2601227"/>
            <a:ext cx="1236000" cy="1317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022A7E9-ECFD-4BDF-BFFC-C66A08BED1CB}"/>
              </a:ext>
            </a:extLst>
          </p:cNvPr>
          <p:cNvCxnSpPr>
            <a:stCxn id="8" idx="3"/>
            <a:endCxn id="24" idx="1"/>
          </p:cNvCxnSpPr>
          <p:nvPr/>
        </p:nvCxnSpPr>
        <p:spPr>
          <a:xfrm>
            <a:off x="5972671" y="3919085"/>
            <a:ext cx="1217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2F5BBFC-2DAE-4931-A128-70A53D562003}"/>
              </a:ext>
            </a:extLst>
          </p:cNvPr>
          <p:cNvCxnSpPr>
            <a:stCxn id="9" idx="3"/>
            <a:endCxn id="24" idx="1"/>
          </p:cNvCxnSpPr>
          <p:nvPr/>
        </p:nvCxnSpPr>
        <p:spPr>
          <a:xfrm flipV="1">
            <a:off x="5954069" y="3919085"/>
            <a:ext cx="1236002" cy="1188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322B7C2C-A0AE-4CBB-9995-70EEC1C079FF}"/>
              </a:ext>
            </a:extLst>
          </p:cNvPr>
          <p:cNvCxnSpPr>
            <a:stCxn id="24" idx="3"/>
            <a:endCxn id="25" idx="1"/>
          </p:cNvCxnSpPr>
          <p:nvPr/>
        </p:nvCxnSpPr>
        <p:spPr>
          <a:xfrm flipV="1">
            <a:off x="8807115" y="3919084"/>
            <a:ext cx="73793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2BFEAE9F-A5BD-48CC-A713-CD411A6C2499}"/>
              </a:ext>
            </a:extLst>
          </p:cNvPr>
          <p:cNvSpPr/>
          <p:nvPr/>
        </p:nvSpPr>
        <p:spPr>
          <a:xfrm>
            <a:off x="888156" y="4908884"/>
            <a:ext cx="1742172" cy="6689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User Entered Invalid Number</a:t>
            </a:r>
          </a:p>
        </p:txBody>
      </p:sp>
      <p:sp>
        <p:nvSpPr>
          <p:cNvPr id="41" name="Oval 40">
            <a:extLst>
              <a:ext uri="{FF2B5EF4-FFF2-40B4-BE49-F238E27FC236}">
                <a16:creationId xmlns:a16="http://schemas.microsoft.com/office/drawing/2014/main" id="{9D1BACC5-5108-4028-BA21-B93C89F088DA}"/>
              </a:ext>
            </a:extLst>
          </p:cNvPr>
          <p:cNvSpPr/>
          <p:nvPr/>
        </p:nvSpPr>
        <p:spPr>
          <a:xfrm>
            <a:off x="1135779" y="6194491"/>
            <a:ext cx="1241660" cy="5967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End Program</a:t>
            </a:r>
          </a:p>
        </p:txBody>
      </p:sp>
      <p:cxnSp>
        <p:nvCxnSpPr>
          <p:cNvPr id="43" name="Straight Arrow Connector 42">
            <a:extLst>
              <a:ext uri="{FF2B5EF4-FFF2-40B4-BE49-F238E27FC236}">
                <a16:creationId xmlns:a16="http://schemas.microsoft.com/office/drawing/2014/main" id="{07CA9073-8B2A-43F0-BFFA-8BF0B325AE6F}"/>
              </a:ext>
            </a:extLst>
          </p:cNvPr>
          <p:cNvCxnSpPr>
            <a:stCxn id="6" idx="2"/>
            <a:endCxn id="39" idx="0"/>
          </p:cNvCxnSpPr>
          <p:nvPr/>
        </p:nvCxnSpPr>
        <p:spPr>
          <a:xfrm>
            <a:off x="1756609" y="4422807"/>
            <a:ext cx="2633" cy="486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496ECDD-3287-497A-A7B8-60840E822520}"/>
              </a:ext>
            </a:extLst>
          </p:cNvPr>
          <p:cNvCxnSpPr>
            <a:stCxn id="39" idx="2"/>
            <a:endCxn id="41" idx="0"/>
          </p:cNvCxnSpPr>
          <p:nvPr/>
        </p:nvCxnSpPr>
        <p:spPr>
          <a:xfrm flipH="1">
            <a:off x="1756609" y="5577842"/>
            <a:ext cx="2633" cy="616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26F64EC9-B46D-4F40-9480-876EB36356D5}"/>
              </a:ext>
            </a:extLst>
          </p:cNvPr>
          <p:cNvPicPr>
            <a:picLocks noChangeAspect="1"/>
          </p:cNvPicPr>
          <p:nvPr/>
        </p:nvPicPr>
        <p:blipFill>
          <a:blip r:embed="rId2"/>
          <a:stretch>
            <a:fillRect/>
          </a:stretch>
        </p:blipFill>
        <p:spPr>
          <a:xfrm>
            <a:off x="9548260" y="0"/>
            <a:ext cx="2637323" cy="1075216"/>
          </a:xfrm>
          <a:prstGeom prst="rect">
            <a:avLst/>
          </a:prstGeom>
        </p:spPr>
      </p:pic>
    </p:spTree>
    <p:extLst>
      <p:ext uri="{BB962C8B-B14F-4D97-AF65-F5344CB8AC3E}">
        <p14:creationId xmlns:p14="http://schemas.microsoft.com/office/powerpoint/2010/main" val="313521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C7B7-421C-46AA-8131-91B36CD6848B}"/>
              </a:ext>
            </a:extLst>
          </p:cNvPr>
          <p:cNvSpPr>
            <a:spLocks noGrp="1"/>
          </p:cNvSpPr>
          <p:nvPr>
            <p:ph type="title"/>
          </p:nvPr>
        </p:nvSpPr>
        <p:spPr/>
        <p:txBody>
          <a:bodyPr>
            <a:normAutofit/>
          </a:bodyPr>
          <a:lstStyle/>
          <a:p>
            <a:r>
              <a:rPr lang="en-IN" sz="2800" dirty="0"/>
              <a:t>Results</a:t>
            </a:r>
          </a:p>
        </p:txBody>
      </p:sp>
      <p:sp>
        <p:nvSpPr>
          <p:cNvPr id="3" name="Content Placeholder 2">
            <a:extLst>
              <a:ext uri="{FF2B5EF4-FFF2-40B4-BE49-F238E27FC236}">
                <a16:creationId xmlns:a16="http://schemas.microsoft.com/office/drawing/2014/main" id="{76EE08B0-BF4E-4C9A-8B95-26C5510C0EEF}"/>
              </a:ext>
            </a:extLst>
          </p:cNvPr>
          <p:cNvSpPr>
            <a:spLocks noGrp="1"/>
          </p:cNvSpPr>
          <p:nvPr>
            <p:ph idx="1"/>
          </p:nvPr>
        </p:nvSpPr>
        <p:spPr/>
        <p:txBody>
          <a:bodyPr/>
          <a:lstStyle/>
          <a:p>
            <a:pPr marL="0" indent="0">
              <a:buNone/>
            </a:pPr>
            <a:r>
              <a:rPr lang="en-IN" dirty="0"/>
              <a:t>Cycles and accuracy we can add</a:t>
            </a:r>
          </a:p>
        </p:txBody>
      </p:sp>
      <p:pic>
        <p:nvPicPr>
          <p:cNvPr id="4" name="Picture 3">
            <a:extLst>
              <a:ext uri="{FF2B5EF4-FFF2-40B4-BE49-F238E27FC236}">
                <a16:creationId xmlns:a16="http://schemas.microsoft.com/office/drawing/2014/main" id="{706FC846-A675-4F5B-8834-35FA32EABCEA}"/>
              </a:ext>
            </a:extLst>
          </p:cNvPr>
          <p:cNvPicPr>
            <a:picLocks noChangeAspect="1"/>
          </p:cNvPicPr>
          <p:nvPr/>
        </p:nvPicPr>
        <p:blipFill>
          <a:blip r:embed="rId2"/>
          <a:stretch>
            <a:fillRect/>
          </a:stretch>
        </p:blipFill>
        <p:spPr>
          <a:xfrm>
            <a:off x="9548260" y="0"/>
            <a:ext cx="2637323" cy="1075216"/>
          </a:xfrm>
          <a:prstGeom prst="rect">
            <a:avLst/>
          </a:prstGeom>
        </p:spPr>
      </p:pic>
    </p:spTree>
    <p:extLst>
      <p:ext uri="{BB962C8B-B14F-4D97-AF65-F5344CB8AC3E}">
        <p14:creationId xmlns:p14="http://schemas.microsoft.com/office/powerpoint/2010/main" val="1777858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2671</TotalTime>
  <Words>706</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Bell MT</vt:lpstr>
      <vt:lpstr>Calibri</vt:lpstr>
      <vt:lpstr>Calibri Light</vt:lpstr>
      <vt:lpstr>Times New Roman</vt:lpstr>
      <vt:lpstr>Office Theme</vt:lpstr>
      <vt:lpstr>Multi Alphabet/Image/Number Sequence Learning by Damir Dobric</vt:lpstr>
      <vt:lpstr>Objective/Abstract</vt:lpstr>
      <vt:lpstr>Introduction</vt:lpstr>
      <vt:lpstr>Methodology</vt:lpstr>
      <vt:lpstr>Encode</vt:lpstr>
      <vt:lpstr>Spatial Pooler</vt:lpstr>
      <vt:lpstr>Learning Phase</vt:lpstr>
      <vt:lpstr>Project Flow</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Alphabet/Image/Number Sequence Learning</dc:title>
  <dc:creator>Harish Palanivel</dc:creator>
  <cp:lastModifiedBy>Harish Palanivel</cp:lastModifiedBy>
  <cp:revision>61</cp:revision>
  <dcterms:created xsi:type="dcterms:W3CDTF">2022-03-24T14:29:29Z</dcterms:created>
  <dcterms:modified xsi:type="dcterms:W3CDTF">2022-03-29T11:25:31Z</dcterms:modified>
</cp:coreProperties>
</file>