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60" r:id="rId5"/>
    <p:sldId id="269" r:id="rId6"/>
    <p:sldId id="271" r:id="rId7"/>
    <p:sldId id="270" r:id="rId8"/>
    <p:sldId id="258" r:id="rId9"/>
    <p:sldId id="274" r:id="rId10"/>
    <p:sldId id="275" r:id="rId11"/>
    <p:sldId id="277" r:id="rId12"/>
    <p:sldId id="279" r:id="rId13"/>
    <p:sldId id="27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27608-C707-40F9-9214-3B767A6735D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CC20137-EE56-4DD9-A546-17874D6B625C}">
      <dgm:prSet custT="1"/>
      <dgm:spPr/>
      <dgm:t>
        <a:bodyPr/>
        <a:lstStyle/>
        <a:p>
          <a:pPr>
            <a:lnSpc>
              <a:spcPct val="100000"/>
            </a:lnSpc>
          </a:pPr>
          <a:r>
            <a:rPr lang="en-US" sz="1800" dirty="0"/>
            <a:t>Recent Partnership Between</a:t>
          </a:r>
        </a:p>
        <a:p>
          <a:pPr>
            <a:lnSpc>
              <a:spcPct val="100000"/>
            </a:lnSpc>
          </a:pPr>
          <a:r>
            <a:rPr lang="en-US" sz="2000" b="1" dirty="0"/>
            <a:t>Right Eye Real Estate Pte Ltd </a:t>
          </a:r>
        </a:p>
        <a:p>
          <a:pPr>
            <a:lnSpc>
              <a:spcPct val="100000"/>
            </a:lnSpc>
          </a:pPr>
          <a:r>
            <a:rPr lang="en-US" sz="1800" dirty="0"/>
            <a:t>&amp;</a:t>
          </a:r>
        </a:p>
        <a:p>
          <a:pPr>
            <a:lnSpc>
              <a:spcPct val="100000"/>
            </a:lnSpc>
          </a:pPr>
          <a:r>
            <a:rPr lang="en-US" sz="2000" b="1" dirty="0"/>
            <a:t>Samad Analytics Pte Ltd</a:t>
          </a:r>
          <a:endParaRPr lang="en-US" sz="1800" b="1" dirty="0"/>
        </a:p>
      </dgm:t>
    </dgm:pt>
    <dgm:pt modelId="{35402850-06F9-4ABB-8888-2412B64DBDC3}" type="parTrans" cxnId="{C040677F-E4DC-4B7E-ADC0-4086C28F9FCC}">
      <dgm:prSet/>
      <dgm:spPr/>
      <dgm:t>
        <a:bodyPr/>
        <a:lstStyle/>
        <a:p>
          <a:endParaRPr lang="en-US" sz="3200"/>
        </a:p>
      </dgm:t>
    </dgm:pt>
    <dgm:pt modelId="{99FA88D5-6986-48CB-A560-22231AB36801}" type="sibTrans" cxnId="{C040677F-E4DC-4B7E-ADC0-4086C28F9FCC}">
      <dgm:prSet/>
      <dgm:spPr/>
      <dgm:t>
        <a:bodyPr/>
        <a:lstStyle/>
        <a:p>
          <a:endParaRPr lang="en-US" sz="3200"/>
        </a:p>
      </dgm:t>
    </dgm:pt>
    <dgm:pt modelId="{2F72DEE4-A4F9-4088-8744-46519190E4C7}">
      <dgm:prSet custT="1"/>
      <dgm:spPr/>
      <dgm:t>
        <a:bodyPr/>
        <a:lstStyle/>
        <a:p>
          <a:pPr>
            <a:lnSpc>
              <a:spcPct val="100000"/>
            </a:lnSpc>
          </a:pPr>
          <a:r>
            <a:rPr lang="en-US" sz="1800" dirty="0"/>
            <a:t>The real estate firm is having difficulty in giving valuation of house price due to price fluctuation over years. </a:t>
          </a:r>
        </a:p>
        <a:p>
          <a:pPr>
            <a:lnSpc>
              <a:spcPct val="100000"/>
            </a:lnSpc>
          </a:pPr>
          <a:r>
            <a:rPr lang="en-US" sz="1800" dirty="0"/>
            <a:t>Moreover, their traditional approach is difficult to adapt with variety indicators for each city. The firm is losing revenue and tight competition in convincing and securing client due to these traditional act.</a:t>
          </a:r>
        </a:p>
      </dgm:t>
    </dgm:pt>
    <dgm:pt modelId="{E65A3226-36FF-4AC7-917A-8AA41851AB3F}" type="parTrans" cxnId="{962151AD-AD07-441C-9153-5CFB4CA8B651}">
      <dgm:prSet/>
      <dgm:spPr/>
      <dgm:t>
        <a:bodyPr/>
        <a:lstStyle/>
        <a:p>
          <a:endParaRPr lang="en-US" sz="3200"/>
        </a:p>
      </dgm:t>
    </dgm:pt>
    <dgm:pt modelId="{198E31E2-B3FB-46A6-A5B7-19D21C7B2D04}" type="sibTrans" cxnId="{962151AD-AD07-441C-9153-5CFB4CA8B651}">
      <dgm:prSet/>
      <dgm:spPr/>
      <dgm:t>
        <a:bodyPr/>
        <a:lstStyle/>
        <a:p>
          <a:endParaRPr lang="en-US" sz="3200"/>
        </a:p>
      </dgm:t>
    </dgm:pt>
    <dgm:pt modelId="{C0995E9F-6CF8-4AAA-ABC4-00B738B512BE}">
      <dgm:prSet custT="1"/>
      <dgm:spPr/>
      <dgm:t>
        <a:bodyPr/>
        <a:lstStyle/>
        <a:p>
          <a:pPr algn="ctr">
            <a:lnSpc>
              <a:spcPct val="100000"/>
            </a:lnSpc>
          </a:pPr>
          <a:r>
            <a:rPr lang="en-US" sz="1800" dirty="0"/>
            <a:t>The real estate firm requires Samad Analytics company to help with Data Science approach.</a:t>
          </a:r>
        </a:p>
      </dgm:t>
    </dgm:pt>
    <dgm:pt modelId="{E9E50C3D-C7E0-4132-A61F-825F4074B380}" type="parTrans" cxnId="{0AC1315F-05E2-4CDF-8E63-FCB6826BBDF1}">
      <dgm:prSet/>
      <dgm:spPr/>
      <dgm:t>
        <a:bodyPr/>
        <a:lstStyle/>
        <a:p>
          <a:endParaRPr lang="en-US" sz="3200"/>
        </a:p>
      </dgm:t>
    </dgm:pt>
    <dgm:pt modelId="{135349AC-F2A6-4C1E-A640-F4934642ADF6}" type="sibTrans" cxnId="{0AC1315F-05E2-4CDF-8E63-FCB6826BBDF1}">
      <dgm:prSet/>
      <dgm:spPr/>
      <dgm:t>
        <a:bodyPr/>
        <a:lstStyle/>
        <a:p>
          <a:endParaRPr lang="en-US" sz="3200"/>
        </a:p>
      </dgm:t>
    </dgm:pt>
    <dgm:pt modelId="{D40BD42E-E335-4AF4-84DE-AA5D39592134}" type="pres">
      <dgm:prSet presAssocID="{4D827608-C707-40F9-9214-3B767A6735DD}" presName="root" presStyleCnt="0">
        <dgm:presLayoutVars>
          <dgm:dir/>
          <dgm:resizeHandles val="exact"/>
        </dgm:presLayoutVars>
      </dgm:prSet>
      <dgm:spPr/>
    </dgm:pt>
    <dgm:pt modelId="{23D5841E-BD43-4AA9-8911-034599E44A7C}" type="pres">
      <dgm:prSet presAssocID="{1CC20137-EE56-4DD9-A546-17874D6B625C}" presName="compNode" presStyleCnt="0"/>
      <dgm:spPr/>
    </dgm:pt>
    <dgm:pt modelId="{F162BD17-F9F0-4835-AB08-9096817FEA5C}" type="pres">
      <dgm:prSet presAssocID="{1CC20137-EE56-4DD9-A546-17874D6B62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763B0AFD-CE57-4666-AA1C-9B48DB4282A9}" type="pres">
      <dgm:prSet presAssocID="{1CC20137-EE56-4DD9-A546-17874D6B625C}" presName="spaceRect" presStyleCnt="0"/>
      <dgm:spPr/>
    </dgm:pt>
    <dgm:pt modelId="{34DD93AC-D7B1-47F2-8F1A-193809D1A2A9}" type="pres">
      <dgm:prSet presAssocID="{1CC20137-EE56-4DD9-A546-17874D6B625C}" presName="textRect" presStyleLbl="revTx" presStyleIdx="0" presStyleCnt="3">
        <dgm:presLayoutVars>
          <dgm:chMax val="1"/>
          <dgm:chPref val="1"/>
        </dgm:presLayoutVars>
      </dgm:prSet>
      <dgm:spPr/>
    </dgm:pt>
    <dgm:pt modelId="{012201F5-C806-4284-B602-2E3E0685730A}" type="pres">
      <dgm:prSet presAssocID="{99FA88D5-6986-48CB-A560-22231AB36801}" presName="sibTrans" presStyleCnt="0"/>
      <dgm:spPr/>
    </dgm:pt>
    <dgm:pt modelId="{C5584184-C1A2-449F-B275-4C695D754C40}" type="pres">
      <dgm:prSet presAssocID="{2F72DEE4-A4F9-4088-8744-46519190E4C7}" presName="compNode" presStyleCnt="0"/>
      <dgm:spPr/>
    </dgm:pt>
    <dgm:pt modelId="{2C246454-57F1-46AD-9D8B-3C2B18C6B9C2}" type="pres">
      <dgm:prSet presAssocID="{2F72DEE4-A4F9-4088-8744-46519190E4C7}" presName="iconRect" presStyleLbl="node1" presStyleIdx="1" presStyleCnt="3" custLinFactNeighborX="1096" custLinFactNeighborY="876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A96F17BF-D7FE-4D10-97EC-1C868D847564}" type="pres">
      <dgm:prSet presAssocID="{2F72DEE4-A4F9-4088-8744-46519190E4C7}" presName="spaceRect" presStyleCnt="0"/>
      <dgm:spPr/>
    </dgm:pt>
    <dgm:pt modelId="{1E834535-743A-426A-BFFC-A8F07E5C7BEB}" type="pres">
      <dgm:prSet presAssocID="{2F72DEE4-A4F9-4088-8744-46519190E4C7}" presName="textRect" presStyleLbl="revTx" presStyleIdx="1" presStyleCnt="3" custScaleX="223280" custScaleY="91946" custLinFactNeighborY="-5408">
        <dgm:presLayoutVars>
          <dgm:chMax val="1"/>
          <dgm:chPref val="1"/>
        </dgm:presLayoutVars>
      </dgm:prSet>
      <dgm:spPr/>
    </dgm:pt>
    <dgm:pt modelId="{EDB3CE94-4DFE-4523-B999-0678FBE1E827}" type="pres">
      <dgm:prSet presAssocID="{198E31E2-B3FB-46A6-A5B7-19D21C7B2D04}" presName="sibTrans" presStyleCnt="0"/>
      <dgm:spPr/>
    </dgm:pt>
    <dgm:pt modelId="{0D4CE32A-B256-4038-97E5-AF2325DB2DF6}" type="pres">
      <dgm:prSet presAssocID="{C0995E9F-6CF8-4AAA-ABC4-00B738B512BE}" presName="compNode" presStyleCnt="0"/>
      <dgm:spPr/>
    </dgm:pt>
    <dgm:pt modelId="{1E1600C4-0F8E-4137-9B4C-AEA65272C562}" type="pres">
      <dgm:prSet presAssocID="{C0995E9F-6CF8-4AAA-ABC4-00B738B512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Downward Trend"/>
        </a:ext>
      </dgm:extLst>
    </dgm:pt>
    <dgm:pt modelId="{6C289632-29C3-4FD9-8FAD-370FEA690CDB}" type="pres">
      <dgm:prSet presAssocID="{C0995E9F-6CF8-4AAA-ABC4-00B738B512BE}" presName="spaceRect" presStyleCnt="0"/>
      <dgm:spPr/>
    </dgm:pt>
    <dgm:pt modelId="{A8FABC34-CEA9-4230-B750-E8002773F38C}" type="pres">
      <dgm:prSet presAssocID="{C0995E9F-6CF8-4AAA-ABC4-00B738B512BE}" presName="textRect" presStyleLbl="revTx" presStyleIdx="2" presStyleCnt="3" custScaleX="191850" custScaleY="98324">
        <dgm:presLayoutVars>
          <dgm:chMax val="1"/>
          <dgm:chPref val="1"/>
        </dgm:presLayoutVars>
      </dgm:prSet>
      <dgm:spPr/>
    </dgm:pt>
  </dgm:ptLst>
  <dgm:cxnLst>
    <dgm:cxn modelId="{61AF1818-CD1E-4FA3-9061-ABDE21425F0E}" type="presOf" srcId="{2F72DEE4-A4F9-4088-8744-46519190E4C7}" destId="{1E834535-743A-426A-BFFC-A8F07E5C7BEB}" srcOrd="0" destOrd="0" presId="urn:microsoft.com/office/officeart/2018/2/layout/IconLabelList"/>
    <dgm:cxn modelId="{0AC1315F-05E2-4CDF-8E63-FCB6826BBDF1}" srcId="{4D827608-C707-40F9-9214-3B767A6735DD}" destId="{C0995E9F-6CF8-4AAA-ABC4-00B738B512BE}" srcOrd="2" destOrd="0" parTransId="{E9E50C3D-C7E0-4132-A61F-825F4074B380}" sibTransId="{135349AC-F2A6-4C1E-A640-F4934642ADF6}"/>
    <dgm:cxn modelId="{C040677F-E4DC-4B7E-ADC0-4086C28F9FCC}" srcId="{4D827608-C707-40F9-9214-3B767A6735DD}" destId="{1CC20137-EE56-4DD9-A546-17874D6B625C}" srcOrd="0" destOrd="0" parTransId="{35402850-06F9-4ABB-8888-2412B64DBDC3}" sibTransId="{99FA88D5-6986-48CB-A560-22231AB36801}"/>
    <dgm:cxn modelId="{DE4EF284-337F-4B41-BBB0-13A92A54D11A}" type="presOf" srcId="{4D827608-C707-40F9-9214-3B767A6735DD}" destId="{D40BD42E-E335-4AF4-84DE-AA5D39592134}" srcOrd="0" destOrd="0" presId="urn:microsoft.com/office/officeart/2018/2/layout/IconLabelList"/>
    <dgm:cxn modelId="{F9509EA8-F5F0-44BC-A711-6FD3ED47ED34}" type="presOf" srcId="{C0995E9F-6CF8-4AAA-ABC4-00B738B512BE}" destId="{A8FABC34-CEA9-4230-B750-E8002773F38C}" srcOrd="0" destOrd="0" presId="urn:microsoft.com/office/officeart/2018/2/layout/IconLabelList"/>
    <dgm:cxn modelId="{109EB3AB-A327-4094-8E80-650AD797388A}" type="presOf" srcId="{1CC20137-EE56-4DD9-A546-17874D6B625C}" destId="{34DD93AC-D7B1-47F2-8F1A-193809D1A2A9}" srcOrd="0" destOrd="0" presId="urn:microsoft.com/office/officeart/2018/2/layout/IconLabelList"/>
    <dgm:cxn modelId="{962151AD-AD07-441C-9153-5CFB4CA8B651}" srcId="{4D827608-C707-40F9-9214-3B767A6735DD}" destId="{2F72DEE4-A4F9-4088-8744-46519190E4C7}" srcOrd="1" destOrd="0" parTransId="{E65A3226-36FF-4AC7-917A-8AA41851AB3F}" sibTransId="{198E31E2-B3FB-46A6-A5B7-19D21C7B2D04}"/>
    <dgm:cxn modelId="{3B3734F2-CD03-4CAF-8CC3-C992056A9DD4}" type="presParOf" srcId="{D40BD42E-E335-4AF4-84DE-AA5D39592134}" destId="{23D5841E-BD43-4AA9-8911-034599E44A7C}" srcOrd="0" destOrd="0" presId="urn:microsoft.com/office/officeart/2018/2/layout/IconLabelList"/>
    <dgm:cxn modelId="{B2E4E2D5-4FC1-4999-A782-95DFB6C46BD1}" type="presParOf" srcId="{23D5841E-BD43-4AA9-8911-034599E44A7C}" destId="{F162BD17-F9F0-4835-AB08-9096817FEA5C}" srcOrd="0" destOrd="0" presId="urn:microsoft.com/office/officeart/2018/2/layout/IconLabelList"/>
    <dgm:cxn modelId="{410F5696-5773-4F15-9AFA-C764158886B0}" type="presParOf" srcId="{23D5841E-BD43-4AA9-8911-034599E44A7C}" destId="{763B0AFD-CE57-4666-AA1C-9B48DB4282A9}" srcOrd="1" destOrd="0" presId="urn:microsoft.com/office/officeart/2018/2/layout/IconLabelList"/>
    <dgm:cxn modelId="{E13828AE-DA93-4806-BC17-910B76ACC809}" type="presParOf" srcId="{23D5841E-BD43-4AA9-8911-034599E44A7C}" destId="{34DD93AC-D7B1-47F2-8F1A-193809D1A2A9}" srcOrd="2" destOrd="0" presId="urn:microsoft.com/office/officeart/2018/2/layout/IconLabelList"/>
    <dgm:cxn modelId="{AFB9036D-3031-40A3-8914-E20A2C83A75E}" type="presParOf" srcId="{D40BD42E-E335-4AF4-84DE-AA5D39592134}" destId="{012201F5-C806-4284-B602-2E3E0685730A}" srcOrd="1" destOrd="0" presId="urn:microsoft.com/office/officeart/2018/2/layout/IconLabelList"/>
    <dgm:cxn modelId="{5369F4B3-BE07-4A4B-BBBE-20097AF7F329}" type="presParOf" srcId="{D40BD42E-E335-4AF4-84DE-AA5D39592134}" destId="{C5584184-C1A2-449F-B275-4C695D754C40}" srcOrd="2" destOrd="0" presId="urn:microsoft.com/office/officeart/2018/2/layout/IconLabelList"/>
    <dgm:cxn modelId="{6A18DDA8-041F-45CE-A910-5A16361177CF}" type="presParOf" srcId="{C5584184-C1A2-449F-B275-4C695D754C40}" destId="{2C246454-57F1-46AD-9D8B-3C2B18C6B9C2}" srcOrd="0" destOrd="0" presId="urn:microsoft.com/office/officeart/2018/2/layout/IconLabelList"/>
    <dgm:cxn modelId="{8F1B02DE-C990-4E8B-9884-1D6A1BF08F0D}" type="presParOf" srcId="{C5584184-C1A2-449F-B275-4C695D754C40}" destId="{A96F17BF-D7FE-4D10-97EC-1C868D847564}" srcOrd="1" destOrd="0" presId="urn:microsoft.com/office/officeart/2018/2/layout/IconLabelList"/>
    <dgm:cxn modelId="{9F285E45-EA1D-4A2B-B033-07429296962A}" type="presParOf" srcId="{C5584184-C1A2-449F-B275-4C695D754C40}" destId="{1E834535-743A-426A-BFFC-A8F07E5C7BEB}" srcOrd="2" destOrd="0" presId="urn:microsoft.com/office/officeart/2018/2/layout/IconLabelList"/>
    <dgm:cxn modelId="{20A43D03-4A97-4691-A53C-81411EAF69EF}" type="presParOf" srcId="{D40BD42E-E335-4AF4-84DE-AA5D39592134}" destId="{EDB3CE94-4DFE-4523-B999-0678FBE1E827}" srcOrd="3" destOrd="0" presId="urn:microsoft.com/office/officeart/2018/2/layout/IconLabelList"/>
    <dgm:cxn modelId="{9203F3C9-8B07-47CF-B7EF-2C8FCD8DF45E}" type="presParOf" srcId="{D40BD42E-E335-4AF4-84DE-AA5D39592134}" destId="{0D4CE32A-B256-4038-97E5-AF2325DB2DF6}" srcOrd="4" destOrd="0" presId="urn:microsoft.com/office/officeart/2018/2/layout/IconLabelList"/>
    <dgm:cxn modelId="{2B3D95C6-0014-4727-93FC-811FC151A744}" type="presParOf" srcId="{0D4CE32A-B256-4038-97E5-AF2325DB2DF6}" destId="{1E1600C4-0F8E-4137-9B4C-AEA65272C562}" srcOrd="0" destOrd="0" presId="urn:microsoft.com/office/officeart/2018/2/layout/IconLabelList"/>
    <dgm:cxn modelId="{BC7D4244-7CB7-4819-B77A-D35BEA30BAA7}" type="presParOf" srcId="{0D4CE32A-B256-4038-97E5-AF2325DB2DF6}" destId="{6C289632-29C3-4FD9-8FAD-370FEA690CDB}" srcOrd="1" destOrd="0" presId="urn:microsoft.com/office/officeart/2018/2/layout/IconLabelList"/>
    <dgm:cxn modelId="{49B754DA-D89E-4F07-9ADB-8167DB0F2E17}" type="presParOf" srcId="{0D4CE32A-B256-4038-97E5-AF2325DB2DF6}" destId="{A8FABC34-CEA9-4230-B750-E8002773F3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F5E06-A20B-4E3A-BE98-EDAF805DFCF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E0B1A86-2B9A-48FC-BF77-09C97E263997}">
      <dgm:prSet custT="1"/>
      <dgm:spPr/>
      <dgm:t>
        <a:bodyPr/>
        <a:lstStyle/>
        <a:p>
          <a:r>
            <a:rPr lang="en-US" sz="3600" dirty="0"/>
            <a:t>What key indicators relevant?</a:t>
          </a:r>
        </a:p>
      </dgm:t>
    </dgm:pt>
    <dgm:pt modelId="{F8EEBD22-7F08-4D00-B17F-467C5CCBCD1B}" type="parTrans" cxnId="{52A4A181-67D9-4857-B4B2-B1F4C1FE2903}">
      <dgm:prSet/>
      <dgm:spPr/>
      <dgm:t>
        <a:bodyPr/>
        <a:lstStyle/>
        <a:p>
          <a:endParaRPr lang="en-US" sz="1200"/>
        </a:p>
      </dgm:t>
    </dgm:pt>
    <dgm:pt modelId="{756B5B1C-CC30-4B88-98F0-FD022ECDF46A}" type="sibTrans" cxnId="{52A4A181-67D9-4857-B4B2-B1F4C1FE2903}">
      <dgm:prSet/>
      <dgm:spPr/>
      <dgm:t>
        <a:bodyPr/>
        <a:lstStyle/>
        <a:p>
          <a:endParaRPr lang="en-US" sz="1200"/>
        </a:p>
      </dgm:t>
    </dgm:pt>
    <dgm:pt modelId="{7C799DBF-4AA7-48AC-89B9-6C4481AF373D}">
      <dgm:prSet custT="1"/>
      <dgm:spPr/>
      <dgm:t>
        <a:bodyPr/>
        <a:lstStyle/>
        <a:p>
          <a:r>
            <a:rPr lang="en-US" sz="3600" dirty="0"/>
            <a:t>Which model is good predictor ?</a:t>
          </a:r>
        </a:p>
      </dgm:t>
    </dgm:pt>
    <dgm:pt modelId="{41BD387D-ADB6-48D6-8F4C-935F53945F3C}" type="parTrans" cxnId="{161CE6CA-5DF4-4F05-882C-8500381665D7}">
      <dgm:prSet/>
      <dgm:spPr/>
      <dgm:t>
        <a:bodyPr/>
        <a:lstStyle/>
        <a:p>
          <a:endParaRPr lang="en-US" sz="1200"/>
        </a:p>
      </dgm:t>
    </dgm:pt>
    <dgm:pt modelId="{A262D9D2-ECAC-4413-A9FC-7B89A0F1EA72}" type="sibTrans" cxnId="{161CE6CA-5DF4-4F05-882C-8500381665D7}">
      <dgm:prSet/>
      <dgm:spPr/>
      <dgm:t>
        <a:bodyPr/>
        <a:lstStyle/>
        <a:p>
          <a:endParaRPr lang="en-US" sz="1200"/>
        </a:p>
      </dgm:t>
    </dgm:pt>
    <dgm:pt modelId="{751FCA0A-DF6D-4101-9EDE-09B28A21F681}">
      <dgm:prSet custT="1"/>
      <dgm:spPr/>
      <dgm:t>
        <a:bodyPr/>
        <a:lstStyle/>
        <a:p>
          <a:endParaRPr lang="en-US" sz="4400" dirty="0"/>
        </a:p>
      </dgm:t>
    </dgm:pt>
    <dgm:pt modelId="{E73972EC-B7D7-4911-B690-A03FDCE13B5F}" type="parTrans" cxnId="{287129C1-5B15-4E43-8D36-D6D86D65DD93}">
      <dgm:prSet/>
      <dgm:spPr/>
      <dgm:t>
        <a:bodyPr/>
        <a:lstStyle/>
        <a:p>
          <a:endParaRPr lang="en-US" sz="1200"/>
        </a:p>
      </dgm:t>
    </dgm:pt>
    <dgm:pt modelId="{083519D0-57DD-4AC6-B9F5-EB5EA86BC411}" type="sibTrans" cxnId="{287129C1-5B15-4E43-8D36-D6D86D65DD93}">
      <dgm:prSet/>
      <dgm:spPr/>
      <dgm:t>
        <a:bodyPr/>
        <a:lstStyle/>
        <a:p>
          <a:endParaRPr lang="en-US" sz="1200"/>
        </a:p>
      </dgm:t>
    </dgm:pt>
    <dgm:pt modelId="{6E3621F1-BD45-425A-87F8-32E71D47DCC1}" type="pres">
      <dgm:prSet presAssocID="{476F5E06-A20B-4E3A-BE98-EDAF805DFCFF}" presName="vert0" presStyleCnt="0">
        <dgm:presLayoutVars>
          <dgm:dir/>
          <dgm:animOne val="branch"/>
          <dgm:animLvl val="lvl"/>
        </dgm:presLayoutVars>
      </dgm:prSet>
      <dgm:spPr/>
    </dgm:pt>
    <dgm:pt modelId="{B4F44826-35C8-4818-BF67-06097512F88A}" type="pres">
      <dgm:prSet presAssocID="{7E0B1A86-2B9A-48FC-BF77-09C97E263997}" presName="thickLine" presStyleLbl="alignNode1" presStyleIdx="0" presStyleCnt="3"/>
      <dgm:spPr/>
    </dgm:pt>
    <dgm:pt modelId="{E7D7DD60-D023-4FF3-8879-50C151C10167}" type="pres">
      <dgm:prSet presAssocID="{7E0B1A86-2B9A-48FC-BF77-09C97E263997}" presName="horz1" presStyleCnt="0"/>
      <dgm:spPr/>
    </dgm:pt>
    <dgm:pt modelId="{B86BAC7D-7E32-444B-BFE9-9E9C4A78E99C}" type="pres">
      <dgm:prSet presAssocID="{7E0B1A86-2B9A-48FC-BF77-09C97E263997}" presName="tx1" presStyleLbl="revTx" presStyleIdx="0" presStyleCnt="3"/>
      <dgm:spPr/>
    </dgm:pt>
    <dgm:pt modelId="{6A2A262C-20C1-4806-AB6D-36BDF9E95796}" type="pres">
      <dgm:prSet presAssocID="{7E0B1A86-2B9A-48FC-BF77-09C97E263997}" presName="vert1" presStyleCnt="0"/>
      <dgm:spPr/>
    </dgm:pt>
    <dgm:pt modelId="{313A4718-1B2D-4291-A0D0-447D6634047A}" type="pres">
      <dgm:prSet presAssocID="{7C799DBF-4AA7-48AC-89B9-6C4481AF373D}" presName="thickLine" presStyleLbl="alignNode1" presStyleIdx="1" presStyleCnt="3"/>
      <dgm:spPr/>
    </dgm:pt>
    <dgm:pt modelId="{C9A4DD42-6D1E-4802-8A33-88A6F22E3C97}" type="pres">
      <dgm:prSet presAssocID="{7C799DBF-4AA7-48AC-89B9-6C4481AF373D}" presName="horz1" presStyleCnt="0"/>
      <dgm:spPr/>
    </dgm:pt>
    <dgm:pt modelId="{FDC1BD30-39E1-4041-AEE3-B8DB51A922F1}" type="pres">
      <dgm:prSet presAssocID="{7C799DBF-4AA7-48AC-89B9-6C4481AF373D}" presName="tx1" presStyleLbl="revTx" presStyleIdx="1" presStyleCnt="3" custLinFactNeighborY="1911"/>
      <dgm:spPr/>
    </dgm:pt>
    <dgm:pt modelId="{13E5DAA1-5F38-48C6-BBDC-8283ED560730}" type="pres">
      <dgm:prSet presAssocID="{7C799DBF-4AA7-48AC-89B9-6C4481AF373D}" presName="vert1" presStyleCnt="0"/>
      <dgm:spPr/>
    </dgm:pt>
    <dgm:pt modelId="{BA878E36-551F-4F12-B422-E1D15C9AF2D3}" type="pres">
      <dgm:prSet presAssocID="{751FCA0A-DF6D-4101-9EDE-09B28A21F681}" presName="thickLine" presStyleLbl="alignNode1" presStyleIdx="2" presStyleCnt="3"/>
      <dgm:spPr/>
    </dgm:pt>
    <dgm:pt modelId="{45CF7BEB-84A4-4993-959B-D920CAE6C066}" type="pres">
      <dgm:prSet presAssocID="{751FCA0A-DF6D-4101-9EDE-09B28A21F681}" presName="horz1" presStyleCnt="0"/>
      <dgm:spPr/>
    </dgm:pt>
    <dgm:pt modelId="{E9F8AEDB-E6FC-480C-B156-4EED0C5886B0}" type="pres">
      <dgm:prSet presAssocID="{751FCA0A-DF6D-4101-9EDE-09B28A21F681}" presName="tx1" presStyleLbl="revTx" presStyleIdx="2" presStyleCnt="3"/>
      <dgm:spPr/>
    </dgm:pt>
    <dgm:pt modelId="{1D60D1C2-130A-485B-82F3-0F06E2F05699}" type="pres">
      <dgm:prSet presAssocID="{751FCA0A-DF6D-4101-9EDE-09B28A21F681}" presName="vert1" presStyleCnt="0"/>
      <dgm:spPr/>
    </dgm:pt>
  </dgm:ptLst>
  <dgm:cxnLst>
    <dgm:cxn modelId="{F4460523-20B3-4D68-8D23-5365A31A3BB9}" type="presOf" srcId="{751FCA0A-DF6D-4101-9EDE-09B28A21F681}" destId="{E9F8AEDB-E6FC-480C-B156-4EED0C5886B0}" srcOrd="0" destOrd="0" presId="urn:microsoft.com/office/officeart/2008/layout/LinedList"/>
    <dgm:cxn modelId="{22758C2C-B6D6-4A14-97C6-6351D0D18D83}" type="presOf" srcId="{7E0B1A86-2B9A-48FC-BF77-09C97E263997}" destId="{B86BAC7D-7E32-444B-BFE9-9E9C4A78E99C}" srcOrd="0" destOrd="0" presId="urn:microsoft.com/office/officeart/2008/layout/LinedList"/>
    <dgm:cxn modelId="{52A4A181-67D9-4857-B4B2-B1F4C1FE2903}" srcId="{476F5E06-A20B-4E3A-BE98-EDAF805DFCFF}" destId="{7E0B1A86-2B9A-48FC-BF77-09C97E263997}" srcOrd="0" destOrd="0" parTransId="{F8EEBD22-7F08-4D00-B17F-467C5CCBCD1B}" sibTransId="{756B5B1C-CC30-4B88-98F0-FD022ECDF46A}"/>
    <dgm:cxn modelId="{36EF678B-A87C-4412-90C4-32B6460F651E}" type="presOf" srcId="{7C799DBF-4AA7-48AC-89B9-6C4481AF373D}" destId="{FDC1BD30-39E1-4041-AEE3-B8DB51A922F1}" srcOrd="0" destOrd="0" presId="urn:microsoft.com/office/officeart/2008/layout/LinedList"/>
    <dgm:cxn modelId="{287129C1-5B15-4E43-8D36-D6D86D65DD93}" srcId="{476F5E06-A20B-4E3A-BE98-EDAF805DFCFF}" destId="{751FCA0A-DF6D-4101-9EDE-09B28A21F681}" srcOrd="2" destOrd="0" parTransId="{E73972EC-B7D7-4911-B690-A03FDCE13B5F}" sibTransId="{083519D0-57DD-4AC6-B9F5-EB5EA86BC411}"/>
    <dgm:cxn modelId="{161CE6CA-5DF4-4F05-882C-8500381665D7}" srcId="{476F5E06-A20B-4E3A-BE98-EDAF805DFCFF}" destId="{7C799DBF-4AA7-48AC-89B9-6C4481AF373D}" srcOrd="1" destOrd="0" parTransId="{41BD387D-ADB6-48D6-8F4C-935F53945F3C}" sibTransId="{A262D9D2-ECAC-4413-A9FC-7B89A0F1EA72}"/>
    <dgm:cxn modelId="{B1695AF8-CA01-4AF3-BE06-E89DA349C00E}" type="presOf" srcId="{476F5E06-A20B-4E3A-BE98-EDAF805DFCFF}" destId="{6E3621F1-BD45-425A-87F8-32E71D47DCC1}" srcOrd="0" destOrd="0" presId="urn:microsoft.com/office/officeart/2008/layout/LinedList"/>
    <dgm:cxn modelId="{6EE19477-EAB4-4E86-BEA0-40A9CFDC7BBD}" type="presParOf" srcId="{6E3621F1-BD45-425A-87F8-32E71D47DCC1}" destId="{B4F44826-35C8-4818-BF67-06097512F88A}" srcOrd="0" destOrd="0" presId="urn:microsoft.com/office/officeart/2008/layout/LinedList"/>
    <dgm:cxn modelId="{0BBE1347-B528-444A-99CE-9093398F3A1B}" type="presParOf" srcId="{6E3621F1-BD45-425A-87F8-32E71D47DCC1}" destId="{E7D7DD60-D023-4FF3-8879-50C151C10167}" srcOrd="1" destOrd="0" presId="urn:microsoft.com/office/officeart/2008/layout/LinedList"/>
    <dgm:cxn modelId="{21239FC1-A1CB-4D7F-A6FD-EDCE9F63A887}" type="presParOf" srcId="{E7D7DD60-D023-4FF3-8879-50C151C10167}" destId="{B86BAC7D-7E32-444B-BFE9-9E9C4A78E99C}" srcOrd="0" destOrd="0" presId="urn:microsoft.com/office/officeart/2008/layout/LinedList"/>
    <dgm:cxn modelId="{5564440E-A0A6-4CE8-8AF2-F514AADE3F5A}" type="presParOf" srcId="{E7D7DD60-D023-4FF3-8879-50C151C10167}" destId="{6A2A262C-20C1-4806-AB6D-36BDF9E95796}" srcOrd="1" destOrd="0" presId="urn:microsoft.com/office/officeart/2008/layout/LinedList"/>
    <dgm:cxn modelId="{D23B8C1F-7ECD-480A-87D9-325748A600C5}" type="presParOf" srcId="{6E3621F1-BD45-425A-87F8-32E71D47DCC1}" destId="{313A4718-1B2D-4291-A0D0-447D6634047A}" srcOrd="2" destOrd="0" presId="urn:microsoft.com/office/officeart/2008/layout/LinedList"/>
    <dgm:cxn modelId="{CF68FE33-4268-4328-B412-2564100CB5A5}" type="presParOf" srcId="{6E3621F1-BD45-425A-87F8-32E71D47DCC1}" destId="{C9A4DD42-6D1E-4802-8A33-88A6F22E3C97}" srcOrd="3" destOrd="0" presId="urn:microsoft.com/office/officeart/2008/layout/LinedList"/>
    <dgm:cxn modelId="{47D4EA58-9BD4-4CBC-9E59-D5B4C5881DD7}" type="presParOf" srcId="{C9A4DD42-6D1E-4802-8A33-88A6F22E3C97}" destId="{FDC1BD30-39E1-4041-AEE3-B8DB51A922F1}" srcOrd="0" destOrd="0" presId="urn:microsoft.com/office/officeart/2008/layout/LinedList"/>
    <dgm:cxn modelId="{93B0B2A2-5868-4F8B-AF6C-575BEC666408}" type="presParOf" srcId="{C9A4DD42-6D1E-4802-8A33-88A6F22E3C97}" destId="{13E5DAA1-5F38-48C6-BBDC-8283ED560730}" srcOrd="1" destOrd="0" presId="urn:microsoft.com/office/officeart/2008/layout/LinedList"/>
    <dgm:cxn modelId="{B3A6CA8D-99A3-48A4-850F-005D94D85930}" type="presParOf" srcId="{6E3621F1-BD45-425A-87F8-32E71D47DCC1}" destId="{BA878E36-551F-4F12-B422-E1D15C9AF2D3}" srcOrd="4" destOrd="0" presId="urn:microsoft.com/office/officeart/2008/layout/LinedList"/>
    <dgm:cxn modelId="{9FBD6282-2B5B-47E4-B5E0-4AC010D29D7A}" type="presParOf" srcId="{6E3621F1-BD45-425A-87F8-32E71D47DCC1}" destId="{45CF7BEB-84A4-4993-959B-D920CAE6C066}" srcOrd="5" destOrd="0" presId="urn:microsoft.com/office/officeart/2008/layout/LinedList"/>
    <dgm:cxn modelId="{B3283CB2-46D1-451D-B008-468D4A7C64A2}" type="presParOf" srcId="{45CF7BEB-84A4-4993-959B-D920CAE6C066}" destId="{E9F8AEDB-E6FC-480C-B156-4EED0C5886B0}" srcOrd="0" destOrd="0" presId="urn:microsoft.com/office/officeart/2008/layout/LinedList"/>
    <dgm:cxn modelId="{008DFC02-3E39-49FD-8ED6-F49D72C9FCC6}" type="presParOf" srcId="{45CF7BEB-84A4-4993-959B-D920CAE6C066}" destId="{1D60D1C2-130A-485B-82F3-0F06E2F056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95DD59-8BE1-49FC-ACE2-230B6C06717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pt>
    <dgm:pt modelId="{F8BE80F5-B69B-492B-B069-06D64CBB7238}">
      <dgm:prSet phldrT="[Text]"/>
      <dgm:spPr/>
      <dgm:t>
        <a:bodyPr/>
        <a:lstStyle/>
        <a:p>
          <a:pPr>
            <a:lnSpc>
              <a:spcPct val="100000"/>
            </a:lnSpc>
            <a:defRPr b="1"/>
          </a:pPr>
          <a:r>
            <a:rPr lang="en-MY"/>
            <a:t>Data Overview</a:t>
          </a:r>
        </a:p>
      </dgm:t>
    </dgm:pt>
    <dgm:pt modelId="{1A0EAD9E-7784-4521-8374-BA641AB1864B}" type="parTrans" cxnId="{48D07578-95DE-4C31-8C19-11ABB2E4D923}">
      <dgm:prSet/>
      <dgm:spPr/>
      <dgm:t>
        <a:bodyPr/>
        <a:lstStyle/>
        <a:p>
          <a:endParaRPr lang="en-MY"/>
        </a:p>
      </dgm:t>
    </dgm:pt>
    <dgm:pt modelId="{1FC0E454-D71E-4E90-BFB8-9319ADF033EE}" type="sibTrans" cxnId="{48D07578-95DE-4C31-8C19-11ABB2E4D923}">
      <dgm:prSet/>
      <dgm:spPr/>
      <dgm:t>
        <a:bodyPr/>
        <a:lstStyle/>
        <a:p>
          <a:endParaRPr lang="en-MY"/>
        </a:p>
      </dgm:t>
    </dgm:pt>
    <dgm:pt modelId="{648F4C93-A437-459E-83AB-161A82312F66}">
      <dgm:prSet phldrT="[Text]"/>
      <dgm:spPr/>
      <dgm:t>
        <a:bodyPr/>
        <a:lstStyle/>
        <a:p>
          <a:pPr>
            <a:lnSpc>
              <a:spcPct val="100000"/>
            </a:lnSpc>
            <a:defRPr b="1"/>
          </a:pPr>
          <a:r>
            <a:rPr lang="en-MY" dirty="0"/>
            <a:t>Data Cleaning</a:t>
          </a:r>
        </a:p>
      </dgm:t>
    </dgm:pt>
    <dgm:pt modelId="{E8CB7393-C254-46B0-BE6D-1FB61ECC7145}" type="parTrans" cxnId="{4DF61331-4174-445A-929C-00322CFD589D}">
      <dgm:prSet/>
      <dgm:spPr/>
      <dgm:t>
        <a:bodyPr/>
        <a:lstStyle/>
        <a:p>
          <a:endParaRPr lang="en-MY"/>
        </a:p>
      </dgm:t>
    </dgm:pt>
    <dgm:pt modelId="{F2049197-CC54-4712-9AAC-DBEA56AE9B76}" type="sibTrans" cxnId="{4DF61331-4174-445A-929C-00322CFD589D}">
      <dgm:prSet/>
      <dgm:spPr/>
      <dgm:t>
        <a:bodyPr/>
        <a:lstStyle/>
        <a:p>
          <a:endParaRPr lang="en-MY"/>
        </a:p>
      </dgm:t>
    </dgm:pt>
    <dgm:pt modelId="{9799AD87-7EDF-48DD-8BB2-23EFEBEA3DD5}">
      <dgm:prSet phldrT="[Text]"/>
      <dgm:spPr/>
      <dgm:t>
        <a:bodyPr/>
        <a:lstStyle/>
        <a:p>
          <a:pPr>
            <a:lnSpc>
              <a:spcPct val="100000"/>
            </a:lnSpc>
            <a:defRPr b="1"/>
          </a:pPr>
          <a:r>
            <a:rPr lang="en-MY"/>
            <a:t>Model Setup</a:t>
          </a:r>
        </a:p>
      </dgm:t>
    </dgm:pt>
    <dgm:pt modelId="{7543AC3B-8BFE-4906-999F-457D1748A0E7}" type="parTrans" cxnId="{FAF396A4-0A15-4D09-9007-6487DA082637}">
      <dgm:prSet/>
      <dgm:spPr/>
      <dgm:t>
        <a:bodyPr/>
        <a:lstStyle/>
        <a:p>
          <a:endParaRPr lang="en-MY"/>
        </a:p>
      </dgm:t>
    </dgm:pt>
    <dgm:pt modelId="{4D89F36B-F628-43D5-89D8-19638B96289B}" type="sibTrans" cxnId="{FAF396A4-0A15-4D09-9007-6487DA082637}">
      <dgm:prSet/>
      <dgm:spPr/>
      <dgm:t>
        <a:bodyPr/>
        <a:lstStyle/>
        <a:p>
          <a:endParaRPr lang="en-MY"/>
        </a:p>
      </dgm:t>
    </dgm:pt>
    <dgm:pt modelId="{FF787BF0-EAEE-49BE-B853-C5762A5FA2EE}">
      <dgm:prSet phldrT="[Text]"/>
      <dgm:spPr/>
      <dgm:t>
        <a:bodyPr/>
        <a:lstStyle/>
        <a:p>
          <a:pPr>
            <a:lnSpc>
              <a:spcPct val="100000"/>
            </a:lnSpc>
          </a:pPr>
          <a:r>
            <a:rPr lang="en-MY"/>
            <a:t>Missing Values?</a:t>
          </a:r>
        </a:p>
      </dgm:t>
    </dgm:pt>
    <dgm:pt modelId="{8D8A96D6-8D03-45D9-987A-51459A440403}" type="parTrans" cxnId="{F7D4A1C3-C0A7-4A52-970C-DADC578A2335}">
      <dgm:prSet/>
      <dgm:spPr/>
      <dgm:t>
        <a:bodyPr/>
        <a:lstStyle/>
        <a:p>
          <a:endParaRPr lang="en-MY"/>
        </a:p>
      </dgm:t>
    </dgm:pt>
    <dgm:pt modelId="{5B6FC53F-049E-44BC-806C-CA417F4DE626}" type="sibTrans" cxnId="{F7D4A1C3-C0A7-4A52-970C-DADC578A2335}">
      <dgm:prSet/>
      <dgm:spPr/>
      <dgm:t>
        <a:bodyPr/>
        <a:lstStyle/>
        <a:p>
          <a:endParaRPr lang="en-MY"/>
        </a:p>
      </dgm:t>
    </dgm:pt>
    <dgm:pt modelId="{9535E79D-B8AA-4E70-80C6-FA847327827F}">
      <dgm:prSet phldrT="[Text]"/>
      <dgm:spPr/>
      <dgm:t>
        <a:bodyPr/>
        <a:lstStyle/>
        <a:p>
          <a:pPr>
            <a:lnSpc>
              <a:spcPct val="100000"/>
            </a:lnSpc>
          </a:pPr>
          <a:r>
            <a:rPr lang="en-MY" dirty="0"/>
            <a:t>Wrong data type?</a:t>
          </a:r>
        </a:p>
      </dgm:t>
    </dgm:pt>
    <dgm:pt modelId="{8D9ADDCB-2F63-4B25-AD0D-F2D130FAC194}" type="parTrans" cxnId="{B2611452-3744-4C86-BB3C-8F597A091091}">
      <dgm:prSet/>
      <dgm:spPr/>
      <dgm:t>
        <a:bodyPr/>
        <a:lstStyle/>
        <a:p>
          <a:endParaRPr lang="en-MY"/>
        </a:p>
      </dgm:t>
    </dgm:pt>
    <dgm:pt modelId="{DB3C7637-A55E-47D4-A226-11864D30A4A5}" type="sibTrans" cxnId="{B2611452-3744-4C86-BB3C-8F597A091091}">
      <dgm:prSet/>
      <dgm:spPr/>
      <dgm:t>
        <a:bodyPr/>
        <a:lstStyle/>
        <a:p>
          <a:endParaRPr lang="en-MY"/>
        </a:p>
      </dgm:t>
    </dgm:pt>
    <dgm:pt modelId="{16E70D5C-5AB1-444D-8F9C-DC4E3AA8528D}">
      <dgm:prSet phldrT="[Text]"/>
      <dgm:spPr/>
      <dgm:t>
        <a:bodyPr/>
        <a:lstStyle/>
        <a:p>
          <a:pPr>
            <a:lnSpc>
              <a:spcPct val="100000"/>
            </a:lnSpc>
            <a:defRPr b="1"/>
          </a:pPr>
          <a:r>
            <a:rPr lang="en-MY" dirty="0"/>
            <a:t>Features Engineering</a:t>
          </a:r>
        </a:p>
      </dgm:t>
    </dgm:pt>
    <dgm:pt modelId="{E5A5BAC9-19ED-4894-99A2-D67EDEA3325E}" type="parTrans" cxnId="{6C4A0CEB-FB0C-43CF-AF14-0371FCED3A9F}">
      <dgm:prSet/>
      <dgm:spPr/>
      <dgm:t>
        <a:bodyPr/>
        <a:lstStyle/>
        <a:p>
          <a:endParaRPr lang="en-MY"/>
        </a:p>
      </dgm:t>
    </dgm:pt>
    <dgm:pt modelId="{B17E920D-397B-4DFA-832C-BF4875655D9B}" type="sibTrans" cxnId="{6C4A0CEB-FB0C-43CF-AF14-0371FCED3A9F}">
      <dgm:prSet/>
      <dgm:spPr/>
      <dgm:t>
        <a:bodyPr/>
        <a:lstStyle/>
        <a:p>
          <a:endParaRPr lang="en-MY"/>
        </a:p>
      </dgm:t>
    </dgm:pt>
    <dgm:pt modelId="{65FB97F5-58E1-4F6E-831D-2D5ACCE2329E}">
      <dgm:prSet phldrT="[Text]"/>
      <dgm:spPr/>
      <dgm:t>
        <a:bodyPr/>
        <a:lstStyle/>
        <a:p>
          <a:pPr>
            <a:lnSpc>
              <a:spcPct val="100000"/>
            </a:lnSpc>
          </a:pPr>
          <a:r>
            <a:rPr lang="en-MY" dirty="0"/>
            <a:t>Best Model Selection</a:t>
          </a:r>
        </a:p>
      </dgm:t>
    </dgm:pt>
    <dgm:pt modelId="{6D29B484-03CF-4025-80A6-C68B46DB9FE6}" type="parTrans" cxnId="{BD5721A8-C573-4ABC-A5FD-3D7ED2FD3856}">
      <dgm:prSet/>
      <dgm:spPr/>
      <dgm:t>
        <a:bodyPr/>
        <a:lstStyle/>
        <a:p>
          <a:endParaRPr lang="en-MY"/>
        </a:p>
      </dgm:t>
    </dgm:pt>
    <dgm:pt modelId="{273250A6-0E5F-46BA-BC15-5D25A6D9260E}" type="sibTrans" cxnId="{BD5721A8-C573-4ABC-A5FD-3D7ED2FD3856}">
      <dgm:prSet/>
      <dgm:spPr/>
      <dgm:t>
        <a:bodyPr/>
        <a:lstStyle/>
        <a:p>
          <a:endParaRPr lang="en-MY"/>
        </a:p>
      </dgm:t>
    </dgm:pt>
    <dgm:pt modelId="{B1264C3E-50B7-4344-B37F-46EBAC9F78FE}">
      <dgm:prSet phldrT="[Text]"/>
      <dgm:spPr/>
      <dgm:t>
        <a:bodyPr/>
        <a:lstStyle/>
        <a:p>
          <a:pPr>
            <a:lnSpc>
              <a:spcPct val="100000"/>
            </a:lnSpc>
          </a:pPr>
          <a:endParaRPr lang="en-MY"/>
        </a:p>
      </dgm:t>
    </dgm:pt>
    <dgm:pt modelId="{D05A74BA-4DD1-4113-9D2E-D168D53CEDB9}" type="parTrans" cxnId="{3975D897-22A2-41F0-B69E-67664AD33B35}">
      <dgm:prSet/>
      <dgm:spPr/>
      <dgm:t>
        <a:bodyPr/>
        <a:lstStyle/>
        <a:p>
          <a:endParaRPr lang="en-MY"/>
        </a:p>
      </dgm:t>
    </dgm:pt>
    <dgm:pt modelId="{C06AE7CB-675E-40D4-8903-3252547F2EF7}" type="sibTrans" cxnId="{3975D897-22A2-41F0-B69E-67664AD33B35}">
      <dgm:prSet/>
      <dgm:spPr/>
      <dgm:t>
        <a:bodyPr/>
        <a:lstStyle/>
        <a:p>
          <a:endParaRPr lang="en-MY"/>
        </a:p>
      </dgm:t>
    </dgm:pt>
    <dgm:pt modelId="{FB06BE12-8187-47F5-A17B-A9B087C43C06}">
      <dgm:prSet phldrT="[Text]"/>
      <dgm:spPr/>
      <dgm:t>
        <a:bodyPr/>
        <a:lstStyle/>
        <a:p>
          <a:pPr>
            <a:lnSpc>
              <a:spcPct val="100000"/>
            </a:lnSpc>
          </a:pPr>
          <a:r>
            <a:rPr lang="en-MY" dirty="0"/>
            <a:t>Transform Data</a:t>
          </a:r>
        </a:p>
      </dgm:t>
    </dgm:pt>
    <dgm:pt modelId="{96784E6B-DB8F-4615-ADD8-702CA520BAC7}" type="parTrans" cxnId="{683B442B-1A9B-4A4B-B8EA-FB9F7D009E13}">
      <dgm:prSet/>
      <dgm:spPr/>
      <dgm:t>
        <a:bodyPr/>
        <a:lstStyle/>
        <a:p>
          <a:endParaRPr lang="en-MY"/>
        </a:p>
      </dgm:t>
    </dgm:pt>
    <dgm:pt modelId="{E0753F32-B917-4C60-B497-25C7D0A0E399}" type="sibTrans" cxnId="{683B442B-1A9B-4A4B-B8EA-FB9F7D009E13}">
      <dgm:prSet/>
      <dgm:spPr/>
      <dgm:t>
        <a:bodyPr/>
        <a:lstStyle/>
        <a:p>
          <a:endParaRPr lang="en-MY"/>
        </a:p>
      </dgm:t>
    </dgm:pt>
    <dgm:pt modelId="{9EE26BBD-B523-42DF-B8F0-FCD79FEE4014}">
      <dgm:prSet phldrT="[Text]"/>
      <dgm:spPr/>
      <dgm:t>
        <a:bodyPr/>
        <a:lstStyle/>
        <a:p>
          <a:pPr>
            <a:lnSpc>
              <a:spcPct val="100000"/>
            </a:lnSpc>
          </a:pPr>
          <a:r>
            <a:rPr lang="en-MY" dirty="0"/>
            <a:t>Features Selection</a:t>
          </a:r>
        </a:p>
      </dgm:t>
    </dgm:pt>
    <dgm:pt modelId="{19966B5F-6A39-4C2E-9F49-22037CEBAB35}" type="parTrans" cxnId="{7DBFF80B-1B7A-4739-87FD-1BA5F38CCE2B}">
      <dgm:prSet/>
      <dgm:spPr/>
      <dgm:t>
        <a:bodyPr/>
        <a:lstStyle/>
        <a:p>
          <a:endParaRPr lang="en-MY"/>
        </a:p>
      </dgm:t>
    </dgm:pt>
    <dgm:pt modelId="{15FAA055-4131-484E-BADC-8946FAFCCD13}" type="sibTrans" cxnId="{7DBFF80B-1B7A-4739-87FD-1BA5F38CCE2B}">
      <dgm:prSet/>
      <dgm:spPr/>
      <dgm:t>
        <a:bodyPr/>
        <a:lstStyle/>
        <a:p>
          <a:endParaRPr lang="en-MY"/>
        </a:p>
      </dgm:t>
    </dgm:pt>
    <dgm:pt modelId="{D94A95B2-013B-46E4-87FC-5DAEE7D7F9BD}" type="pres">
      <dgm:prSet presAssocID="{A195DD59-8BE1-49FC-ACE2-230B6C06717D}" presName="root" presStyleCnt="0">
        <dgm:presLayoutVars>
          <dgm:dir/>
          <dgm:resizeHandles val="exact"/>
        </dgm:presLayoutVars>
      </dgm:prSet>
      <dgm:spPr/>
    </dgm:pt>
    <dgm:pt modelId="{48A5C755-C0EE-4AA0-AF05-816D94E7B341}" type="pres">
      <dgm:prSet presAssocID="{F8BE80F5-B69B-492B-B069-06D64CBB7238}" presName="compNode" presStyleCnt="0"/>
      <dgm:spPr/>
    </dgm:pt>
    <dgm:pt modelId="{B27D9192-0DF3-4640-84B7-5DDDF60BFB34}" type="pres">
      <dgm:prSet presAssocID="{F8BE80F5-B69B-492B-B069-06D64CBB72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0A50140-5232-447D-BD27-25D60910B8FD}" type="pres">
      <dgm:prSet presAssocID="{F8BE80F5-B69B-492B-B069-06D64CBB7238}" presName="iconSpace" presStyleCnt="0"/>
      <dgm:spPr/>
    </dgm:pt>
    <dgm:pt modelId="{0F938A12-7D07-43D8-96D2-94C54E1A1E13}" type="pres">
      <dgm:prSet presAssocID="{F8BE80F5-B69B-492B-B069-06D64CBB7238}" presName="parTx" presStyleLbl="revTx" presStyleIdx="0" presStyleCnt="8">
        <dgm:presLayoutVars>
          <dgm:chMax val="0"/>
          <dgm:chPref val="0"/>
        </dgm:presLayoutVars>
      </dgm:prSet>
      <dgm:spPr/>
    </dgm:pt>
    <dgm:pt modelId="{1275A2CF-09F8-4D9E-9CC2-F7B05618397B}" type="pres">
      <dgm:prSet presAssocID="{F8BE80F5-B69B-492B-B069-06D64CBB7238}" presName="txSpace" presStyleCnt="0"/>
      <dgm:spPr/>
    </dgm:pt>
    <dgm:pt modelId="{2F5519FE-18FF-4A52-B9BE-AAE43681FCFC}" type="pres">
      <dgm:prSet presAssocID="{F8BE80F5-B69B-492B-B069-06D64CBB7238}" presName="desTx" presStyleLbl="revTx" presStyleIdx="1" presStyleCnt="8">
        <dgm:presLayoutVars/>
      </dgm:prSet>
      <dgm:spPr/>
    </dgm:pt>
    <dgm:pt modelId="{F78D4D46-2BE8-4F9C-B2F9-B272E965E0E1}" type="pres">
      <dgm:prSet presAssocID="{1FC0E454-D71E-4E90-BFB8-9319ADF033EE}" presName="sibTrans" presStyleCnt="0"/>
      <dgm:spPr/>
    </dgm:pt>
    <dgm:pt modelId="{E8E2D9EB-3BF6-4B08-BD60-F2DD39853086}" type="pres">
      <dgm:prSet presAssocID="{648F4C93-A437-459E-83AB-161A82312F66}" presName="compNode" presStyleCnt="0"/>
      <dgm:spPr/>
    </dgm:pt>
    <dgm:pt modelId="{CB22A7F9-71B4-418D-8AD1-E7E3CF4469A3}" type="pres">
      <dgm:prSet presAssocID="{648F4C93-A437-459E-83AB-161A82312F66}" presName="iconRect" presStyleLbl="node1" presStyleIdx="1" presStyleCnt="4" custLinFactNeighborX="-162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71C460FF-2C47-4E8A-B31D-245593729ECA}" type="pres">
      <dgm:prSet presAssocID="{648F4C93-A437-459E-83AB-161A82312F66}" presName="iconSpace" presStyleCnt="0"/>
      <dgm:spPr/>
    </dgm:pt>
    <dgm:pt modelId="{12DA638A-8471-41D1-A319-975F0C63D7BE}" type="pres">
      <dgm:prSet presAssocID="{648F4C93-A437-459E-83AB-161A82312F66}" presName="parTx" presStyleLbl="revTx" presStyleIdx="2" presStyleCnt="8" custLinFactNeighborX="-5684">
        <dgm:presLayoutVars>
          <dgm:chMax val="0"/>
          <dgm:chPref val="0"/>
        </dgm:presLayoutVars>
      </dgm:prSet>
      <dgm:spPr/>
    </dgm:pt>
    <dgm:pt modelId="{F35A20C7-005A-47D9-9C54-4CCCFCEFD202}" type="pres">
      <dgm:prSet presAssocID="{648F4C93-A437-459E-83AB-161A82312F66}" presName="txSpace" presStyleCnt="0"/>
      <dgm:spPr/>
    </dgm:pt>
    <dgm:pt modelId="{8C3CDE2D-CB54-400F-9C07-506D6ACF69B2}" type="pres">
      <dgm:prSet presAssocID="{648F4C93-A437-459E-83AB-161A82312F66}" presName="desTx" presStyleLbl="revTx" presStyleIdx="3" presStyleCnt="8" custLinFactNeighborX="-5684">
        <dgm:presLayoutVars/>
      </dgm:prSet>
      <dgm:spPr/>
    </dgm:pt>
    <dgm:pt modelId="{99FC5FAE-7E7B-4D47-91D4-8ABAE9ADD472}" type="pres">
      <dgm:prSet presAssocID="{F2049197-CC54-4712-9AAC-DBEA56AE9B76}" presName="sibTrans" presStyleCnt="0"/>
      <dgm:spPr/>
    </dgm:pt>
    <dgm:pt modelId="{8494B9D4-8CA4-4759-97A0-A7F29B40A32C}" type="pres">
      <dgm:prSet presAssocID="{16E70D5C-5AB1-444D-8F9C-DC4E3AA8528D}" presName="compNode" presStyleCnt="0"/>
      <dgm:spPr/>
    </dgm:pt>
    <dgm:pt modelId="{FDCBB764-BE50-412A-9DC2-582D3F607F85}" type="pres">
      <dgm:prSet presAssocID="{16E70D5C-5AB1-444D-8F9C-DC4E3AA8528D}" presName="iconRect" presStyleLbl="node1" presStyleIdx="2" presStyleCnt="4" custLinFactNeighborX="-4179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DDED9EA-EDBF-4DFB-9012-BA51ECAB8D27}" type="pres">
      <dgm:prSet presAssocID="{16E70D5C-5AB1-444D-8F9C-DC4E3AA8528D}" presName="iconSpace" presStyleCnt="0"/>
      <dgm:spPr/>
    </dgm:pt>
    <dgm:pt modelId="{BC357439-8F3D-4B1E-B6DA-3123D0010148}" type="pres">
      <dgm:prSet presAssocID="{16E70D5C-5AB1-444D-8F9C-DC4E3AA8528D}" presName="parTx" presStyleLbl="revTx" presStyleIdx="4" presStyleCnt="8" custLinFactNeighborX="-14621">
        <dgm:presLayoutVars>
          <dgm:chMax val="0"/>
          <dgm:chPref val="0"/>
        </dgm:presLayoutVars>
      </dgm:prSet>
      <dgm:spPr/>
    </dgm:pt>
    <dgm:pt modelId="{76EC79FC-26E9-4957-B480-AD4765E930D4}" type="pres">
      <dgm:prSet presAssocID="{16E70D5C-5AB1-444D-8F9C-DC4E3AA8528D}" presName="txSpace" presStyleCnt="0"/>
      <dgm:spPr/>
    </dgm:pt>
    <dgm:pt modelId="{EF3DD296-275A-4984-A5C3-F3C3CD09E852}" type="pres">
      <dgm:prSet presAssocID="{16E70D5C-5AB1-444D-8F9C-DC4E3AA8528D}" presName="desTx" presStyleLbl="revTx" presStyleIdx="5" presStyleCnt="8" custLinFactNeighborX="-14621">
        <dgm:presLayoutVars/>
      </dgm:prSet>
      <dgm:spPr/>
    </dgm:pt>
    <dgm:pt modelId="{05B29A3E-6A69-407D-8B13-F2E25BA181B4}" type="pres">
      <dgm:prSet presAssocID="{B17E920D-397B-4DFA-832C-BF4875655D9B}" presName="sibTrans" presStyleCnt="0"/>
      <dgm:spPr/>
    </dgm:pt>
    <dgm:pt modelId="{776E8A17-5FC8-4904-BFD7-689FC7F8BA3A}" type="pres">
      <dgm:prSet presAssocID="{9799AD87-7EDF-48DD-8BB2-23EFEBEA3DD5}" presName="compNode" presStyleCnt="0"/>
      <dgm:spPr/>
    </dgm:pt>
    <dgm:pt modelId="{468DF643-A1B2-4199-A811-C19E356A8651}" type="pres">
      <dgm:prSet presAssocID="{9799AD87-7EDF-48DD-8BB2-23EFEBEA3D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0B8B3B5-6BCD-4E6F-AEF6-83468FFF4785}" type="pres">
      <dgm:prSet presAssocID="{9799AD87-7EDF-48DD-8BB2-23EFEBEA3DD5}" presName="iconSpace" presStyleCnt="0"/>
      <dgm:spPr/>
    </dgm:pt>
    <dgm:pt modelId="{57059EF3-CA93-47C3-8F06-B1E7A68D0DE2}" type="pres">
      <dgm:prSet presAssocID="{9799AD87-7EDF-48DD-8BB2-23EFEBEA3DD5}" presName="parTx" presStyleLbl="revTx" presStyleIdx="6" presStyleCnt="8">
        <dgm:presLayoutVars>
          <dgm:chMax val="0"/>
          <dgm:chPref val="0"/>
        </dgm:presLayoutVars>
      </dgm:prSet>
      <dgm:spPr/>
    </dgm:pt>
    <dgm:pt modelId="{51C6DD5E-5BA2-4B0F-8F92-832D5E182C49}" type="pres">
      <dgm:prSet presAssocID="{9799AD87-7EDF-48DD-8BB2-23EFEBEA3DD5}" presName="txSpace" presStyleCnt="0"/>
      <dgm:spPr/>
    </dgm:pt>
    <dgm:pt modelId="{6437E5F3-7C67-4E38-925B-21262322605E}" type="pres">
      <dgm:prSet presAssocID="{9799AD87-7EDF-48DD-8BB2-23EFEBEA3DD5}" presName="desTx" presStyleLbl="revTx" presStyleIdx="7" presStyleCnt="8">
        <dgm:presLayoutVars/>
      </dgm:prSet>
      <dgm:spPr/>
    </dgm:pt>
  </dgm:ptLst>
  <dgm:cxnLst>
    <dgm:cxn modelId="{7DBFF80B-1B7A-4739-87FD-1BA5F38CCE2B}" srcId="{16E70D5C-5AB1-444D-8F9C-DC4E3AA8528D}" destId="{9EE26BBD-B523-42DF-B8F0-FCD79FEE4014}" srcOrd="1" destOrd="0" parTransId="{19966B5F-6A39-4C2E-9F49-22037CEBAB35}" sibTransId="{15FAA055-4131-484E-BADC-8946FAFCCD13}"/>
    <dgm:cxn modelId="{683B442B-1A9B-4A4B-B8EA-FB9F7D009E13}" srcId="{16E70D5C-5AB1-444D-8F9C-DC4E3AA8528D}" destId="{FB06BE12-8187-47F5-A17B-A9B087C43C06}" srcOrd="0" destOrd="0" parTransId="{96784E6B-DB8F-4615-ADD8-702CA520BAC7}" sibTransId="{E0753F32-B917-4C60-B497-25C7D0A0E399}"/>
    <dgm:cxn modelId="{4DF61331-4174-445A-929C-00322CFD589D}" srcId="{A195DD59-8BE1-49FC-ACE2-230B6C06717D}" destId="{648F4C93-A437-459E-83AB-161A82312F66}" srcOrd="1" destOrd="0" parTransId="{E8CB7393-C254-46B0-BE6D-1FB61ECC7145}" sibTransId="{F2049197-CC54-4712-9AAC-DBEA56AE9B76}"/>
    <dgm:cxn modelId="{69C89B37-7E91-4406-92C0-7C14765F8784}" type="presOf" srcId="{648F4C93-A437-459E-83AB-161A82312F66}" destId="{12DA638A-8471-41D1-A319-975F0C63D7BE}" srcOrd="0" destOrd="0" presId="urn:microsoft.com/office/officeart/2018/2/layout/IconLabelDescriptionList"/>
    <dgm:cxn modelId="{C95CCA62-1E67-4820-BAE8-5CE42E48D0D6}" type="presOf" srcId="{FF787BF0-EAEE-49BE-B853-C5762A5FA2EE}" destId="{8C3CDE2D-CB54-400F-9C07-506D6ACF69B2}" srcOrd="0" destOrd="0" presId="urn:microsoft.com/office/officeart/2018/2/layout/IconLabelDescriptionList"/>
    <dgm:cxn modelId="{B2611452-3744-4C86-BB3C-8F597A091091}" srcId="{648F4C93-A437-459E-83AB-161A82312F66}" destId="{9535E79D-B8AA-4E70-80C6-FA847327827F}" srcOrd="1" destOrd="0" parTransId="{8D9ADDCB-2F63-4B25-AD0D-F2D130FAC194}" sibTransId="{DB3C7637-A55E-47D4-A226-11864D30A4A5}"/>
    <dgm:cxn modelId="{48D07578-95DE-4C31-8C19-11ABB2E4D923}" srcId="{A195DD59-8BE1-49FC-ACE2-230B6C06717D}" destId="{F8BE80F5-B69B-492B-B069-06D64CBB7238}" srcOrd="0" destOrd="0" parTransId="{1A0EAD9E-7784-4521-8374-BA641AB1864B}" sibTransId="{1FC0E454-D71E-4E90-BFB8-9319ADF033EE}"/>
    <dgm:cxn modelId="{7603C879-6BFA-4CBA-87E3-55DC9762A600}" type="presOf" srcId="{A195DD59-8BE1-49FC-ACE2-230B6C06717D}" destId="{D94A95B2-013B-46E4-87FC-5DAEE7D7F9BD}" srcOrd="0" destOrd="0" presId="urn:microsoft.com/office/officeart/2018/2/layout/IconLabelDescriptionList"/>
    <dgm:cxn modelId="{4559BB8B-2170-4E4C-8BDE-15057DFAC512}" type="presOf" srcId="{9535E79D-B8AA-4E70-80C6-FA847327827F}" destId="{8C3CDE2D-CB54-400F-9C07-506D6ACF69B2}" srcOrd="0" destOrd="1" presId="urn:microsoft.com/office/officeart/2018/2/layout/IconLabelDescriptionList"/>
    <dgm:cxn modelId="{715A2691-7230-47CD-B23D-1498F5371D41}" type="presOf" srcId="{9799AD87-7EDF-48DD-8BB2-23EFEBEA3DD5}" destId="{57059EF3-CA93-47C3-8F06-B1E7A68D0DE2}" srcOrd="0" destOrd="0" presId="urn:microsoft.com/office/officeart/2018/2/layout/IconLabelDescriptionList"/>
    <dgm:cxn modelId="{3975D897-22A2-41F0-B69E-67664AD33B35}" srcId="{648F4C93-A437-459E-83AB-161A82312F66}" destId="{B1264C3E-50B7-4344-B37F-46EBAC9F78FE}" srcOrd="2" destOrd="0" parTransId="{D05A74BA-4DD1-4113-9D2E-D168D53CEDB9}" sibTransId="{C06AE7CB-675E-40D4-8903-3252547F2EF7}"/>
    <dgm:cxn modelId="{FAF396A4-0A15-4D09-9007-6487DA082637}" srcId="{A195DD59-8BE1-49FC-ACE2-230B6C06717D}" destId="{9799AD87-7EDF-48DD-8BB2-23EFEBEA3DD5}" srcOrd="3" destOrd="0" parTransId="{7543AC3B-8BFE-4906-999F-457D1748A0E7}" sibTransId="{4D89F36B-F628-43D5-89D8-19638B96289B}"/>
    <dgm:cxn modelId="{86A33EA5-8E62-4C02-AD99-5D0753814957}" type="presOf" srcId="{FB06BE12-8187-47F5-A17B-A9B087C43C06}" destId="{EF3DD296-275A-4984-A5C3-F3C3CD09E852}" srcOrd="0" destOrd="0" presId="urn:microsoft.com/office/officeart/2018/2/layout/IconLabelDescriptionList"/>
    <dgm:cxn modelId="{BD5721A8-C573-4ABC-A5FD-3D7ED2FD3856}" srcId="{9799AD87-7EDF-48DD-8BB2-23EFEBEA3DD5}" destId="{65FB97F5-58E1-4F6E-831D-2D5ACCE2329E}" srcOrd="0" destOrd="0" parTransId="{6D29B484-03CF-4025-80A6-C68B46DB9FE6}" sibTransId="{273250A6-0E5F-46BA-BC15-5D25A6D9260E}"/>
    <dgm:cxn modelId="{A872D5AB-7DC6-44C7-8441-849E9964D239}" type="presOf" srcId="{65FB97F5-58E1-4F6E-831D-2D5ACCE2329E}" destId="{6437E5F3-7C67-4E38-925B-21262322605E}" srcOrd="0" destOrd="0" presId="urn:microsoft.com/office/officeart/2018/2/layout/IconLabelDescriptionList"/>
    <dgm:cxn modelId="{F7D4A1C3-C0A7-4A52-970C-DADC578A2335}" srcId="{648F4C93-A437-459E-83AB-161A82312F66}" destId="{FF787BF0-EAEE-49BE-B853-C5762A5FA2EE}" srcOrd="0" destOrd="0" parTransId="{8D8A96D6-8D03-45D9-987A-51459A440403}" sibTransId="{5B6FC53F-049E-44BC-806C-CA417F4DE626}"/>
    <dgm:cxn modelId="{CBB052D4-6275-4A9F-ADAB-93B92C7E4E6B}" type="presOf" srcId="{F8BE80F5-B69B-492B-B069-06D64CBB7238}" destId="{0F938A12-7D07-43D8-96D2-94C54E1A1E13}" srcOrd="0" destOrd="0" presId="urn:microsoft.com/office/officeart/2018/2/layout/IconLabelDescriptionList"/>
    <dgm:cxn modelId="{ABA7CFD5-17CC-4439-8526-EFA8806FB6A8}" type="presOf" srcId="{9EE26BBD-B523-42DF-B8F0-FCD79FEE4014}" destId="{EF3DD296-275A-4984-A5C3-F3C3CD09E852}" srcOrd="0" destOrd="1" presId="urn:microsoft.com/office/officeart/2018/2/layout/IconLabelDescriptionList"/>
    <dgm:cxn modelId="{FF2272DE-4726-4043-9F1F-974BF9F9FFBA}" type="presOf" srcId="{B1264C3E-50B7-4344-B37F-46EBAC9F78FE}" destId="{8C3CDE2D-CB54-400F-9C07-506D6ACF69B2}" srcOrd="0" destOrd="2" presId="urn:microsoft.com/office/officeart/2018/2/layout/IconLabelDescriptionList"/>
    <dgm:cxn modelId="{6C4A0CEB-FB0C-43CF-AF14-0371FCED3A9F}" srcId="{A195DD59-8BE1-49FC-ACE2-230B6C06717D}" destId="{16E70D5C-5AB1-444D-8F9C-DC4E3AA8528D}" srcOrd="2" destOrd="0" parTransId="{E5A5BAC9-19ED-4894-99A2-D67EDEA3325E}" sibTransId="{B17E920D-397B-4DFA-832C-BF4875655D9B}"/>
    <dgm:cxn modelId="{369034F2-6AD3-4CEC-B41F-7BE7BFE4EF25}" type="presOf" srcId="{16E70D5C-5AB1-444D-8F9C-DC4E3AA8528D}" destId="{BC357439-8F3D-4B1E-B6DA-3123D0010148}" srcOrd="0" destOrd="0" presId="urn:microsoft.com/office/officeart/2018/2/layout/IconLabelDescriptionList"/>
    <dgm:cxn modelId="{CB657D14-74A8-4D95-8E4C-2351AEB7C824}" type="presParOf" srcId="{D94A95B2-013B-46E4-87FC-5DAEE7D7F9BD}" destId="{48A5C755-C0EE-4AA0-AF05-816D94E7B341}" srcOrd="0" destOrd="0" presId="urn:microsoft.com/office/officeart/2018/2/layout/IconLabelDescriptionList"/>
    <dgm:cxn modelId="{39F1B37A-CD1F-4E8A-9453-FD0F73D6077C}" type="presParOf" srcId="{48A5C755-C0EE-4AA0-AF05-816D94E7B341}" destId="{B27D9192-0DF3-4640-84B7-5DDDF60BFB34}" srcOrd="0" destOrd="0" presId="urn:microsoft.com/office/officeart/2018/2/layout/IconLabelDescriptionList"/>
    <dgm:cxn modelId="{4D4C4C95-B864-4572-9B11-C277E4ECCB1A}" type="presParOf" srcId="{48A5C755-C0EE-4AA0-AF05-816D94E7B341}" destId="{00A50140-5232-447D-BD27-25D60910B8FD}" srcOrd="1" destOrd="0" presId="urn:microsoft.com/office/officeart/2018/2/layout/IconLabelDescriptionList"/>
    <dgm:cxn modelId="{637AAB97-AC11-4352-B886-362237FDDB20}" type="presParOf" srcId="{48A5C755-C0EE-4AA0-AF05-816D94E7B341}" destId="{0F938A12-7D07-43D8-96D2-94C54E1A1E13}" srcOrd="2" destOrd="0" presId="urn:microsoft.com/office/officeart/2018/2/layout/IconLabelDescriptionList"/>
    <dgm:cxn modelId="{38F307AF-AAD9-4EB0-9230-AFB6DE670E09}" type="presParOf" srcId="{48A5C755-C0EE-4AA0-AF05-816D94E7B341}" destId="{1275A2CF-09F8-4D9E-9CC2-F7B05618397B}" srcOrd="3" destOrd="0" presId="urn:microsoft.com/office/officeart/2018/2/layout/IconLabelDescriptionList"/>
    <dgm:cxn modelId="{8E282C1D-54E5-4D26-B17B-B92840CB2619}" type="presParOf" srcId="{48A5C755-C0EE-4AA0-AF05-816D94E7B341}" destId="{2F5519FE-18FF-4A52-B9BE-AAE43681FCFC}" srcOrd="4" destOrd="0" presId="urn:microsoft.com/office/officeart/2018/2/layout/IconLabelDescriptionList"/>
    <dgm:cxn modelId="{387DA0F0-20F0-48F2-B615-D6D6F21A135C}" type="presParOf" srcId="{D94A95B2-013B-46E4-87FC-5DAEE7D7F9BD}" destId="{F78D4D46-2BE8-4F9C-B2F9-B272E965E0E1}" srcOrd="1" destOrd="0" presId="urn:microsoft.com/office/officeart/2018/2/layout/IconLabelDescriptionList"/>
    <dgm:cxn modelId="{A8980D13-6239-47A1-A245-05CBC6EBDB47}" type="presParOf" srcId="{D94A95B2-013B-46E4-87FC-5DAEE7D7F9BD}" destId="{E8E2D9EB-3BF6-4B08-BD60-F2DD39853086}" srcOrd="2" destOrd="0" presId="urn:microsoft.com/office/officeart/2018/2/layout/IconLabelDescriptionList"/>
    <dgm:cxn modelId="{7C82CEC0-D3EC-4DC8-9194-04988A88250F}" type="presParOf" srcId="{E8E2D9EB-3BF6-4B08-BD60-F2DD39853086}" destId="{CB22A7F9-71B4-418D-8AD1-E7E3CF4469A3}" srcOrd="0" destOrd="0" presId="urn:microsoft.com/office/officeart/2018/2/layout/IconLabelDescriptionList"/>
    <dgm:cxn modelId="{8BEF2267-D9DA-4327-9E50-B6DB55601DB3}" type="presParOf" srcId="{E8E2D9EB-3BF6-4B08-BD60-F2DD39853086}" destId="{71C460FF-2C47-4E8A-B31D-245593729ECA}" srcOrd="1" destOrd="0" presId="urn:microsoft.com/office/officeart/2018/2/layout/IconLabelDescriptionList"/>
    <dgm:cxn modelId="{BDF38268-FE59-4278-9647-86A0EC211DD0}" type="presParOf" srcId="{E8E2D9EB-3BF6-4B08-BD60-F2DD39853086}" destId="{12DA638A-8471-41D1-A319-975F0C63D7BE}" srcOrd="2" destOrd="0" presId="urn:microsoft.com/office/officeart/2018/2/layout/IconLabelDescriptionList"/>
    <dgm:cxn modelId="{907515A9-0FB1-4247-9CB0-189E5E2E4989}" type="presParOf" srcId="{E8E2D9EB-3BF6-4B08-BD60-F2DD39853086}" destId="{F35A20C7-005A-47D9-9C54-4CCCFCEFD202}" srcOrd="3" destOrd="0" presId="urn:microsoft.com/office/officeart/2018/2/layout/IconLabelDescriptionList"/>
    <dgm:cxn modelId="{CD12DF49-96F6-481E-A0F8-DBA143010592}" type="presParOf" srcId="{E8E2D9EB-3BF6-4B08-BD60-F2DD39853086}" destId="{8C3CDE2D-CB54-400F-9C07-506D6ACF69B2}" srcOrd="4" destOrd="0" presId="urn:microsoft.com/office/officeart/2018/2/layout/IconLabelDescriptionList"/>
    <dgm:cxn modelId="{B5E9FB05-5EB1-4290-83D5-0F4E73AEFDF3}" type="presParOf" srcId="{D94A95B2-013B-46E4-87FC-5DAEE7D7F9BD}" destId="{99FC5FAE-7E7B-4D47-91D4-8ABAE9ADD472}" srcOrd="3" destOrd="0" presId="urn:microsoft.com/office/officeart/2018/2/layout/IconLabelDescriptionList"/>
    <dgm:cxn modelId="{5256CC91-D3F1-41CB-9243-AAEEFAB631B9}" type="presParOf" srcId="{D94A95B2-013B-46E4-87FC-5DAEE7D7F9BD}" destId="{8494B9D4-8CA4-4759-97A0-A7F29B40A32C}" srcOrd="4" destOrd="0" presId="urn:microsoft.com/office/officeart/2018/2/layout/IconLabelDescriptionList"/>
    <dgm:cxn modelId="{E60DD619-3A90-4153-8952-0FD6725B2E9B}" type="presParOf" srcId="{8494B9D4-8CA4-4759-97A0-A7F29B40A32C}" destId="{FDCBB764-BE50-412A-9DC2-582D3F607F85}" srcOrd="0" destOrd="0" presId="urn:microsoft.com/office/officeart/2018/2/layout/IconLabelDescriptionList"/>
    <dgm:cxn modelId="{05CBDA6C-282E-42CD-8839-065C0A483D7F}" type="presParOf" srcId="{8494B9D4-8CA4-4759-97A0-A7F29B40A32C}" destId="{BDDED9EA-EDBF-4DFB-9012-BA51ECAB8D27}" srcOrd="1" destOrd="0" presId="urn:microsoft.com/office/officeart/2018/2/layout/IconLabelDescriptionList"/>
    <dgm:cxn modelId="{733878C5-4421-44C8-82C8-0DDCBC761E50}" type="presParOf" srcId="{8494B9D4-8CA4-4759-97A0-A7F29B40A32C}" destId="{BC357439-8F3D-4B1E-B6DA-3123D0010148}" srcOrd="2" destOrd="0" presId="urn:microsoft.com/office/officeart/2018/2/layout/IconLabelDescriptionList"/>
    <dgm:cxn modelId="{7C0C5F1D-861B-493F-BB3E-B64988EB24E3}" type="presParOf" srcId="{8494B9D4-8CA4-4759-97A0-A7F29B40A32C}" destId="{76EC79FC-26E9-4957-B480-AD4765E930D4}" srcOrd="3" destOrd="0" presId="urn:microsoft.com/office/officeart/2018/2/layout/IconLabelDescriptionList"/>
    <dgm:cxn modelId="{1B8F588E-89F0-404B-8EBD-F70C1AA38D79}" type="presParOf" srcId="{8494B9D4-8CA4-4759-97A0-A7F29B40A32C}" destId="{EF3DD296-275A-4984-A5C3-F3C3CD09E852}" srcOrd="4" destOrd="0" presId="urn:microsoft.com/office/officeart/2018/2/layout/IconLabelDescriptionList"/>
    <dgm:cxn modelId="{57F63AD4-07FB-421D-A2DB-2A6936278625}" type="presParOf" srcId="{D94A95B2-013B-46E4-87FC-5DAEE7D7F9BD}" destId="{05B29A3E-6A69-407D-8B13-F2E25BA181B4}" srcOrd="5" destOrd="0" presId="urn:microsoft.com/office/officeart/2018/2/layout/IconLabelDescriptionList"/>
    <dgm:cxn modelId="{75F11B47-8CB2-432F-9810-4246E98FFDAB}" type="presParOf" srcId="{D94A95B2-013B-46E4-87FC-5DAEE7D7F9BD}" destId="{776E8A17-5FC8-4904-BFD7-689FC7F8BA3A}" srcOrd="6" destOrd="0" presId="urn:microsoft.com/office/officeart/2018/2/layout/IconLabelDescriptionList"/>
    <dgm:cxn modelId="{1B96A8F9-4F26-4719-9B6D-0C6D2D3FED54}" type="presParOf" srcId="{776E8A17-5FC8-4904-BFD7-689FC7F8BA3A}" destId="{468DF643-A1B2-4199-A811-C19E356A8651}" srcOrd="0" destOrd="0" presId="urn:microsoft.com/office/officeart/2018/2/layout/IconLabelDescriptionList"/>
    <dgm:cxn modelId="{96253A45-B25F-4212-BD15-343AD99BF05C}" type="presParOf" srcId="{776E8A17-5FC8-4904-BFD7-689FC7F8BA3A}" destId="{A0B8B3B5-6BCD-4E6F-AEF6-83468FFF4785}" srcOrd="1" destOrd="0" presId="urn:microsoft.com/office/officeart/2018/2/layout/IconLabelDescriptionList"/>
    <dgm:cxn modelId="{8D6C2DA6-9861-4801-8938-B57EBE669A1B}" type="presParOf" srcId="{776E8A17-5FC8-4904-BFD7-689FC7F8BA3A}" destId="{57059EF3-CA93-47C3-8F06-B1E7A68D0DE2}" srcOrd="2" destOrd="0" presId="urn:microsoft.com/office/officeart/2018/2/layout/IconLabelDescriptionList"/>
    <dgm:cxn modelId="{B6C16878-5E5C-4A5D-9102-A97F3469962A}" type="presParOf" srcId="{776E8A17-5FC8-4904-BFD7-689FC7F8BA3A}" destId="{51C6DD5E-5BA2-4B0F-8F92-832D5E182C49}" srcOrd="3" destOrd="0" presId="urn:microsoft.com/office/officeart/2018/2/layout/IconLabelDescriptionList"/>
    <dgm:cxn modelId="{8659E32A-93F7-47F5-865E-AE589052A25E}" type="presParOf" srcId="{776E8A17-5FC8-4904-BFD7-689FC7F8BA3A}" destId="{6437E5F3-7C67-4E38-925B-21262322605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A05672-ABBA-41B6-8F8D-58FEE4B2C42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82074BF-E569-4141-AEC3-48DC7E958215}">
      <dgm:prSet custT="1"/>
      <dgm:spPr/>
      <dgm:t>
        <a:bodyPr/>
        <a:lstStyle/>
        <a:p>
          <a:r>
            <a:rPr lang="en-MY" sz="4800" dirty="0"/>
            <a:t>81 Features</a:t>
          </a:r>
          <a:endParaRPr lang="en-US" sz="4800" dirty="0"/>
        </a:p>
      </dgm:t>
    </dgm:pt>
    <dgm:pt modelId="{C120534A-A7DE-4E54-A84E-ECAE2A798932}" type="parTrans" cxnId="{70134E66-7CAF-4164-853D-DBE7BE34C5DD}">
      <dgm:prSet/>
      <dgm:spPr/>
      <dgm:t>
        <a:bodyPr/>
        <a:lstStyle/>
        <a:p>
          <a:endParaRPr lang="en-US"/>
        </a:p>
      </dgm:t>
    </dgm:pt>
    <dgm:pt modelId="{FCFD3B35-5182-4F86-996E-A5B57D659A4B}" type="sibTrans" cxnId="{70134E66-7CAF-4164-853D-DBE7BE34C5DD}">
      <dgm:prSet/>
      <dgm:spPr/>
      <dgm:t>
        <a:bodyPr/>
        <a:lstStyle/>
        <a:p>
          <a:endParaRPr lang="en-US"/>
        </a:p>
      </dgm:t>
    </dgm:pt>
    <dgm:pt modelId="{0A641C15-2D94-42BF-BBA4-BB4EF4333058}">
      <dgm:prSet custT="1"/>
      <dgm:spPr/>
      <dgm:t>
        <a:bodyPr/>
        <a:lstStyle/>
        <a:p>
          <a:r>
            <a:rPr lang="en-MY" sz="4800" dirty="0"/>
            <a:t>2051 Rows</a:t>
          </a:r>
          <a:endParaRPr lang="en-US" sz="4800" dirty="0"/>
        </a:p>
      </dgm:t>
    </dgm:pt>
    <dgm:pt modelId="{583143FB-C1C4-4080-B763-B5EDF16A2FF0}" type="parTrans" cxnId="{13DA4C67-3F79-442F-8707-9658E30342AC}">
      <dgm:prSet/>
      <dgm:spPr/>
      <dgm:t>
        <a:bodyPr/>
        <a:lstStyle/>
        <a:p>
          <a:endParaRPr lang="en-US"/>
        </a:p>
      </dgm:t>
    </dgm:pt>
    <dgm:pt modelId="{21615876-28AA-483D-A936-534C42639A2E}" type="sibTrans" cxnId="{13DA4C67-3F79-442F-8707-9658E30342AC}">
      <dgm:prSet/>
      <dgm:spPr/>
      <dgm:t>
        <a:bodyPr/>
        <a:lstStyle/>
        <a:p>
          <a:endParaRPr lang="en-US"/>
        </a:p>
      </dgm:t>
    </dgm:pt>
    <dgm:pt modelId="{BA24166A-A580-4D1B-8933-0AA2CB895D5E}">
      <dgm:prSet custT="1"/>
      <dgm:spPr/>
      <dgm:t>
        <a:bodyPr/>
        <a:lstStyle/>
        <a:p>
          <a:r>
            <a:rPr lang="en-MY" sz="4800" dirty="0"/>
            <a:t>Year 2006 – 2010</a:t>
          </a:r>
          <a:endParaRPr lang="en-US" sz="4800" dirty="0"/>
        </a:p>
      </dgm:t>
    </dgm:pt>
    <dgm:pt modelId="{09EA5A74-15FE-415C-87AD-2481604BDB84}" type="parTrans" cxnId="{FD55A6E7-2074-48AB-95EE-F287E7600642}">
      <dgm:prSet/>
      <dgm:spPr/>
      <dgm:t>
        <a:bodyPr/>
        <a:lstStyle/>
        <a:p>
          <a:endParaRPr lang="en-US"/>
        </a:p>
      </dgm:t>
    </dgm:pt>
    <dgm:pt modelId="{AE66C554-039B-4DF6-AB1C-035B4E4B83BF}" type="sibTrans" cxnId="{FD55A6E7-2074-48AB-95EE-F287E7600642}">
      <dgm:prSet/>
      <dgm:spPr/>
      <dgm:t>
        <a:bodyPr/>
        <a:lstStyle/>
        <a:p>
          <a:endParaRPr lang="en-US"/>
        </a:p>
      </dgm:t>
    </dgm:pt>
    <dgm:pt modelId="{8440D41E-390F-4683-A742-9093BB050BFF}" type="pres">
      <dgm:prSet presAssocID="{8FA05672-ABBA-41B6-8F8D-58FEE4B2C429}" presName="vert0" presStyleCnt="0">
        <dgm:presLayoutVars>
          <dgm:dir/>
          <dgm:animOne val="branch"/>
          <dgm:animLvl val="lvl"/>
        </dgm:presLayoutVars>
      </dgm:prSet>
      <dgm:spPr/>
    </dgm:pt>
    <dgm:pt modelId="{E1D21EF3-CB81-402C-B83C-F651FD6A27C3}" type="pres">
      <dgm:prSet presAssocID="{D82074BF-E569-4141-AEC3-48DC7E958215}" presName="thickLine" presStyleLbl="alignNode1" presStyleIdx="0" presStyleCnt="3"/>
      <dgm:spPr/>
    </dgm:pt>
    <dgm:pt modelId="{190DF8BA-47FD-44BA-A9D7-BDA4C954E6F3}" type="pres">
      <dgm:prSet presAssocID="{D82074BF-E569-4141-AEC3-48DC7E958215}" presName="horz1" presStyleCnt="0"/>
      <dgm:spPr/>
    </dgm:pt>
    <dgm:pt modelId="{5C40F755-9C52-469D-80BC-C44AD6B84603}" type="pres">
      <dgm:prSet presAssocID="{D82074BF-E569-4141-AEC3-48DC7E958215}" presName="tx1" presStyleLbl="revTx" presStyleIdx="0" presStyleCnt="3"/>
      <dgm:spPr/>
    </dgm:pt>
    <dgm:pt modelId="{47FB0B3C-C9B0-42D5-8D03-6741B067B559}" type="pres">
      <dgm:prSet presAssocID="{D82074BF-E569-4141-AEC3-48DC7E958215}" presName="vert1" presStyleCnt="0"/>
      <dgm:spPr/>
    </dgm:pt>
    <dgm:pt modelId="{C4CD4951-EC68-487A-8C5F-E634A0742D6D}" type="pres">
      <dgm:prSet presAssocID="{0A641C15-2D94-42BF-BBA4-BB4EF4333058}" presName="thickLine" presStyleLbl="alignNode1" presStyleIdx="1" presStyleCnt="3"/>
      <dgm:spPr/>
    </dgm:pt>
    <dgm:pt modelId="{D572CEAC-121F-499F-81B6-2589C520491C}" type="pres">
      <dgm:prSet presAssocID="{0A641C15-2D94-42BF-BBA4-BB4EF4333058}" presName="horz1" presStyleCnt="0"/>
      <dgm:spPr/>
    </dgm:pt>
    <dgm:pt modelId="{85F4E140-4E16-448B-8F5A-94541F82C849}" type="pres">
      <dgm:prSet presAssocID="{0A641C15-2D94-42BF-BBA4-BB4EF4333058}" presName="tx1" presStyleLbl="revTx" presStyleIdx="1" presStyleCnt="3"/>
      <dgm:spPr/>
    </dgm:pt>
    <dgm:pt modelId="{9983243F-117F-4BC6-BCEA-FED533C01DB6}" type="pres">
      <dgm:prSet presAssocID="{0A641C15-2D94-42BF-BBA4-BB4EF4333058}" presName="vert1" presStyleCnt="0"/>
      <dgm:spPr/>
    </dgm:pt>
    <dgm:pt modelId="{DD083826-3279-4068-AEBD-B27E7ED07F6D}" type="pres">
      <dgm:prSet presAssocID="{BA24166A-A580-4D1B-8933-0AA2CB895D5E}" presName="thickLine" presStyleLbl="alignNode1" presStyleIdx="2" presStyleCnt="3"/>
      <dgm:spPr/>
    </dgm:pt>
    <dgm:pt modelId="{77DE39A1-A167-41FA-A0FB-B2BB04E42AE6}" type="pres">
      <dgm:prSet presAssocID="{BA24166A-A580-4D1B-8933-0AA2CB895D5E}" presName="horz1" presStyleCnt="0"/>
      <dgm:spPr/>
    </dgm:pt>
    <dgm:pt modelId="{A91E309F-DFCA-4EBE-84CE-0F48ECD16A69}" type="pres">
      <dgm:prSet presAssocID="{BA24166A-A580-4D1B-8933-0AA2CB895D5E}" presName="tx1" presStyleLbl="revTx" presStyleIdx="2" presStyleCnt="3"/>
      <dgm:spPr/>
    </dgm:pt>
    <dgm:pt modelId="{972FA622-EDC2-4F84-883E-55C5B539C512}" type="pres">
      <dgm:prSet presAssocID="{BA24166A-A580-4D1B-8933-0AA2CB895D5E}" presName="vert1" presStyleCnt="0"/>
      <dgm:spPr/>
    </dgm:pt>
  </dgm:ptLst>
  <dgm:cxnLst>
    <dgm:cxn modelId="{07769014-577C-4A46-939C-96532B174B55}" type="presOf" srcId="{8FA05672-ABBA-41B6-8F8D-58FEE4B2C429}" destId="{8440D41E-390F-4683-A742-9093BB050BFF}" srcOrd="0" destOrd="0" presId="urn:microsoft.com/office/officeart/2008/layout/LinedList"/>
    <dgm:cxn modelId="{A3E48237-0597-45F6-8A9F-35A67D24B18F}" type="presOf" srcId="{BA24166A-A580-4D1B-8933-0AA2CB895D5E}" destId="{A91E309F-DFCA-4EBE-84CE-0F48ECD16A69}" srcOrd="0" destOrd="0" presId="urn:microsoft.com/office/officeart/2008/layout/LinedList"/>
    <dgm:cxn modelId="{70134E66-7CAF-4164-853D-DBE7BE34C5DD}" srcId="{8FA05672-ABBA-41B6-8F8D-58FEE4B2C429}" destId="{D82074BF-E569-4141-AEC3-48DC7E958215}" srcOrd="0" destOrd="0" parTransId="{C120534A-A7DE-4E54-A84E-ECAE2A798932}" sibTransId="{FCFD3B35-5182-4F86-996E-A5B57D659A4B}"/>
    <dgm:cxn modelId="{13DA4C67-3F79-442F-8707-9658E30342AC}" srcId="{8FA05672-ABBA-41B6-8F8D-58FEE4B2C429}" destId="{0A641C15-2D94-42BF-BBA4-BB4EF4333058}" srcOrd="1" destOrd="0" parTransId="{583143FB-C1C4-4080-B763-B5EDF16A2FF0}" sibTransId="{21615876-28AA-483D-A936-534C42639A2E}"/>
    <dgm:cxn modelId="{77684E49-1AA7-4D1B-8338-5FF6020EB98C}" type="presOf" srcId="{D82074BF-E569-4141-AEC3-48DC7E958215}" destId="{5C40F755-9C52-469D-80BC-C44AD6B84603}" srcOrd="0" destOrd="0" presId="urn:microsoft.com/office/officeart/2008/layout/LinedList"/>
    <dgm:cxn modelId="{BEFFA46D-8921-4D52-8D2E-0C835615DED4}" type="presOf" srcId="{0A641C15-2D94-42BF-BBA4-BB4EF4333058}" destId="{85F4E140-4E16-448B-8F5A-94541F82C849}" srcOrd="0" destOrd="0" presId="urn:microsoft.com/office/officeart/2008/layout/LinedList"/>
    <dgm:cxn modelId="{FD55A6E7-2074-48AB-95EE-F287E7600642}" srcId="{8FA05672-ABBA-41B6-8F8D-58FEE4B2C429}" destId="{BA24166A-A580-4D1B-8933-0AA2CB895D5E}" srcOrd="2" destOrd="0" parTransId="{09EA5A74-15FE-415C-87AD-2481604BDB84}" sibTransId="{AE66C554-039B-4DF6-AB1C-035B4E4B83BF}"/>
    <dgm:cxn modelId="{42ABE19C-FAED-499F-BB65-15DA37505B2D}" type="presParOf" srcId="{8440D41E-390F-4683-A742-9093BB050BFF}" destId="{E1D21EF3-CB81-402C-B83C-F651FD6A27C3}" srcOrd="0" destOrd="0" presId="urn:microsoft.com/office/officeart/2008/layout/LinedList"/>
    <dgm:cxn modelId="{05430483-ED1D-4CAA-83D5-918B6E7A3DFD}" type="presParOf" srcId="{8440D41E-390F-4683-A742-9093BB050BFF}" destId="{190DF8BA-47FD-44BA-A9D7-BDA4C954E6F3}" srcOrd="1" destOrd="0" presId="urn:microsoft.com/office/officeart/2008/layout/LinedList"/>
    <dgm:cxn modelId="{B26EAF1E-86A8-470B-A99D-CD42040F00A7}" type="presParOf" srcId="{190DF8BA-47FD-44BA-A9D7-BDA4C954E6F3}" destId="{5C40F755-9C52-469D-80BC-C44AD6B84603}" srcOrd="0" destOrd="0" presId="urn:microsoft.com/office/officeart/2008/layout/LinedList"/>
    <dgm:cxn modelId="{D4C56214-337B-44EB-B210-54E06254FC80}" type="presParOf" srcId="{190DF8BA-47FD-44BA-A9D7-BDA4C954E6F3}" destId="{47FB0B3C-C9B0-42D5-8D03-6741B067B559}" srcOrd="1" destOrd="0" presId="urn:microsoft.com/office/officeart/2008/layout/LinedList"/>
    <dgm:cxn modelId="{8A7A09F5-8D73-4F8A-834C-1545E682A06E}" type="presParOf" srcId="{8440D41E-390F-4683-A742-9093BB050BFF}" destId="{C4CD4951-EC68-487A-8C5F-E634A0742D6D}" srcOrd="2" destOrd="0" presId="urn:microsoft.com/office/officeart/2008/layout/LinedList"/>
    <dgm:cxn modelId="{A87758D2-64E7-40C5-9906-70F8104B48A8}" type="presParOf" srcId="{8440D41E-390F-4683-A742-9093BB050BFF}" destId="{D572CEAC-121F-499F-81B6-2589C520491C}" srcOrd="3" destOrd="0" presId="urn:microsoft.com/office/officeart/2008/layout/LinedList"/>
    <dgm:cxn modelId="{D05677BB-E07F-4592-8D72-F5F94FF5B9B5}" type="presParOf" srcId="{D572CEAC-121F-499F-81B6-2589C520491C}" destId="{85F4E140-4E16-448B-8F5A-94541F82C849}" srcOrd="0" destOrd="0" presId="urn:microsoft.com/office/officeart/2008/layout/LinedList"/>
    <dgm:cxn modelId="{10258FC6-6C76-4856-9C76-346733FBA636}" type="presParOf" srcId="{D572CEAC-121F-499F-81B6-2589C520491C}" destId="{9983243F-117F-4BC6-BCEA-FED533C01DB6}" srcOrd="1" destOrd="0" presId="urn:microsoft.com/office/officeart/2008/layout/LinedList"/>
    <dgm:cxn modelId="{DA45399D-D0D1-4072-A69D-77954C6F213A}" type="presParOf" srcId="{8440D41E-390F-4683-A742-9093BB050BFF}" destId="{DD083826-3279-4068-AEBD-B27E7ED07F6D}" srcOrd="4" destOrd="0" presId="urn:microsoft.com/office/officeart/2008/layout/LinedList"/>
    <dgm:cxn modelId="{79031CD6-C0B2-4BA9-BF6F-127C03C5012B}" type="presParOf" srcId="{8440D41E-390F-4683-A742-9093BB050BFF}" destId="{77DE39A1-A167-41FA-A0FB-B2BB04E42AE6}" srcOrd="5" destOrd="0" presId="urn:microsoft.com/office/officeart/2008/layout/LinedList"/>
    <dgm:cxn modelId="{AFCF7D08-3F62-4024-A32A-FCED68DDCD46}" type="presParOf" srcId="{77DE39A1-A167-41FA-A0FB-B2BB04E42AE6}" destId="{A91E309F-DFCA-4EBE-84CE-0F48ECD16A69}" srcOrd="0" destOrd="0" presId="urn:microsoft.com/office/officeart/2008/layout/LinedList"/>
    <dgm:cxn modelId="{7C57D570-E18A-4DDF-ABF7-E49DD26E599C}" type="presParOf" srcId="{77DE39A1-A167-41FA-A0FB-B2BB04E42AE6}" destId="{972FA622-EDC2-4F84-883E-55C5B539C5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2BD17-F9F0-4835-AB08-9096817FEA5C}">
      <dsp:nvSpPr>
        <dsp:cNvPr id="0" name=""/>
        <dsp:cNvSpPr/>
      </dsp:nvSpPr>
      <dsp:spPr>
        <a:xfrm>
          <a:off x="801630" y="8284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D93AC-D7B1-47F2-8F1A-193809D1A2A9}">
      <dsp:nvSpPr>
        <dsp:cNvPr id="0" name=""/>
        <dsp:cNvSpPr/>
      </dsp:nvSpPr>
      <dsp:spPr>
        <a:xfrm>
          <a:off x="306630" y="2202566"/>
          <a:ext cx="1800000" cy="2288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Recent Partnership Between</a:t>
          </a:r>
        </a:p>
        <a:p>
          <a:pPr marL="0" lvl="0" indent="0" algn="ctr" defTabSz="800100">
            <a:lnSpc>
              <a:spcPct val="100000"/>
            </a:lnSpc>
            <a:spcBef>
              <a:spcPct val="0"/>
            </a:spcBef>
            <a:spcAft>
              <a:spcPct val="35000"/>
            </a:spcAft>
            <a:buNone/>
          </a:pPr>
          <a:r>
            <a:rPr lang="en-US" sz="2000" b="1" kern="1200" dirty="0"/>
            <a:t>Right Eye Real Estate Pte Ltd </a:t>
          </a:r>
        </a:p>
        <a:p>
          <a:pPr marL="0" lvl="0" indent="0" algn="ctr" defTabSz="800100">
            <a:lnSpc>
              <a:spcPct val="100000"/>
            </a:lnSpc>
            <a:spcBef>
              <a:spcPct val="0"/>
            </a:spcBef>
            <a:spcAft>
              <a:spcPct val="35000"/>
            </a:spcAft>
            <a:buNone/>
          </a:pPr>
          <a:r>
            <a:rPr lang="en-US" sz="1800" kern="1200" dirty="0"/>
            <a:t>&amp;</a:t>
          </a:r>
        </a:p>
        <a:p>
          <a:pPr marL="0" lvl="0" indent="0" algn="ctr" defTabSz="800100">
            <a:lnSpc>
              <a:spcPct val="100000"/>
            </a:lnSpc>
            <a:spcBef>
              <a:spcPct val="0"/>
            </a:spcBef>
            <a:spcAft>
              <a:spcPct val="35000"/>
            </a:spcAft>
            <a:buNone/>
          </a:pPr>
          <a:r>
            <a:rPr lang="en-US" sz="2000" b="1" kern="1200" dirty="0"/>
            <a:t>Samad Analytics Pte Ltd</a:t>
          </a:r>
          <a:endParaRPr lang="en-US" sz="1800" b="1" kern="1200" dirty="0"/>
        </a:p>
      </dsp:txBody>
      <dsp:txXfrm>
        <a:off x="306630" y="2202566"/>
        <a:ext cx="1800000" cy="2288108"/>
      </dsp:txXfrm>
    </dsp:sp>
    <dsp:sp modelId="{2C246454-57F1-46AD-9D8B-3C2B18C6B9C2}">
      <dsp:nvSpPr>
        <dsp:cNvPr id="0" name=""/>
        <dsp:cNvSpPr/>
      </dsp:nvSpPr>
      <dsp:spPr>
        <a:xfrm>
          <a:off x="4035027" y="94554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34535-743A-426A-BFFC-A8F07E5C7BEB}">
      <dsp:nvSpPr>
        <dsp:cNvPr id="0" name=""/>
        <dsp:cNvSpPr/>
      </dsp:nvSpPr>
      <dsp:spPr>
        <a:xfrm>
          <a:off x="2421630" y="2217039"/>
          <a:ext cx="4019040" cy="210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The real estate firm is having difficulty in giving valuation of house price due to price fluctuation over years. </a:t>
          </a:r>
        </a:p>
        <a:p>
          <a:pPr marL="0" lvl="0" indent="0" algn="ctr" defTabSz="800100">
            <a:lnSpc>
              <a:spcPct val="100000"/>
            </a:lnSpc>
            <a:spcBef>
              <a:spcPct val="0"/>
            </a:spcBef>
            <a:spcAft>
              <a:spcPct val="35000"/>
            </a:spcAft>
            <a:buNone/>
          </a:pPr>
          <a:r>
            <a:rPr lang="en-US" sz="1800" kern="1200" dirty="0"/>
            <a:t>Moreover, their traditional approach is difficult to adapt with variety indicators for each city. The firm is losing revenue and tight competition in convincing and securing client due to these traditional act.</a:t>
          </a:r>
        </a:p>
      </dsp:txBody>
      <dsp:txXfrm>
        <a:off x="2421630" y="2217039"/>
        <a:ext cx="4019040" cy="2103824"/>
      </dsp:txXfrm>
    </dsp:sp>
    <dsp:sp modelId="{1E1600C4-0F8E-4137-9B4C-AEA65272C562}">
      <dsp:nvSpPr>
        <dsp:cNvPr id="0" name=""/>
        <dsp:cNvSpPr/>
      </dsp:nvSpPr>
      <dsp:spPr>
        <a:xfrm>
          <a:off x="8077320" y="83803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ABC34-CEA9-4230-B750-E8002773F38C}">
      <dsp:nvSpPr>
        <dsp:cNvPr id="0" name=""/>
        <dsp:cNvSpPr/>
      </dsp:nvSpPr>
      <dsp:spPr>
        <a:xfrm>
          <a:off x="6755670" y="2231328"/>
          <a:ext cx="3453300" cy="2249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The real estate firm requires Samad Analytics company to help with Data Science approach.</a:t>
          </a:r>
        </a:p>
      </dsp:txBody>
      <dsp:txXfrm>
        <a:off x="6755670" y="2231328"/>
        <a:ext cx="3453300" cy="2249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44826-35C8-4818-BF67-06097512F88A}">
      <dsp:nvSpPr>
        <dsp:cNvPr id="0" name=""/>
        <dsp:cNvSpPr/>
      </dsp:nvSpPr>
      <dsp:spPr>
        <a:xfrm>
          <a:off x="0" y="20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6BAC7D-7E32-444B-BFE9-9E9C4A78E99C}">
      <dsp:nvSpPr>
        <dsp:cNvPr id="0" name=""/>
        <dsp:cNvSpPr/>
      </dsp:nvSpPr>
      <dsp:spPr>
        <a:xfrm>
          <a:off x="0" y="2043"/>
          <a:ext cx="10515600" cy="139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What key indicators relevant?</a:t>
          </a:r>
        </a:p>
      </dsp:txBody>
      <dsp:txXfrm>
        <a:off x="0" y="2043"/>
        <a:ext cx="10515600" cy="1393405"/>
      </dsp:txXfrm>
    </dsp:sp>
    <dsp:sp modelId="{313A4718-1B2D-4291-A0D0-447D6634047A}">
      <dsp:nvSpPr>
        <dsp:cNvPr id="0" name=""/>
        <dsp:cNvSpPr/>
      </dsp:nvSpPr>
      <dsp:spPr>
        <a:xfrm>
          <a:off x="0" y="139544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1BD30-39E1-4041-AEE3-B8DB51A922F1}">
      <dsp:nvSpPr>
        <dsp:cNvPr id="0" name=""/>
        <dsp:cNvSpPr/>
      </dsp:nvSpPr>
      <dsp:spPr>
        <a:xfrm>
          <a:off x="0" y="1422076"/>
          <a:ext cx="10515600" cy="139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Which model is good predictor ?</a:t>
          </a:r>
        </a:p>
      </dsp:txBody>
      <dsp:txXfrm>
        <a:off x="0" y="1422076"/>
        <a:ext cx="10515600" cy="1393405"/>
      </dsp:txXfrm>
    </dsp:sp>
    <dsp:sp modelId="{BA878E36-551F-4F12-B422-E1D15C9AF2D3}">
      <dsp:nvSpPr>
        <dsp:cNvPr id="0" name=""/>
        <dsp:cNvSpPr/>
      </dsp:nvSpPr>
      <dsp:spPr>
        <a:xfrm>
          <a:off x="0" y="27888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F8AEDB-E6FC-480C-B156-4EED0C5886B0}">
      <dsp:nvSpPr>
        <dsp:cNvPr id="0" name=""/>
        <dsp:cNvSpPr/>
      </dsp:nvSpPr>
      <dsp:spPr>
        <a:xfrm>
          <a:off x="0" y="2788854"/>
          <a:ext cx="10515600" cy="1393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endParaRPr lang="en-US" sz="4400" kern="1200" dirty="0"/>
        </a:p>
      </dsp:txBody>
      <dsp:txXfrm>
        <a:off x="0" y="2788854"/>
        <a:ext cx="10515600" cy="1393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D9192-0DF3-4640-84B7-5DDDF60BFB34}">
      <dsp:nvSpPr>
        <dsp:cNvPr id="0" name=""/>
        <dsp:cNvSpPr/>
      </dsp:nvSpPr>
      <dsp:spPr>
        <a:xfrm>
          <a:off x="8092" y="1062359"/>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38A12-7D07-43D8-96D2-94C54E1A1E13}">
      <dsp:nvSpPr>
        <dsp:cNvPr id="0" name=""/>
        <dsp:cNvSpPr/>
      </dsp:nvSpPr>
      <dsp:spPr>
        <a:xfrm>
          <a:off x="8092" y="197047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MY" sz="2100" kern="1200"/>
            <a:t>Data Overview</a:t>
          </a:r>
        </a:p>
      </dsp:txBody>
      <dsp:txXfrm>
        <a:off x="8092" y="1970479"/>
        <a:ext cx="2320312" cy="348046"/>
      </dsp:txXfrm>
    </dsp:sp>
    <dsp:sp modelId="{2F5519FE-18FF-4A52-B9BE-AAE43681FCFC}">
      <dsp:nvSpPr>
        <dsp:cNvPr id="0" name=""/>
        <dsp:cNvSpPr/>
      </dsp:nvSpPr>
      <dsp:spPr>
        <a:xfrm>
          <a:off x="8092" y="2363182"/>
          <a:ext cx="2320312" cy="931982"/>
        </a:xfrm>
        <a:prstGeom prst="rect">
          <a:avLst/>
        </a:prstGeom>
        <a:noFill/>
        <a:ln>
          <a:noFill/>
        </a:ln>
        <a:effectLst/>
      </dsp:spPr>
      <dsp:style>
        <a:lnRef idx="0">
          <a:scrgbClr r="0" g="0" b="0"/>
        </a:lnRef>
        <a:fillRef idx="0">
          <a:scrgbClr r="0" g="0" b="0"/>
        </a:fillRef>
        <a:effectRef idx="0">
          <a:scrgbClr r="0" g="0" b="0"/>
        </a:effectRef>
        <a:fontRef idx="minor"/>
      </dsp:style>
    </dsp:sp>
    <dsp:sp modelId="{CB22A7F9-71B4-418D-8AD1-E7E3CF4469A3}">
      <dsp:nvSpPr>
        <dsp:cNvPr id="0" name=""/>
        <dsp:cNvSpPr/>
      </dsp:nvSpPr>
      <dsp:spPr>
        <a:xfrm>
          <a:off x="2602459" y="1062359"/>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DA638A-8471-41D1-A319-975F0C63D7BE}">
      <dsp:nvSpPr>
        <dsp:cNvPr id="0" name=""/>
        <dsp:cNvSpPr/>
      </dsp:nvSpPr>
      <dsp:spPr>
        <a:xfrm>
          <a:off x="2602573" y="197047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MY" sz="2100" kern="1200" dirty="0"/>
            <a:t>Data Cleaning</a:t>
          </a:r>
        </a:p>
      </dsp:txBody>
      <dsp:txXfrm>
        <a:off x="2602573" y="1970479"/>
        <a:ext cx="2320312" cy="348046"/>
      </dsp:txXfrm>
    </dsp:sp>
    <dsp:sp modelId="{8C3CDE2D-CB54-400F-9C07-506D6ACF69B2}">
      <dsp:nvSpPr>
        <dsp:cNvPr id="0" name=""/>
        <dsp:cNvSpPr/>
      </dsp:nvSpPr>
      <dsp:spPr>
        <a:xfrm>
          <a:off x="2602573" y="2363182"/>
          <a:ext cx="2320312" cy="93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MY" sz="1600" kern="1200"/>
            <a:t>Missing Values?</a:t>
          </a:r>
        </a:p>
        <a:p>
          <a:pPr marL="0" lvl="0" indent="0" algn="l" defTabSz="711200">
            <a:lnSpc>
              <a:spcPct val="100000"/>
            </a:lnSpc>
            <a:spcBef>
              <a:spcPct val="0"/>
            </a:spcBef>
            <a:spcAft>
              <a:spcPct val="35000"/>
            </a:spcAft>
            <a:buNone/>
          </a:pPr>
          <a:r>
            <a:rPr lang="en-MY" sz="1600" kern="1200" dirty="0"/>
            <a:t>Wrong data type?</a:t>
          </a:r>
        </a:p>
        <a:p>
          <a:pPr marL="0" lvl="0" indent="0" algn="l" defTabSz="711200">
            <a:lnSpc>
              <a:spcPct val="100000"/>
            </a:lnSpc>
            <a:spcBef>
              <a:spcPct val="0"/>
            </a:spcBef>
            <a:spcAft>
              <a:spcPct val="35000"/>
            </a:spcAft>
            <a:buNone/>
          </a:pPr>
          <a:endParaRPr lang="en-MY" sz="1600" kern="1200"/>
        </a:p>
      </dsp:txBody>
      <dsp:txXfrm>
        <a:off x="2602573" y="2363182"/>
        <a:ext cx="2320312" cy="931982"/>
      </dsp:txXfrm>
    </dsp:sp>
    <dsp:sp modelId="{FDCBB764-BE50-412A-9DC2-582D3F607F85}">
      <dsp:nvSpPr>
        <dsp:cNvPr id="0" name=""/>
        <dsp:cNvSpPr/>
      </dsp:nvSpPr>
      <dsp:spPr>
        <a:xfrm>
          <a:off x="5121414" y="1062359"/>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357439-8F3D-4B1E-B6DA-3123D0010148}">
      <dsp:nvSpPr>
        <dsp:cNvPr id="0" name=""/>
        <dsp:cNvSpPr/>
      </dsp:nvSpPr>
      <dsp:spPr>
        <a:xfrm>
          <a:off x="5121574" y="197047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MY" sz="2100" kern="1200" dirty="0"/>
            <a:t>Features Engineering</a:t>
          </a:r>
        </a:p>
      </dsp:txBody>
      <dsp:txXfrm>
        <a:off x="5121574" y="1970479"/>
        <a:ext cx="2320312" cy="348046"/>
      </dsp:txXfrm>
    </dsp:sp>
    <dsp:sp modelId="{EF3DD296-275A-4984-A5C3-F3C3CD09E852}">
      <dsp:nvSpPr>
        <dsp:cNvPr id="0" name=""/>
        <dsp:cNvSpPr/>
      </dsp:nvSpPr>
      <dsp:spPr>
        <a:xfrm>
          <a:off x="5121574" y="2363182"/>
          <a:ext cx="2320312" cy="93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MY" sz="1600" kern="1200" dirty="0"/>
            <a:t>Transform Data</a:t>
          </a:r>
        </a:p>
        <a:p>
          <a:pPr marL="0" lvl="0" indent="0" algn="l" defTabSz="711200">
            <a:lnSpc>
              <a:spcPct val="100000"/>
            </a:lnSpc>
            <a:spcBef>
              <a:spcPct val="0"/>
            </a:spcBef>
            <a:spcAft>
              <a:spcPct val="35000"/>
            </a:spcAft>
            <a:buNone/>
          </a:pPr>
          <a:r>
            <a:rPr lang="en-MY" sz="1600" kern="1200" dirty="0"/>
            <a:t>Features Selection</a:t>
          </a:r>
        </a:p>
      </dsp:txBody>
      <dsp:txXfrm>
        <a:off x="5121574" y="2363182"/>
        <a:ext cx="2320312" cy="931982"/>
      </dsp:txXfrm>
    </dsp:sp>
    <dsp:sp modelId="{468DF643-A1B2-4199-A811-C19E356A8651}">
      <dsp:nvSpPr>
        <dsp:cNvPr id="0" name=""/>
        <dsp:cNvSpPr/>
      </dsp:nvSpPr>
      <dsp:spPr>
        <a:xfrm>
          <a:off x="8187194" y="1062359"/>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059EF3-CA93-47C3-8F06-B1E7A68D0DE2}">
      <dsp:nvSpPr>
        <dsp:cNvPr id="0" name=""/>
        <dsp:cNvSpPr/>
      </dsp:nvSpPr>
      <dsp:spPr>
        <a:xfrm>
          <a:off x="8187194" y="1970479"/>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MY" sz="2100" kern="1200"/>
            <a:t>Model Setup</a:t>
          </a:r>
        </a:p>
      </dsp:txBody>
      <dsp:txXfrm>
        <a:off x="8187194" y="1970479"/>
        <a:ext cx="2320312" cy="348046"/>
      </dsp:txXfrm>
    </dsp:sp>
    <dsp:sp modelId="{6437E5F3-7C67-4E38-925B-21262322605E}">
      <dsp:nvSpPr>
        <dsp:cNvPr id="0" name=""/>
        <dsp:cNvSpPr/>
      </dsp:nvSpPr>
      <dsp:spPr>
        <a:xfrm>
          <a:off x="8187194" y="2363182"/>
          <a:ext cx="2320312" cy="931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MY" sz="1600" kern="1200" dirty="0"/>
            <a:t>Best Model Selection</a:t>
          </a:r>
        </a:p>
      </dsp:txBody>
      <dsp:txXfrm>
        <a:off x="8187194" y="2363182"/>
        <a:ext cx="2320312" cy="931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1EF3-CB81-402C-B83C-F651FD6A27C3}">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40F755-9C52-469D-80BC-C44AD6B84603}">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MY" sz="4800" kern="1200" dirty="0"/>
            <a:t>81 Features</a:t>
          </a:r>
          <a:endParaRPr lang="en-US" sz="4800" kern="1200" dirty="0"/>
        </a:p>
      </dsp:txBody>
      <dsp:txXfrm>
        <a:off x="0" y="2124"/>
        <a:ext cx="10515600" cy="1449029"/>
      </dsp:txXfrm>
    </dsp:sp>
    <dsp:sp modelId="{C4CD4951-EC68-487A-8C5F-E634A0742D6D}">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4E140-4E16-448B-8F5A-94541F82C849}">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MY" sz="4800" kern="1200" dirty="0"/>
            <a:t>2051 Rows</a:t>
          </a:r>
          <a:endParaRPr lang="en-US" sz="4800" kern="1200" dirty="0"/>
        </a:p>
      </dsp:txBody>
      <dsp:txXfrm>
        <a:off x="0" y="1451154"/>
        <a:ext cx="10515600" cy="1449029"/>
      </dsp:txXfrm>
    </dsp:sp>
    <dsp:sp modelId="{DD083826-3279-4068-AEBD-B27E7ED07F6D}">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E309F-DFCA-4EBE-84CE-0F48ECD16A69}">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MY" sz="4800" kern="1200" dirty="0"/>
            <a:t>Year 2006 – 2010</a:t>
          </a:r>
          <a:endParaRPr lang="en-US" sz="4800" kern="1200" dirty="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3FF39-8625-4EB5-8C5B-74F32B02976D}" type="datetimeFigureOut">
              <a:rPr lang="en-MY" smtClean="0"/>
              <a:t>17/6/2022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D2A2A-8845-4C13-87D1-9F899C90C741}" type="slidenum">
              <a:rPr lang="en-MY" smtClean="0"/>
              <a:t>‹#›</a:t>
            </a:fld>
            <a:endParaRPr lang="en-MY"/>
          </a:p>
        </p:txBody>
      </p:sp>
    </p:spTree>
    <p:extLst>
      <p:ext uri="{BB962C8B-B14F-4D97-AF65-F5344CB8AC3E}">
        <p14:creationId xmlns:p14="http://schemas.microsoft.com/office/powerpoint/2010/main" val="335354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37DD2A2A-8845-4C13-87D1-9F899C90C741}" type="slidenum">
              <a:rPr lang="en-MY" smtClean="0"/>
              <a:t>8</a:t>
            </a:fld>
            <a:endParaRPr lang="en-MY"/>
          </a:p>
        </p:txBody>
      </p:sp>
    </p:spTree>
    <p:extLst>
      <p:ext uri="{BB962C8B-B14F-4D97-AF65-F5344CB8AC3E}">
        <p14:creationId xmlns:p14="http://schemas.microsoft.com/office/powerpoint/2010/main" val="24545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15A7-092A-5400-F989-D0DDA82E5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DA6349B-526B-96ED-73EB-C22A3DF776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E43BAEF-A45F-F92B-561A-EFA58AB6CCC0}"/>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5" name="Footer Placeholder 4">
            <a:extLst>
              <a:ext uri="{FF2B5EF4-FFF2-40B4-BE49-F238E27FC236}">
                <a16:creationId xmlns:a16="http://schemas.microsoft.com/office/drawing/2014/main" id="{1DF8C471-6C3D-BB76-44C1-FE2A47E50C5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D5B4F0F-2BFB-7C9D-2121-8C06F17B2BA1}"/>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230401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6EB6-4593-4F25-7CB7-1334B6FA364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D7FE7C7-23B3-051F-A564-4A71FA0A92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7F7D73-7FBB-29B1-EFCE-99D1AC6B5171}"/>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5" name="Footer Placeholder 4">
            <a:extLst>
              <a:ext uri="{FF2B5EF4-FFF2-40B4-BE49-F238E27FC236}">
                <a16:creationId xmlns:a16="http://schemas.microsoft.com/office/drawing/2014/main" id="{4A515720-2F4B-378D-065F-59FBB143D5D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C02431B-ABAE-A424-E128-F61A0862A59F}"/>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256107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425B2-EFFF-E111-7610-CBFC545185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0EAAC8B-5853-49B7-F541-94AE84F7B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3E83464-1297-0AB6-598B-A9929E1163A7}"/>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5" name="Footer Placeholder 4">
            <a:extLst>
              <a:ext uri="{FF2B5EF4-FFF2-40B4-BE49-F238E27FC236}">
                <a16:creationId xmlns:a16="http://schemas.microsoft.com/office/drawing/2014/main" id="{BE98F942-48BC-F95E-98C4-8BCD7BFD1C3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065CEE4-B3D3-A9F6-115B-B93D711A759A}"/>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2068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7014-76C1-DDF3-9D49-0CA6E223054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578E0B-A7FB-3E64-2BF2-52A9C4F5BD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F07A098-CFA0-A5AC-C0EF-2F890499BA44}"/>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5" name="Footer Placeholder 4">
            <a:extLst>
              <a:ext uri="{FF2B5EF4-FFF2-40B4-BE49-F238E27FC236}">
                <a16:creationId xmlns:a16="http://schemas.microsoft.com/office/drawing/2014/main" id="{5EC4FD0D-1F93-7CB3-F99B-BD5830D4732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0F0D24C-62B2-A0FF-8250-A3BDAF9FA4ED}"/>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303045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B506-045C-F210-3F5D-4F3BDDE48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B0B37EF-8F2E-97C0-F2F4-171162DBF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5C3C7-8F45-C6F3-D607-BD4937ABD882}"/>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5" name="Footer Placeholder 4">
            <a:extLst>
              <a:ext uri="{FF2B5EF4-FFF2-40B4-BE49-F238E27FC236}">
                <a16:creationId xmlns:a16="http://schemas.microsoft.com/office/drawing/2014/main" id="{4B758B01-5E81-C7BF-61E8-C9C608D5229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0A69D76-A8B1-335B-07CE-0785A23C36CF}"/>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78582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C58F-C070-C516-B33A-9DBDB3B964D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02EFE5A-698E-5A69-920A-E66DC21341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421984E-279F-EEFE-5DAB-590846E061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B7D1972-A482-A81D-C409-3D626AFF5B38}"/>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6" name="Footer Placeholder 5">
            <a:extLst>
              <a:ext uri="{FF2B5EF4-FFF2-40B4-BE49-F238E27FC236}">
                <a16:creationId xmlns:a16="http://schemas.microsoft.com/office/drawing/2014/main" id="{A1B332A6-CA7B-0CF7-EED6-3F60111C563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74BF9B5-A667-B75A-E7F5-82F2B5352767}"/>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302027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0234-3E35-354F-C484-95B25330BAFF}"/>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E155ABE-138D-D496-38FA-6F855F0D2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6F13F-1B68-CDBC-8F21-4373868AA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CC6C39C-2A81-033C-9FE3-6B8F57A96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45249-24F5-9D2D-B01E-1AE8F7B7E0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76C336F-941F-F641-858E-354D3DD8A17D}"/>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8" name="Footer Placeholder 7">
            <a:extLst>
              <a:ext uri="{FF2B5EF4-FFF2-40B4-BE49-F238E27FC236}">
                <a16:creationId xmlns:a16="http://schemas.microsoft.com/office/drawing/2014/main" id="{9A40B70B-5840-EFEA-8582-BAB74F1D22AB}"/>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37A8CE60-2F7F-D569-8BF4-B0BD56BD93DB}"/>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133805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6D9C-E226-3D11-90A2-1A60A05000D5}"/>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1D31A921-F1EC-9278-139C-85213A0A19CA}"/>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4" name="Footer Placeholder 3">
            <a:extLst>
              <a:ext uri="{FF2B5EF4-FFF2-40B4-BE49-F238E27FC236}">
                <a16:creationId xmlns:a16="http://schemas.microsoft.com/office/drawing/2014/main" id="{5D3DC754-6E1B-66E7-5A41-B06A753F523C}"/>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1F7599F-81D3-25E0-FB58-F40B1F99B2E9}"/>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42458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A47C6-B6EE-1072-0137-E789FB12B702}"/>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3" name="Footer Placeholder 2">
            <a:extLst>
              <a:ext uri="{FF2B5EF4-FFF2-40B4-BE49-F238E27FC236}">
                <a16:creationId xmlns:a16="http://schemas.microsoft.com/office/drawing/2014/main" id="{8A4A6052-9D7E-283B-D2DD-27E59B598B47}"/>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726C4208-26A2-B95D-33B1-34DAAF3E6042}"/>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10051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7E1B-BF53-1797-FAA7-2C7814A22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7A17ABF-BDC9-0430-2951-FA19985E9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9088C809-DCF4-E6B6-E90C-85F4660C7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B0B4-B64B-25E8-D342-68BF089CF83C}"/>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6" name="Footer Placeholder 5">
            <a:extLst>
              <a:ext uri="{FF2B5EF4-FFF2-40B4-BE49-F238E27FC236}">
                <a16:creationId xmlns:a16="http://schemas.microsoft.com/office/drawing/2014/main" id="{E7B50D88-5D60-BFD5-2BEB-FFADF8000BC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0A024FC-89DE-0BE9-3BD5-0DB85B036A34}"/>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192569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A1C9-AF0B-0FD4-1382-8D830E941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5D0BF2EE-3165-7E38-4FE0-30B67C92F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622AE5D6-F83F-72C4-14B5-B7BCA84C7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95051-A963-AD20-F42B-BEC581721F99}"/>
              </a:ext>
            </a:extLst>
          </p:cNvPr>
          <p:cNvSpPr>
            <a:spLocks noGrp="1"/>
          </p:cNvSpPr>
          <p:nvPr>
            <p:ph type="dt" sz="half" idx="10"/>
          </p:nvPr>
        </p:nvSpPr>
        <p:spPr/>
        <p:txBody>
          <a:bodyPr/>
          <a:lstStyle/>
          <a:p>
            <a:fld id="{AC701AD4-491B-402E-8D45-8F8AF4FB47F8}" type="datetimeFigureOut">
              <a:rPr lang="en-MY" smtClean="0"/>
              <a:t>17/6/2022</a:t>
            </a:fld>
            <a:endParaRPr lang="en-MY"/>
          </a:p>
        </p:txBody>
      </p:sp>
      <p:sp>
        <p:nvSpPr>
          <p:cNvPr id="6" name="Footer Placeholder 5">
            <a:extLst>
              <a:ext uri="{FF2B5EF4-FFF2-40B4-BE49-F238E27FC236}">
                <a16:creationId xmlns:a16="http://schemas.microsoft.com/office/drawing/2014/main" id="{86D97114-32EE-254E-71E4-003E9D3A45C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B47233B-8CA3-6177-5381-1A8A12F385E9}"/>
              </a:ext>
            </a:extLst>
          </p:cNvPr>
          <p:cNvSpPr>
            <a:spLocks noGrp="1"/>
          </p:cNvSpPr>
          <p:nvPr>
            <p:ph type="sldNum" sz="quarter" idx="12"/>
          </p:nvPr>
        </p:nvSpPr>
        <p:spPr/>
        <p:txBody>
          <a:bodyPr/>
          <a:lstStyle/>
          <a:p>
            <a:fld id="{FA5A1E26-5B71-4589-86B2-4BE944693618}" type="slidenum">
              <a:rPr lang="en-MY" smtClean="0"/>
              <a:t>‹#›</a:t>
            </a:fld>
            <a:endParaRPr lang="en-MY"/>
          </a:p>
        </p:txBody>
      </p:sp>
    </p:spTree>
    <p:extLst>
      <p:ext uri="{BB962C8B-B14F-4D97-AF65-F5344CB8AC3E}">
        <p14:creationId xmlns:p14="http://schemas.microsoft.com/office/powerpoint/2010/main" val="338876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572F8-BECE-30DE-F1DF-8EC728F7D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D29924E-72F0-E207-6463-8B4A2457B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4B1BAD0-7EC7-0E25-00A1-53C18A57C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01AD4-491B-402E-8D45-8F8AF4FB47F8}" type="datetimeFigureOut">
              <a:rPr lang="en-MY" smtClean="0"/>
              <a:t>17/6/2022</a:t>
            </a:fld>
            <a:endParaRPr lang="en-MY"/>
          </a:p>
        </p:txBody>
      </p:sp>
      <p:sp>
        <p:nvSpPr>
          <p:cNvPr id="5" name="Footer Placeholder 4">
            <a:extLst>
              <a:ext uri="{FF2B5EF4-FFF2-40B4-BE49-F238E27FC236}">
                <a16:creationId xmlns:a16="http://schemas.microsoft.com/office/drawing/2014/main" id="{C0F0FAC4-4E81-D6C1-6D9D-6A3376D1A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D9764F2-51B6-7F07-929C-1B129F936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A1E26-5B71-4589-86B2-4BE944693618}" type="slidenum">
              <a:rPr lang="en-MY" smtClean="0"/>
              <a:t>‹#›</a:t>
            </a:fld>
            <a:endParaRPr lang="en-MY"/>
          </a:p>
        </p:txBody>
      </p:sp>
    </p:spTree>
    <p:extLst>
      <p:ext uri="{BB962C8B-B14F-4D97-AF65-F5344CB8AC3E}">
        <p14:creationId xmlns:p14="http://schemas.microsoft.com/office/powerpoint/2010/main" val="2983947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EA1C0989-4881-57D4-0A2D-6D35B49BEFEF}"/>
              </a:ext>
            </a:extLst>
          </p:cNvPr>
          <p:cNvPicPr>
            <a:picLocks noChangeAspect="1"/>
          </p:cNvPicPr>
          <p:nvPr/>
        </p:nvPicPr>
        <p:blipFill rotWithShape="1">
          <a:blip r:embed="rId2"/>
          <a:srcRect t="1632" b="14098"/>
          <a:stretch/>
        </p:blipFill>
        <p:spPr>
          <a:xfrm>
            <a:off x="20" y="1"/>
            <a:ext cx="12191980" cy="6857999"/>
          </a:xfrm>
          <a:prstGeom prst="rect">
            <a:avLst/>
          </a:prstGeom>
        </p:spPr>
      </p:pic>
      <p:sp>
        <p:nvSpPr>
          <p:cNvPr id="14" name="Rectangle 13">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8FB64-2B4F-1FC1-6FB4-6FDC0EA627CF}"/>
              </a:ext>
            </a:extLst>
          </p:cNvPr>
          <p:cNvSpPr>
            <a:spLocks noGrp="1"/>
          </p:cNvSpPr>
          <p:nvPr>
            <p:ph type="ctrTitle"/>
          </p:nvPr>
        </p:nvSpPr>
        <p:spPr>
          <a:xfrm>
            <a:off x="2366010" y="2242539"/>
            <a:ext cx="7459980" cy="1425924"/>
          </a:xfrm>
        </p:spPr>
        <p:txBody>
          <a:bodyPr>
            <a:normAutofit fontScale="90000"/>
          </a:bodyPr>
          <a:lstStyle/>
          <a:p>
            <a:r>
              <a:rPr lang="en-MY" sz="5000" b="1" dirty="0"/>
              <a:t>Analysis on </a:t>
            </a:r>
            <a:r>
              <a:rPr lang="en-MY" sz="5000" b="1" dirty="0" err="1"/>
              <a:t>Ames,Iowa</a:t>
            </a:r>
            <a:r>
              <a:rPr lang="en-MY" sz="5000" b="1" dirty="0"/>
              <a:t> </a:t>
            </a:r>
            <a:r>
              <a:rPr lang="en-MY" sz="5000" b="1" dirty="0" err="1"/>
              <a:t>Houseprice</a:t>
            </a:r>
            <a:endParaRPr lang="en-MY" sz="5000" b="1" dirty="0"/>
          </a:p>
        </p:txBody>
      </p:sp>
      <p:sp>
        <p:nvSpPr>
          <p:cNvPr id="3" name="Subtitle 2">
            <a:extLst>
              <a:ext uri="{FF2B5EF4-FFF2-40B4-BE49-F238E27FC236}">
                <a16:creationId xmlns:a16="http://schemas.microsoft.com/office/drawing/2014/main" id="{1526EB10-7BFB-6D5D-0279-4688B55BDB9D}"/>
              </a:ext>
            </a:extLst>
          </p:cNvPr>
          <p:cNvSpPr>
            <a:spLocks noGrp="1"/>
          </p:cNvSpPr>
          <p:nvPr>
            <p:ph type="subTitle" idx="1"/>
          </p:nvPr>
        </p:nvSpPr>
        <p:spPr>
          <a:xfrm>
            <a:off x="2366010" y="3884037"/>
            <a:ext cx="7459980" cy="468888"/>
          </a:xfrm>
        </p:spPr>
        <p:txBody>
          <a:bodyPr>
            <a:normAutofit/>
          </a:bodyPr>
          <a:lstStyle/>
          <a:p>
            <a:r>
              <a:rPr lang="en-MY"/>
              <a:t>By : Faiz Puad</a:t>
            </a:r>
          </a:p>
        </p:txBody>
      </p:sp>
      <p:cxnSp>
        <p:nvCxnSpPr>
          <p:cNvPr id="16" name="Straight Connector 15">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4649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34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10;&#10;Description automatically generated">
            <a:extLst>
              <a:ext uri="{FF2B5EF4-FFF2-40B4-BE49-F238E27FC236}">
                <a16:creationId xmlns:a16="http://schemas.microsoft.com/office/drawing/2014/main" id="{54114E5E-08AA-8EB7-7F54-04992F155B99}"/>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0" y="0"/>
            <a:ext cx="6507219" cy="3652520"/>
          </a:xfrm>
          <a:prstGeom prst="rect">
            <a:avLst/>
          </a:prstGeom>
        </p:spPr>
      </p:pic>
      <p:pic>
        <p:nvPicPr>
          <p:cNvPr id="24" name="Picture 23" descr="Graphical user interface, application, Teams&#10;&#10;Description automatically generated">
            <a:extLst>
              <a:ext uri="{FF2B5EF4-FFF2-40B4-BE49-F238E27FC236}">
                <a16:creationId xmlns:a16="http://schemas.microsoft.com/office/drawing/2014/main" id="{C1136E05-67D1-4DCB-59B4-A698DD32A52E}"/>
              </a:ext>
            </a:extLst>
          </p:cNvPr>
          <p:cNvPicPr>
            <a:picLocks noChangeAspect="1"/>
          </p:cNvPicPr>
          <p:nvPr/>
        </p:nvPicPr>
        <p:blipFill rotWithShape="1">
          <a:blip r:embed="rId3">
            <a:extLst>
              <a:ext uri="{28A0092B-C50C-407E-A947-70E740481C1C}">
                <a14:useLocalDpi xmlns:a14="http://schemas.microsoft.com/office/drawing/2010/main" val="0"/>
              </a:ext>
            </a:extLst>
          </a:blip>
          <a:srcRect t="45630"/>
          <a:stretch/>
        </p:blipFill>
        <p:spPr>
          <a:xfrm>
            <a:off x="199107" y="3840480"/>
            <a:ext cx="6109003" cy="3017520"/>
          </a:xfrm>
          <a:prstGeom prst="rect">
            <a:avLst/>
          </a:prstGeom>
        </p:spPr>
      </p:pic>
      <p:sp>
        <p:nvSpPr>
          <p:cNvPr id="25" name="TextBox 24">
            <a:extLst>
              <a:ext uri="{FF2B5EF4-FFF2-40B4-BE49-F238E27FC236}">
                <a16:creationId xmlns:a16="http://schemas.microsoft.com/office/drawing/2014/main" id="{C96E460C-9028-94E5-28E4-1C6D4E7127B6}"/>
              </a:ext>
            </a:extLst>
          </p:cNvPr>
          <p:cNvSpPr txBox="1"/>
          <p:nvPr/>
        </p:nvSpPr>
        <p:spPr>
          <a:xfrm>
            <a:off x="7368543" y="475317"/>
            <a:ext cx="3848554" cy="2246769"/>
          </a:xfrm>
          <a:prstGeom prst="rect">
            <a:avLst/>
          </a:prstGeom>
          <a:noFill/>
        </p:spPr>
        <p:txBody>
          <a:bodyPr wrap="none" rtlCol="0">
            <a:spAutoFit/>
          </a:bodyPr>
          <a:lstStyle/>
          <a:p>
            <a:r>
              <a:rPr lang="en-MY" sz="2000" u="sng" dirty="0"/>
              <a:t>Rank of Positive Correlation </a:t>
            </a:r>
            <a:r>
              <a:rPr lang="en-MY" sz="2000" dirty="0"/>
              <a:t>( &gt;0.3 )</a:t>
            </a:r>
          </a:p>
          <a:p>
            <a:pPr marL="342900" indent="-342900">
              <a:buAutoNum type="arabicPeriod"/>
            </a:pPr>
            <a:r>
              <a:rPr lang="en-MY" sz="2000" dirty="0"/>
              <a:t>Overall Quality ( Finishing )</a:t>
            </a:r>
          </a:p>
          <a:p>
            <a:pPr marL="342900" indent="-342900">
              <a:buAutoNum type="arabicPeriod"/>
            </a:pPr>
            <a:r>
              <a:rPr lang="en-MY" sz="2000" dirty="0"/>
              <a:t>Living Area Size</a:t>
            </a:r>
          </a:p>
          <a:p>
            <a:pPr marL="342900" indent="-342900">
              <a:buAutoNum type="arabicPeriod"/>
            </a:pPr>
            <a:r>
              <a:rPr lang="en-MY" sz="2000" dirty="0"/>
              <a:t>Size of Garage </a:t>
            </a:r>
          </a:p>
          <a:p>
            <a:pPr marL="342900" indent="-342900">
              <a:buAutoNum type="arabicPeriod"/>
            </a:pPr>
            <a:r>
              <a:rPr lang="en-MY" sz="2000" dirty="0"/>
              <a:t>Car Fit in Garage</a:t>
            </a:r>
          </a:p>
          <a:p>
            <a:pPr marL="342900" indent="-342900">
              <a:buAutoNum type="arabicPeriod"/>
            </a:pPr>
            <a:r>
              <a:rPr lang="en-MY" sz="2000" dirty="0"/>
              <a:t>Total Basement, First Floor</a:t>
            </a:r>
          </a:p>
          <a:p>
            <a:pPr marL="342900" indent="-342900">
              <a:buAutoNum type="arabicPeriod"/>
            </a:pPr>
            <a:r>
              <a:rPr lang="en-MY" sz="2000" dirty="0"/>
              <a:t>Year House Built</a:t>
            </a:r>
          </a:p>
        </p:txBody>
      </p:sp>
      <p:sp>
        <p:nvSpPr>
          <p:cNvPr id="26" name="TextBox 25">
            <a:extLst>
              <a:ext uri="{FF2B5EF4-FFF2-40B4-BE49-F238E27FC236}">
                <a16:creationId xmlns:a16="http://schemas.microsoft.com/office/drawing/2014/main" id="{87CAFCC2-C76B-E8DE-A35D-8F0D88BB70BB}"/>
              </a:ext>
            </a:extLst>
          </p:cNvPr>
          <p:cNvSpPr txBox="1"/>
          <p:nvPr/>
        </p:nvSpPr>
        <p:spPr>
          <a:xfrm>
            <a:off x="7368543" y="2752267"/>
            <a:ext cx="4308295" cy="2246769"/>
          </a:xfrm>
          <a:prstGeom prst="rect">
            <a:avLst/>
          </a:prstGeom>
          <a:noFill/>
        </p:spPr>
        <p:txBody>
          <a:bodyPr wrap="none" rtlCol="0">
            <a:spAutoFit/>
          </a:bodyPr>
          <a:lstStyle/>
          <a:p>
            <a:r>
              <a:rPr lang="en-MY" sz="2000" u="sng" dirty="0"/>
              <a:t>Rank of Negative Correlation </a:t>
            </a:r>
            <a:r>
              <a:rPr lang="en-MY" sz="2000" dirty="0"/>
              <a:t>( &gt; - 0.3 )</a:t>
            </a:r>
          </a:p>
          <a:p>
            <a:pPr marL="342900" indent="-342900">
              <a:buAutoNum type="arabicPeriod"/>
            </a:pPr>
            <a:r>
              <a:rPr lang="en-MY" sz="2000" dirty="0"/>
              <a:t>Quality External Material ( Average) </a:t>
            </a:r>
          </a:p>
          <a:p>
            <a:pPr marL="342900" indent="-342900">
              <a:buAutoNum type="arabicPeriod"/>
            </a:pPr>
            <a:r>
              <a:rPr lang="en-MY" sz="2000" dirty="0"/>
              <a:t>Kitchen Quality ( Average )</a:t>
            </a:r>
          </a:p>
          <a:p>
            <a:pPr marL="342900" indent="-342900">
              <a:buAutoNum type="arabicPeriod"/>
            </a:pPr>
            <a:r>
              <a:rPr lang="en-MY" sz="2000" dirty="0"/>
              <a:t>Fireplace Quality ( No fireplace )</a:t>
            </a:r>
          </a:p>
          <a:p>
            <a:pPr marL="342900" indent="-342900">
              <a:buAutoNum type="arabicPeriod"/>
            </a:pPr>
            <a:r>
              <a:rPr lang="en-MY" sz="2000" dirty="0"/>
              <a:t>Height of Basement ( 80 – 89 inch )</a:t>
            </a:r>
          </a:p>
          <a:p>
            <a:pPr marL="342900" indent="-342900">
              <a:buAutoNum type="arabicPeriod"/>
            </a:pPr>
            <a:r>
              <a:rPr lang="en-MY" sz="2000" dirty="0"/>
              <a:t>Interior Finish ( Unfinished )</a:t>
            </a:r>
          </a:p>
          <a:p>
            <a:pPr marL="342900" indent="-342900">
              <a:buAutoNum type="arabicPeriod"/>
            </a:pPr>
            <a:r>
              <a:rPr lang="en-MY" sz="2000" dirty="0"/>
              <a:t>Masonry Veneer Type ( None )</a:t>
            </a:r>
          </a:p>
        </p:txBody>
      </p:sp>
      <p:sp>
        <p:nvSpPr>
          <p:cNvPr id="27" name="TextBox 26">
            <a:extLst>
              <a:ext uri="{FF2B5EF4-FFF2-40B4-BE49-F238E27FC236}">
                <a16:creationId xmlns:a16="http://schemas.microsoft.com/office/drawing/2014/main" id="{EE718849-0716-7A33-86B2-B6E070E67754}"/>
              </a:ext>
            </a:extLst>
          </p:cNvPr>
          <p:cNvSpPr txBox="1"/>
          <p:nvPr/>
        </p:nvSpPr>
        <p:spPr>
          <a:xfrm>
            <a:off x="7368543" y="5029221"/>
            <a:ext cx="2354577" cy="769441"/>
          </a:xfrm>
          <a:prstGeom prst="rect">
            <a:avLst/>
          </a:prstGeom>
          <a:noFill/>
        </p:spPr>
        <p:txBody>
          <a:bodyPr wrap="square" rtlCol="0">
            <a:spAutoFit/>
          </a:bodyPr>
          <a:lstStyle/>
          <a:p>
            <a:r>
              <a:rPr lang="en-MY" sz="2000" dirty="0"/>
              <a:t>Final Features</a:t>
            </a:r>
          </a:p>
          <a:p>
            <a:r>
              <a:rPr lang="en-MY" sz="2400" b="1" dirty="0">
                <a:solidFill>
                  <a:srgbClr val="FF0000"/>
                </a:solidFill>
              </a:rPr>
              <a:t>265</a:t>
            </a:r>
            <a:r>
              <a:rPr lang="en-MY" sz="2400" dirty="0"/>
              <a:t> =&gt; </a:t>
            </a:r>
            <a:r>
              <a:rPr lang="en-MY" sz="2400" b="1" dirty="0">
                <a:solidFill>
                  <a:srgbClr val="FF0000"/>
                </a:solidFill>
              </a:rPr>
              <a:t>237</a:t>
            </a:r>
          </a:p>
        </p:txBody>
      </p:sp>
    </p:spTree>
    <p:extLst>
      <p:ext uri="{BB962C8B-B14F-4D97-AF65-F5344CB8AC3E}">
        <p14:creationId xmlns:p14="http://schemas.microsoft.com/office/powerpoint/2010/main" val="214833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731F-9AC7-8918-D92B-06C9A1DBAD8B}"/>
              </a:ext>
            </a:extLst>
          </p:cNvPr>
          <p:cNvSpPr>
            <a:spLocks noGrp="1"/>
          </p:cNvSpPr>
          <p:nvPr>
            <p:ph type="title"/>
          </p:nvPr>
        </p:nvSpPr>
        <p:spPr/>
        <p:txBody>
          <a:bodyPr/>
          <a:lstStyle/>
          <a:p>
            <a:r>
              <a:rPr lang="en-MY" b="1" dirty="0"/>
              <a:t>Model Selection</a:t>
            </a:r>
          </a:p>
        </p:txBody>
      </p:sp>
      <p:graphicFrame>
        <p:nvGraphicFramePr>
          <p:cNvPr id="6" name="Table 4">
            <a:extLst>
              <a:ext uri="{FF2B5EF4-FFF2-40B4-BE49-F238E27FC236}">
                <a16:creationId xmlns:a16="http://schemas.microsoft.com/office/drawing/2014/main" id="{924BD9E6-9106-88E7-8DA4-60481F21C8A1}"/>
              </a:ext>
            </a:extLst>
          </p:cNvPr>
          <p:cNvGraphicFramePr>
            <a:graphicFrameLocks noGrp="1"/>
          </p:cNvGraphicFramePr>
          <p:nvPr>
            <p:extLst>
              <p:ext uri="{D42A27DB-BD31-4B8C-83A1-F6EECF244321}">
                <p14:modId xmlns:p14="http://schemas.microsoft.com/office/powerpoint/2010/main" val="3663452565"/>
              </p:ext>
            </p:extLst>
          </p:nvPr>
        </p:nvGraphicFramePr>
        <p:xfrm>
          <a:off x="4550510" y="1690688"/>
          <a:ext cx="3090980" cy="4535424"/>
        </p:xfrm>
        <a:graphic>
          <a:graphicData uri="http://schemas.openxmlformats.org/drawingml/2006/table">
            <a:tbl>
              <a:tblPr firstRow="1" bandRow="1">
                <a:tableStyleId>{B301B821-A1FF-4177-AEE7-76D212191A09}</a:tableStyleId>
              </a:tblPr>
              <a:tblGrid>
                <a:gridCol w="1545490">
                  <a:extLst>
                    <a:ext uri="{9D8B030D-6E8A-4147-A177-3AD203B41FA5}">
                      <a16:colId xmlns:a16="http://schemas.microsoft.com/office/drawing/2014/main" val="3002647972"/>
                    </a:ext>
                  </a:extLst>
                </a:gridCol>
                <a:gridCol w="1545490">
                  <a:extLst>
                    <a:ext uri="{9D8B030D-6E8A-4147-A177-3AD203B41FA5}">
                      <a16:colId xmlns:a16="http://schemas.microsoft.com/office/drawing/2014/main" val="3132543812"/>
                    </a:ext>
                  </a:extLst>
                </a:gridCol>
              </a:tblGrid>
              <a:tr h="1172871">
                <a:tc>
                  <a:txBody>
                    <a:bodyPr/>
                    <a:lstStyle/>
                    <a:p>
                      <a:pPr algn="ctr"/>
                      <a:r>
                        <a:rPr lang="en-MY" dirty="0"/>
                        <a:t>Model Name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MY"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Model Score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 R2 )</a:t>
                      </a:r>
                    </a:p>
                    <a:p>
                      <a:pPr algn="ctr"/>
                      <a:endParaRPr lang="en-MY" dirty="0"/>
                    </a:p>
                  </a:txBody>
                  <a:tcPr anchor="ctr"/>
                </a:tc>
                <a:extLst>
                  <a:ext uri="{0D108BD9-81ED-4DB2-BD59-A6C34878D82A}">
                    <a16:rowId xmlns:a16="http://schemas.microsoft.com/office/drawing/2014/main" val="1393990790"/>
                  </a:ext>
                </a:extLst>
              </a:tr>
              <a:tr h="631545">
                <a:tc>
                  <a:txBody>
                    <a:bodyPr/>
                    <a:lstStyle/>
                    <a:p>
                      <a:pPr algn="ctr"/>
                      <a:r>
                        <a:rPr lang="en-MY" dirty="0"/>
                        <a:t>Linear </a:t>
                      </a:r>
                    </a:p>
                    <a:p>
                      <a:pPr algn="ctr"/>
                      <a:r>
                        <a:rPr lang="en-MY" dirty="0"/>
                        <a:t>Regression</a:t>
                      </a:r>
                    </a:p>
                  </a:txBody>
                  <a:tcPr anchor="ctr"/>
                </a:tc>
                <a:tc>
                  <a:txBody>
                    <a:bodyPr/>
                    <a:lstStyle/>
                    <a:p>
                      <a:pPr algn="ctr"/>
                      <a:r>
                        <a:rPr lang="en-MY" dirty="0"/>
                        <a:t>0.78</a:t>
                      </a:r>
                    </a:p>
                  </a:txBody>
                  <a:tcPr anchor="ctr"/>
                </a:tc>
                <a:extLst>
                  <a:ext uri="{0D108BD9-81ED-4DB2-BD59-A6C34878D82A}">
                    <a16:rowId xmlns:a16="http://schemas.microsoft.com/office/drawing/2014/main" val="1512986970"/>
                  </a:ext>
                </a:extLst>
              </a:tr>
              <a:tr h="902208">
                <a:tc>
                  <a:txBody>
                    <a:bodyPr/>
                    <a:lstStyle/>
                    <a:p>
                      <a:pPr algn="ctr"/>
                      <a:r>
                        <a:rPr lang="en-MY" dirty="0"/>
                        <a:t>Lasso Regularization </a:t>
                      </a:r>
                    </a:p>
                  </a:txBody>
                  <a:tcPr anchor="ctr"/>
                </a:tc>
                <a:tc>
                  <a:txBody>
                    <a:bodyPr/>
                    <a:lstStyle/>
                    <a:p>
                      <a:pPr algn="ctr"/>
                      <a:r>
                        <a:rPr lang="en-MY" dirty="0"/>
                        <a:t>0.82</a:t>
                      </a:r>
                    </a:p>
                  </a:txBody>
                  <a:tcPr anchor="ctr"/>
                </a:tc>
                <a:extLst>
                  <a:ext uri="{0D108BD9-81ED-4DB2-BD59-A6C34878D82A}">
                    <a16:rowId xmlns:a16="http://schemas.microsoft.com/office/drawing/2014/main" val="3281670367"/>
                  </a:ext>
                </a:extLst>
              </a:tr>
              <a:tr h="902208">
                <a:tc>
                  <a:txBody>
                    <a:bodyPr/>
                    <a:lstStyle/>
                    <a:p>
                      <a:pPr algn="ctr"/>
                      <a:r>
                        <a:rPr lang="en-MY" dirty="0"/>
                        <a:t>Ridge Regularization</a:t>
                      </a:r>
                    </a:p>
                  </a:txBody>
                  <a:tcPr anchor="ctr"/>
                </a:tc>
                <a:tc>
                  <a:txBody>
                    <a:bodyPr/>
                    <a:lstStyle/>
                    <a:p>
                      <a:pPr algn="ctr"/>
                      <a:r>
                        <a:rPr lang="en-MY" dirty="0"/>
                        <a:t>0.82</a:t>
                      </a:r>
                    </a:p>
                  </a:txBody>
                  <a:tcPr anchor="ctr"/>
                </a:tc>
                <a:extLst>
                  <a:ext uri="{0D108BD9-81ED-4DB2-BD59-A6C34878D82A}">
                    <a16:rowId xmlns:a16="http://schemas.microsoft.com/office/drawing/2014/main" val="479145755"/>
                  </a:ext>
                </a:extLst>
              </a:tr>
              <a:tr h="902208">
                <a:tc>
                  <a:txBody>
                    <a:bodyPr/>
                    <a:lstStyle/>
                    <a:p>
                      <a:pPr algn="ctr"/>
                      <a:r>
                        <a:rPr lang="en-MY" b="1" dirty="0"/>
                        <a:t>Elastic Net Regularization</a:t>
                      </a:r>
                    </a:p>
                  </a:txBody>
                  <a:tcPr anchor="ctr">
                    <a:solidFill>
                      <a:schemeClr val="accent4">
                        <a:lumMod val="60000"/>
                        <a:lumOff val="40000"/>
                      </a:schemeClr>
                    </a:solidFill>
                  </a:tcPr>
                </a:tc>
                <a:tc>
                  <a:txBody>
                    <a:bodyPr/>
                    <a:lstStyle/>
                    <a:p>
                      <a:pPr algn="ctr"/>
                      <a:r>
                        <a:rPr lang="en-MY" b="1" dirty="0"/>
                        <a:t>0.83</a:t>
                      </a:r>
                    </a:p>
                  </a:txBody>
                  <a:tcPr anchor="ctr">
                    <a:solidFill>
                      <a:schemeClr val="accent4">
                        <a:lumMod val="60000"/>
                        <a:lumOff val="40000"/>
                      </a:schemeClr>
                    </a:solidFill>
                  </a:tcPr>
                </a:tc>
                <a:extLst>
                  <a:ext uri="{0D108BD9-81ED-4DB2-BD59-A6C34878D82A}">
                    <a16:rowId xmlns:a16="http://schemas.microsoft.com/office/drawing/2014/main" val="1683355912"/>
                  </a:ext>
                </a:extLst>
              </a:tr>
            </a:tbl>
          </a:graphicData>
        </a:graphic>
      </p:graphicFrame>
    </p:spTree>
    <p:extLst>
      <p:ext uri="{BB962C8B-B14F-4D97-AF65-F5344CB8AC3E}">
        <p14:creationId xmlns:p14="http://schemas.microsoft.com/office/powerpoint/2010/main" val="262088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D18B-041F-6B51-7FDD-727039529C9F}"/>
              </a:ext>
            </a:extLst>
          </p:cNvPr>
          <p:cNvSpPr>
            <a:spLocks noGrp="1"/>
          </p:cNvSpPr>
          <p:nvPr>
            <p:ph type="title"/>
          </p:nvPr>
        </p:nvSpPr>
        <p:spPr/>
        <p:txBody>
          <a:bodyPr/>
          <a:lstStyle/>
          <a:p>
            <a:r>
              <a:rPr lang="en-MY" sz="4400" b="1" dirty="0"/>
              <a:t>Conclusion</a:t>
            </a:r>
            <a:endParaRPr lang="en-MY" b="1" dirty="0"/>
          </a:p>
        </p:txBody>
      </p:sp>
      <p:sp>
        <p:nvSpPr>
          <p:cNvPr id="7" name="Content Placeholder 6">
            <a:extLst>
              <a:ext uri="{FF2B5EF4-FFF2-40B4-BE49-F238E27FC236}">
                <a16:creationId xmlns:a16="http://schemas.microsoft.com/office/drawing/2014/main" id="{7D69A580-C228-FDD4-D54D-7C6522A46A03}"/>
              </a:ext>
            </a:extLst>
          </p:cNvPr>
          <p:cNvSpPr>
            <a:spLocks noGrp="1"/>
          </p:cNvSpPr>
          <p:nvPr>
            <p:ph idx="1"/>
          </p:nvPr>
        </p:nvSpPr>
        <p:spPr/>
        <p:txBody>
          <a:bodyPr>
            <a:normAutofit/>
          </a:bodyPr>
          <a:lstStyle/>
          <a:p>
            <a:r>
              <a:rPr lang="en-MY" sz="2000" dirty="0"/>
              <a:t>Elastic Net perform the best among the models tested where:</a:t>
            </a:r>
          </a:p>
          <a:p>
            <a:pPr lvl="1"/>
            <a:r>
              <a:rPr lang="en-MY" sz="2000" dirty="0"/>
              <a:t>R2 score is 0.83</a:t>
            </a:r>
          </a:p>
          <a:p>
            <a:pPr lvl="1"/>
            <a:r>
              <a:rPr lang="en-MY" sz="2000" dirty="0"/>
              <a:t>83% variance is explained by features for the predicting target, Sale Price</a:t>
            </a:r>
          </a:p>
          <a:p>
            <a:r>
              <a:rPr lang="en-MY" sz="2000" dirty="0"/>
              <a:t>Features in hand is not enough. Model perform poorly in overall</a:t>
            </a:r>
          </a:p>
          <a:p>
            <a:r>
              <a:rPr lang="en-MY" sz="2000" dirty="0"/>
              <a:t>Findings of significant features:</a:t>
            </a:r>
          </a:p>
        </p:txBody>
      </p:sp>
      <p:pic>
        <p:nvPicPr>
          <p:cNvPr id="9" name="Picture 8">
            <a:extLst>
              <a:ext uri="{FF2B5EF4-FFF2-40B4-BE49-F238E27FC236}">
                <a16:creationId xmlns:a16="http://schemas.microsoft.com/office/drawing/2014/main" id="{AD7D244E-A353-4673-AA44-055D414D47DF}"/>
              </a:ext>
            </a:extLst>
          </p:cNvPr>
          <p:cNvPicPr>
            <a:picLocks noChangeAspect="1"/>
          </p:cNvPicPr>
          <p:nvPr/>
        </p:nvPicPr>
        <p:blipFill>
          <a:blip r:embed="rId2"/>
          <a:stretch>
            <a:fillRect/>
          </a:stretch>
        </p:blipFill>
        <p:spPr>
          <a:xfrm>
            <a:off x="2843475" y="3885692"/>
            <a:ext cx="6505050" cy="2426208"/>
          </a:xfrm>
          <a:prstGeom prst="rect">
            <a:avLst/>
          </a:prstGeom>
        </p:spPr>
      </p:pic>
    </p:spTree>
    <p:extLst>
      <p:ext uri="{BB962C8B-B14F-4D97-AF65-F5344CB8AC3E}">
        <p14:creationId xmlns:p14="http://schemas.microsoft.com/office/powerpoint/2010/main" val="180086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2609C2-9B89-F285-CEDD-17613E02DDF6}"/>
              </a:ext>
            </a:extLst>
          </p:cNvPr>
          <p:cNvSpPr>
            <a:spLocks noGrp="1"/>
          </p:cNvSpPr>
          <p:nvPr>
            <p:ph idx="1"/>
          </p:nvPr>
        </p:nvSpPr>
        <p:spPr>
          <a:xfrm>
            <a:off x="-3048" y="2110740"/>
            <a:ext cx="6451243" cy="2636520"/>
          </a:xfrm>
        </p:spPr>
        <p:txBody>
          <a:bodyPr>
            <a:normAutofit/>
          </a:bodyPr>
          <a:lstStyle/>
          <a:p>
            <a:r>
              <a:rPr lang="en-MY" sz="2000" dirty="0"/>
              <a:t>Model can further be used for</a:t>
            </a:r>
            <a:r>
              <a:rPr lang="en-MY" sz="2400" b="1" dirty="0"/>
              <a:t> predicting when listing probably be sold</a:t>
            </a:r>
            <a:r>
              <a:rPr lang="en-MY" sz="2000" dirty="0"/>
              <a:t>.</a:t>
            </a:r>
          </a:p>
          <a:p>
            <a:r>
              <a:rPr lang="en-MY" sz="2000" dirty="0"/>
              <a:t>Model results can be utilized as </a:t>
            </a:r>
            <a:r>
              <a:rPr lang="en-MY" sz="2400" b="1" dirty="0"/>
              <a:t>providing snapshot </a:t>
            </a:r>
            <a:r>
              <a:rPr lang="en-MY" sz="2000" dirty="0"/>
              <a:t>of buyer based on historical trends including financial capability and preference of house. </a:t>
            </a:r>
          </a:p>
          <a:p>
            <a:r>
              <a:rPr lang="en-MY" sz="2400" b="1" dirty="0"/>
              <a:t>Introduce more data </a:t>
            </a:r>
            <a:r>
              <a:rPr lang="en-MY" sz="2000" dirty="0"/>
              <a:t>( &gt; 2051 rows ) of user’s</a:t>
            </a:r>
          </a:p>
        </p:txBody>
      </p:sp>
      <p:pic>
        <p:nvPicPr>
          <p:cNvPr id="5" name="Picture 4" descr="A midsection of a person holding a miniature house">
            <a:extLst>
              <a:ext uri="{FF2B5EF4-FFF2-40B4-BE49-F238E27FC236}">
                <a16:creationId xmlns:a16="http://schemas.microsoft.com/office/drawing/2014/main" id="{2332C87E-BDD6-CDE9-2461-F3E43773334D}"/>
              </a:ext>
            </a:extLst>
          </p:cNvPr>
          <p:cNvPicPr>
            <a:picLocks noChangeAspect="1"/>
          </p:cNvPicPr>
          <p:nvPr/>
        </p:nvPicPr>
        <p:blipFill rotWithShape="1">
          <a:blip r:embed="rId2"/>
          <a:srcRect l="23304" r="2192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0" name="Title 1">
            <a:extLst>
              <a:ext uri="{FF2B5EF4-FFF2-40B4-BE49-F238E27FC236}">
                <a16:creationId xmlns:a16="http://schemas.microsoft.com/office/drawing/2014/main" id="{FAE6A270-DB1B-8D39-5633-4C10C5092790}"/>
              </a:ext>
            </a:extLst>
          </p:cNvPr>
          <p:cNvSpPr>
            <a:spLocks noGrp="1"/>
          </p:cNvSpPr>
          <p:nvPr>
            <p:ph type="title"/>
          </p:nvPr>
        </p:nvSpPr>
        <p:spPr>
          <a:xfrm>
            <a:off x="838200" y="365125"/>
            <a:ext cx="10515600" cy="1325563"/>
          </a:xfrm>
        </p:spPr>
        <p:txBody>
          <a:bodyPr/>
          <a:lstStyle/>
          <a:p>
            <a:r>
              <a:rPr lang="en-MY" b="1" dirty="0"/>
              <a:t>Recommendation</a:t>
            </a:r>
          </a:p>
        </p:txBody>
      </p:sp>
    </p:spTree>
    <p:extLst>
      <p:ext uri="{BB962C8B-B14F-4D97-AF65-F5344CB8AC3E}">
        <p14:creationId xmlns:p14="http://schemas.microsoft.com/office/powerpoint/2010/main" val="413575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1555-5D6C-EA0F-47A9-F3CA2ED1B47C}"/>
              </a:ext>
            </a:extLst>
          </p:cNvPr>
          <p:cNvSpPr>
            <a:spLocks noGrp="1"/>
          </p:cNvSpPr>
          <p:nvPr>
            <p:ph type="title"/>
          </p:nvPr>
        </p:nvSpPr>
        <p:spPr/>
        <p:txBody>
          <a:bodyPr/>
          <a:lstStyle/>
          <a:p>
            <a:r>
              <a:rPr lang="en-MY" b="1" dirty="0"/>
              <a:t>Reference</a:t>
            </a:r>
          </a:p>
        </p:txBody>
      </p:sp>
      <p:sp>
        <p:nvSpPr>
          <p:cNvPr id="3" name="Content Placeholder 2">
            <a:extLst>
              <a:ext uri="{FF2B5EF4-FFF2-40B4-BE49-F238E27FC236}">
                <a16:creationId xmlns:a16="http://schemas.microsoft.com/office/drawing/2014/main" id="{CB745E31-A78C-D56F-85F1-37C99CE5CC69}"/>
              </a:ext>
            </a:extLst>
          </p:cNvPr>
          <p:cNvSpPr>
            <a:spLocks noGrp="1"/>
          </p:cNvSpPr>
          <p:nvPr>
            <p:ph idx="1"/>
          </p:nvPr>
        </p:nvSpPr>
        <p:spPr>
          <a:xfrm>
            <a:off x="838200" y="1825624"/>
            <a:ext cx="10515600" cy="4859655"/>
          </a:xfrm>
        </p:spPr>
        <p:txBody>
          <a:bodyPr>
            <a:normAutofit fontScale="70000" lnSpcReduction="20000"/>
          </a:bodyPr>
          <a:lstStyle/>
          <a:p>
            <a:r>
              <a:rPr lang="en-US" dirty="0"/>
              <a:t>C. (2020, October 27). When Real Estate Meets Data Science – 5 Ways Data Science Is Disrupting Real Estate. Co-</a:t>
            </a:r>
            <a:r>
              <a:rPr lang="en-US" dirty="0" err="1"/>
              <a:t>Libry</a:t>
            </a:r>
            <a:r>
              <a:rPr lang="en-US" dirty="0"/>
              <a:t>. https://co-libry.com/blogs/data-science-real-estate/</a:t>
            </a:r>
          </a:p>
          <a:p>
            <a:endParaRPr lang="en-US" dirty="0"/>
          </a:p>
          <a:p>
            <a:r>
              <a:rPr lang="en-US" dirty="0"/>
              <a:t>2021 National Association of Realtors Home Buyer and Seller Generational Trends. Available at: https://cdn.nar.realtor/sites/default/files/documents/2021-highlights-nar-member-profile-05-19-2021.pdf</a:t>
            </a:r>
          </a:p>
          <a:p>
            <a:r>
              <a:rPr lang="en-US" dirty="0"/>
              <a:t>Petrov, C. (2022, January 14). 19+ real estate statistics every buyer and realtor must know in 2022. </a:t>
            </a:r>
            <a:r>
              <a:rPr lang="en-US" dirty="0" err="1"/>
              <a:t>SpendMeNot</a:t>
            </a:r>
            <a:r>
              <a:rPr lang="en-US" dirty="0"/>
              <a:t>. Retrieved June 16, 2022, from https://spendmenot.com/blog/real-estate-statistics/</a:t>
            </a:r>
          </a:p>
          <a:p>
            <a:endParaRPr lang="en-US" dirty="0"/>
          </a:p>
          <a:p>
            <a:r>
              <a:rPr lang="en-US" dirty="0"/>
              <a:t>Institute of Data. (2021, March 23). Reaching new heights in real estate with data science and AI. https://www.institutedata.com/blog/reaching-new-heights-in-real-estate-with-data-science-and-ai/</a:t>
            </a:r>
          </a:p>
          <a:p>
            <a:endParaRPr lang="en-US" dirty="0"/>
          </a:p>
          <a:p>
            <a:r>
              <a:rPr lang="en-US" dirty="0" err="1"/>
              <a:t>Asaftei</a:t>
            </a:r>
            <a:r>
              <a:rPr lang="en-US" dirty="0"/>
              <a:t>, G. M., Doshi, S., Means, J., &amp; Sanghvi, A. (2021, March 30). Getting ahead of the market: How big data is transforming real estate. McKinsey &amp; Company. https://www.mckinsey.com/industries/real-estate/our-insights/getting-ahead-of-the-market-how-big-data-is-transforming-real-estate</a:t>
            </a:r>
          </a:p>
          <a:p>
            <a:endParaRPr lang="en-MY" dirty="0"/>
          </a:p>
          <a:p>
            <a:endParaRPr lang="en-MY" dirty="0"/>
          </a:p>
        </p:txBody>
      </p:sp>
    </p:spTree>
    <p:extLst>
      <p:ext uri="{BB962C8B-B14F-4D97-AF65-F5344CB8AC3E}">
        <p14:creationId xmlns:p14="http://schemas.microsoft.com/office/powerpoint/2010/main" val="290448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and holding a pen and shading circles on a sheet">
            <a:extLst>
              <a:ext uri="{FF2B5EF4-FFF2-40B4-BE49-F238E27FC236}">
                <a16:creationId xmlns:a16="http://schemas.microsoft.com/office/drawing/2014/main" id="{7BE1F6B9-BFE6-7262-046F-727DCE954E3C}"/>
              </a:ext>
            </a:extLst>
          </p:cNvPr>
          <p:cNvPicPr>
            <a:picLocks noChangeAspect="1"/>
          </p:cNvPicPr>
          <p:nvPr/>
        </p:nvPicPr>
        <p:blipFill rotWithShape="1">
          <a:blip r:embed="rId2"/>
          <a:srcRect t="6510" r="9091" b="570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6A2EF-50FC-4955-5BF9-73E7A13E4367}"/>
              </a:ext>
            </a:extLst>
          </p:cNvPr>
          <p:cNvSpPr>
            <a:spLocks noGrp="1"/>
          </p:cNvSpPr>
          <p:nvPr>
            <p:ph type="title"/>
          </p:nvPr>
        </p:nvSpPr>
        <p:spPr>
          <a:xfrm>
            <a:off x="594805" y="640263"/>
            <a:ext cx="5221266" cy="1344975"/>
          </a:xfrm>
        </p:spPr>
        <p:txBody>
          <a:bodyPr>
            <a:normAutofit/>
          </a:bodyPr>
          <a:lstStyle/>
          <a:p>
            <a:r>
              <a:rPr lang="en-MY" sz="4000" b="1" dirty="0"/>
              <a:t>Agenda</a:t>
            </a:r>
          </a:p>
        </p:txBody>
      </p:sp>
      <p:sp>
        <p:nvSpPr>
          <p:cNvPr id="3" name="Content Placeholder 2">
            <a:extLst>
              <a:ext uri="{FF2B5EF4-FFF2-40B4-BE49-F238E27FC236}">
                <a16:creationId xmlns:a16="http://schemas.microsoft.com/office/drawing/2014/main" id="{E3C2E1DB-EEA5-EB90-27FE-21F49B47C7D7}"/>
              </a:ext>
            </a:extLst>
          </p:cNvPr>
          <p:cNvSpPr>
            <a:spLocks noGrp="1"/>
          </p:cNvSpPr>
          <p:nvPr>
            <p:ph idx="1"/>
          </p:nvPr>
        </p:nvSpPr>
        <p:spPr>
          <a:xfrm>
            <a:off x="594110" y="2121763"/>
            <a:ext cx="5235490" cy="3773010"/>
          </a:xfrm>
        </p:spPr>
        <p:txBody>
          <a:bodyPr>
            <a:normAutofit/>
          </a:bodyPr>
          <a:lstStyle/>
          <a:p>
            <a:r>
              <a:rPr lang="en-MY" sz="2000" dirty="0"/>
              <a:t>Introduction</a:t>
            </a:r>
          </a:p>
          <a:p>
            <a:r>
              <a:rPr lang="en-MY" sz="2000" dirty="0"/>
              <a:t>Problem Statement</a:t>
            </a:r>
          </a:p>
          <a:p>
            <a:pPr lvl="1"/>
            <a:r>
              <a:rPr lang="en-MY" sz="2000" dirty="0"/>
              <a:t>Research Question</a:t>
            </a:r>
          </a:p>
          <a:p>
            <a:r>
              <a:rPr lang="en-MY" sz="2000" dirty="0"/>
              <a:t>Data Exploration</a:t>
            </a:r>
          </a:p>
          <a:p>
            <a:pPr lvl="1"/>
            <a:r>
              <a:rPr lang="en-MY" sz="2000" dirty="0"/>
              <a:t>Methodology</a:t>
            </a:r>
          </a:p>
          <a:p>
            <a:r>
              <a:rPr lang="en-MY" sz="2000" dirty="0"/>
              <a:t>Findings &amp; Conclusion</a:t>
            </a:r>
          </a:p>
          <a:p>
            <a:r>
              <a:rPr lang="en-MY" sz="2000" dirty="0"/>
              <a:t>Recommendation</a:t>
            </a:r>
          </a:p>
          <a:p>
            <a:r>
              <a:rPr lang="en-MY" sz="2000" dirty="0"/>
              <a:t>Reference</a:t>
            </a:r>
          </a:p>
        </p:txBody>
      </p:sp>
    </p:spTree>
    <p:extLst>
      <p:ext uri="{BB962C8B-B14F-4D97-AF65-F5344CB8AC3E}">
        <p14:creationId xmlns:p14="http://schemas.microsoft.com/office/powerpoint/2010/main" val="288988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ED5B-AC8A-EC31-9371-794C9A77478C}"/>
              </a:ext>
            </a:extLst>
          </p:cNvPr>
          <p:cNvSpPr>
            <a:spLocks noGrp="1"/>
          </p:cNvSpPr>
          <p:nvPr>
            <p:ph type="title"/>
          </p:nvPr>
        </p:nvSpPr>
        <p:spPr>
          <a:xfrm>
            <a:off x="4965430" y="629268"/>
            <a:ext cx="6586491" cy="1286160"/>
          </a:xfrm>
        </p:spPr>
        <p:txBody>
          <a:bodyPr anchor="b">
            <a:normAutofit/>
          </a:bodyPr>
          <a:lstStyle/>
          <a:p>
            <a:r>
              <a:rPr lang="en-MY" b="1" dirty="0"/>
              <a:t>Introduction</a:t>
            </a:r>
          </a:p>
        </p:txBody>
      </p:sp>
      <p:sp>
        <p:nvSpPr>
          <p:cNvPr id="3" name="Content Placeholder 2">
            <a:extLst>
              <a:ext uri="{FF2B5EF4-FFF2-40B4-BE49-F238E27FC236}">
                <a16:creationId xmlns:a16="http://schemas.microsoft.com/office/drawing/2014/main" id="{B057EBE5-A3AA-2E91-EBE3-2CDB225CEEA4}"/>
              </a:ext>
            </a:extLst>
          </p:cNvPr>
          <p:cNvSpPr>
            <a:spLocks noGrp="1"/>
          </p:cNvSpPr>
          <p:nvPr>
            <p:ph idx="1"/>
          </p:nvPr>
        </p:nvSpPr>
        <p:spPr>
          <a:xfrm>
            <a:off x="4965431" y="2438400"/>
            <a:ext cx="6586489" cy="4042299"/>
          </a:xfrm>
        </p:spPr>
        <p:txBody>
          <a:bodyPr>
            <a:normAutofit/>
          </a:bodyPr>
          <a:lstStyle/>
          <a:p>
            <a:endParaRPr lang="en-MY" sz="2000" dirty="0"/>
          </a:p>
          <a:p>
            <a:r>
              <a:rPr lang="en-MY" sz="2000" dirty="0"/>
              <a:t>Survey by KPMG Global, 49% said AI, big data &amp; data analysis will have impact on real estate in long run.</a:t>
            </a:r>
          </a:p>
          <a:p>
            <a:pPr marL="0" indent="0">
              <a:buNone/>
            </a:pPr>
            <a:endParaRPr lang="en-MY" sz="2000" dirty="0"/>
          </a:p>
          <a:p>
            <a:r>
              <a:rPr lang="en-MY" sz="2000" dirty="0"/>
              <a:t>Why choose ANALYTICS ?</a:t>
            </a:r>
          </a:p>
          <a:p>
            <a:pPr lvl="1"/>
            <a:r>
              <a:rPr lang="en-MY" sz="1600" dirty="0"/>
              <a:t>Traditional prediction depend on historical data</a:t>
            </a:r>
          </a:p>
          <a:p>
            <a:pPr lvl="1"/>
            <a:r>
              <a:rPr lang="en-MY" sz="1600" dirty="0"/>
              <a:t>Hyperlocal pattern cannot be detected by traditional approach</a:t>
            </a:r>
          </a:p>
          <a:p>
            <a:pPr lvl="1"/>
            <a:r>
              <a:rPr lang="en-MY" sz="1600" dirty="0"/>
              <a:t>McKinsey claimed 60% of unseen influence is by hyperlocal pattern</a:t>
            </a:r>
          </a:p>
          <a:p>
            <a:pPr marL="457200" lvl="1" indent="0">
              <a:buNone/>
            </a:pPr>
            <a:endParaRPr lang="en-MY" sz="1600" dirty="0"/>
          </a:p>
          <a:p>
            <a:r>
              <a:rPr lang="en-US" sz="2000" dirty="0"/>
              <a:t>In 2019, about 50% buyers found their home online, 28% use real estate agent according to National Association of Realtors</a:t>
            </a:r>
            <a:endParaRPr lang="en-MY" sz="2000" dirty="0"/>
          </a:p>
        </p:txBody>
      </p:sp>
      <p:pic>
        <p:nvPicPr>
          <p:cNvPr id="5" name="Picture 4" descr="Figures of houses in different position and sizes">
            <a:extLst>
              <a:ext uri="{FF2B5EF4-FFF2-40B4-BE49-F238E27FC236}">
                <a16:creationId xmlns:a16="http://schemas.microsoft.com/office/drawing/2014/main" id="{04DF7F79-72AD-40DC-ABE6-68B88B2AADAF}"/>
              </a:ext>
            </a:extLst>
          </p:cNvPr>
          <p:cNvPicPr>
            <a:picLocks noChangeAspect="1"/>
          </p:cNvPicPr>
          <p:nvPr/>
        </p:nvPicPr>
        <p:blipFill rotWithShape="1">
          <a:blip r:embed="rId2"/>
          <a:srcRect l="22242" r="39736"/>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86C6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82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01076C3-5DCB-DE41-2DC1-9763915A0527}"/>
              </a:ext>
            </a:extLst>
          </p:cNvPr>
          <p:cNvGraphicFramePr>
            <a:graphicFrameLocks noGrp="1"/>
          </p:cNvGraphicFramePr>
          <p:nvPr>
            <p:ph idx="1"/>
            <p:extLst>
              <p:ext uri="{D42A27DB-BD31-4B8C-83A1-F6EECF244321}">
                <p14:modId xmlns:p14="http://schemas.microsoft.com/office/powerpoint/2010/main" val="4098317880"/>
              </p:ext>
            </p:extLst>
          </p:nvPr>
        </p:nvGraphicFramePr>
        <p:xfrm>
          <a:off x="838200" y="1196158"/>
          <a:ext cx="10515600" cy="5319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a:extLst>
              <a:ext uri="{FF2B5EF4-FFF2-40B4-BE49-F238E27FC236}">
                <a16:creationId xmlns:a16="http://schemas.microsoft.com/office/drawing/2014/main" id="{C9A04A1B-FC10-187F-5910-14B761BA1ECE}"/>
              </a:ext>
            </a:extLst>
          </p:cNvPr>
          <p:cNvSpPr>
            <a:spLocks noGrp="1"/>
          </p:cNvSpPr>
          <p:nvPr>
            <p:ph type="title"/>
          </p:nvPr>
        </p:nvSpPr>
        <p:spPr>
          <a:xfrm>
            <a:off x="838200" y="365125"/>
            <a:ext cx="10515600" cy="1325563"/>
          </a:xfrm>
        </p:spPr>
        <p:txBody>
          <a:bodyPr/>
          <a:lstStyle/>
          <a:p>
            <a:r>
              <a:rPr lang="en-MY" b="1" dirty="0"/>
              <a:t>Problem Statement</a:t>
            </a:r>
          </a:p>
        </p:txBody>
      </p:sp>
    </p:spTree>
    <p:extLst>
      <p:ext uri="{BB962C8B-B14F-4D97-AF65-F5344CB8AC3E}">
        <p14:creationId xmlns:p14="http://schemas.microsoft.com/office/powerpoint/2010/main" val="243934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CD2DC72-29CD-47B9-C537-418B1644AFBC}"/>
              </a:ext>
            </a:extLst>
          </p:cNvPr>
          <p:cNvGraphicFramePr>
            <a:graphicFrameLocks noGrp="1"/>
          </p:cNvGraphicFramePr>
          <p:nvPr>
            <p:ph idx="1"/>
            <p:extLst>
              <p:ext uri="{D42A27DB-BD31-4B8C-83A1-F6EECF244321}">
                <p14:modId xmlns:p14="http://schemas.microsoft.com/office/powerpoint/2010/main" val="222999439"/>
              </p:ext>
            </p:extLst>
          </p:nvPr>
        </p:nvGraphicFramePr>
        <p:xfrm>
          <a:off x="838200" y="1336848"/>
          <a:ext cx="10515600" cy="4184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3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0CBC1-232C-F43A-6302-02A391B1F89B}"/>
              </a:ext>
            </a:extLst>
          </p:cNvPr>
          <p:cNvSpPr>
            <a:spLocks noGrp="1"/>
          </p:cNvSpPr>
          <p:nvPr>
            <p:ph type="title"/>
          </p:nvPr>
        </p:nvSpPr>
        <p:spPr>
          <a:xfrm>
            <a:off x="841248" y="256032"/>
            <a:ext cx="10506456" cy="1014984"/>
          </a:xfrm>
        </p:spPr>
        <p:txBody>
          <a:bodyPr anchor="b">
            <a:normAutofit/>
          </a:bodyPr>
          <a:lstStyle/>
          <a:p>
            <a:r>
              <a:rPr lang="en-MY" b="1" dirty="0"/>
              <a:t>Data Exploration</a:t>
            </a:r>
          </a:p>
        </p:txBody>
      </p:sp>
      <p:sp>
        <p:nvSpPr>
          <p:cNvPr id="28"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Diagram 3">
            <a:extLst>
              <a:ext uri="{FF2B5EF4-FFF2-40B4-BE49-F238E27FC236}">
                <a16:creationId xmlns:a16="http://schemas.microsoft.com/office/drawing/2014/main" id="{3A1EDC91-CE82-6067-666C-35A71B601E8A}"/>
              </a:ext>
            </a:extLst>
          </p:cNvPr>
          <p:cNvGraphicFramePr/>
          <p:nvPr>
            <p:extLst>
              <p:ext uri="{D42A27DB-BD31-4B8C-83A1-F6EECF244321}">
                <p14:modId xmlns:p14="http://schemas.microsoft.com/office/powerpoint/2010/main" val="271527679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92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ED5B-AC8A-EC31-9371-794C9A77478C}"/>
              </a:ext>
            </a:extLst>
          </p:cNvPr>
          <p:cNvSpPr>
            <a:spLocks noGrp="1"/>
          </p:cNvSpPr>
          <p:nvPr>
            <p:ph type="title"/>
          </p:nvPr>
        </p:nvSpPr>
        <p:spPr/>
        <p:txBody>
          <a:bodyPr/>
          <a:lstStyle/>
          <a:p>
            <a:r>
              <a:rPr lang="en-MY" b="1" dirty="0"/>
              <a:t>Data Overview</a:t>
            </a:r>
          </a:p>
        </p:txBody>
      </p:sp>
      <p:graphicFrame>
        <p:nvGraphicFramePr>
          <p:cNvPr id="5" name="Content Placeholder 2">
            <a:extLst>
              <a:ext uri="{FF2B5EF4-FFF2-40B4-BE49-F238E27FC236}">
                <a16:creationId xmlns:a16="http://schemas.microsoft.com/office/drawing/2014/main" id="{D39A7ABB-ACB1-D357-7AC1-740858E27373}"/>
              </a:ext>
            </a:extLst>
          </p:cNvPr>
          <p:cNvGraphicFramePr>
            <a:graphicFrameLocks noGrp="1"/>
          </p:cNvGraphicFramePr>
          <p:nvPr>
            <p:ph idx="1"/>
            <p:extLst>
              <p:ext uri="{D42A27DB-BD31-4B8C-83A1-F6EECF244321}">
                <p14:modId xmlns:p14="http://schemas.microsoft.com/office/powerpoint/2010/main" val="7046914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05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731F-9AC7-8918-D92B-06C9A1DBAD8B}"/>
              </a:ext>
            </a:extLst>
          </p:cNvPr>
          <p:cNvSpPr>
            <a:spLocks noGrp="1"/>
          </p:cNvSpPr>
          <p:nvPr>
            <p:ph type="title"/>
          </p:nvPr>
        </p:nvSpPr>
        <p:spPr/>
        <p:txBody>
          <a:bodyPr/>
          <a:lstStyle/>
          <a:p>
            <a:r>
              <a:rPr lang="en-MY" b="1" dirty="0"/>
              <a:t>Data Cleaning</a:t>
            </a:r>
          </a:p>
        </p:txBody>
      </p:sp>
      <p:sp>
        <p:nvSpPr>
          <p:cNvPr id="3" name="Content Placeholder 2">
            <a:extLst>
              <a:ext uri="{FF2B5EF4-FFF2-40B4-BE49-F238E27FC236}">
                <a16:creationId xmlns:a16="http://schemas.microsoft.com/office/drawing/2014/main" id="{FF8F1480-815A-EE4D-37F0-974DAA587702}"/>
              </a:ext>
            </a:extLst>
          </p:cNvPr>
          <p:cNvSpPr>
            <a:spLocks noGrp="1"/>
          </p:cNvSpPr>
          <p:nvPr>
            <p:ph idx="1"/>
          </p:nvPr>
        </p:nvSpPr>
        <p:spPr>
          <a:xfrm>
            <a:off x="404563" y="1825625"/>
            <a:ext cx="5691437" cy="4351338"/>
          </a:xfrm>
        </p:spPr>
        <p:txBody>
          <a:bodyPr>
            <a:normAutofit/>
          </a:bodyPr>
          <a:lstStyle/>
          <a:p>
            <a:r>
              <a:rPr lang="en-MY" sz="2400" dirty="0"/>
              <a:t>Missing Values (26 Features)</a:t>
            </a:r>
          </a:p>
          <a:p>
            <a:pPr lvl="1"/>
            <a:r>
              <a:rPr lang="en-MY" sz="2000" dirty="0"/>
              <a:t>Alley – 1911</a:t>
            </a:r>
          </a:p>
          <a:p>
            <a:pPr lvl="1"/>
            <a:r>
              <a:rPr lang="en-MY" sz="2000" dirty="0"/>
              <a:t>Fireplace quality – 330</a:t>
            </a:r>
          </a:p>
          <a:p>
            <a:pPr lvl="1"/>
            <a:r>
              <a:rPr lang="en-MY" sz="2000" dirty="0"/>
              <a:t>Pool quality – 2042</a:t>
            </a:r>
          </a:p>
          <a:p>
            <a:pPr lvl="1"/>
            <a:r>
              <a:rPr lang="en-MY" sz="2000" dirty="0"/>
              <a:t>Fence – 1651</a:t>
            </a:r>
          </a:p>
          <a:p>
            <a:r>
              <a:rPr lang="en-MY" sz="2400" dirty="0"/>
              <a:t>Initial Data Types</a:t>
            </a:r>
          </a:p>
          <a:p>
            <a:pPr lvl="1"/>
            <a:r>
              <a:rPr lang="en-MY" sz="2000" dirty="0"/>
              <a:t>Object - 42</a:t>
            </a:r>
          </a:p>
          <a:p>
            <a:pPr lvl="1"/>
            <a:r>
              <a:rPr lang="en-MY" sz="2000" dirty="0"/>
              <a:t>Integer - 28 </a:t>
            </a:r>
          </a:p>
          <a:p>
            <a:pPr lvl="1"/>
            <a:r>
              <a:rPr lang="en-MY" sz="2000" dirty="0"/>
              <a:t>Float – 11</a:t>
            </a:r>
          </a:p>
          <a:p>
            <a:pPr marL="457200" lvl="1" indent="0">
              <a:buNone/>
            </a:pPr>
            <a:endParaRPr lang="en-MY" sz="2000" dirty="0"/>
          </a:p>
        </p:txBody>
      </p:sp>
      <p:sp>
        <p:nvSpPr>
          <p:cNvPr id="7" name="Content Placeholder 2">
            <a:extLst>
              <a:ext uri="{FF2B5EF4-FFF2-40B4-BE49-F238E27FC236}">
                <a16:creationId xmlns:a16="http://schemas.microsoft.com/office/drawing/2014/main" id="{E42F096E-E52E-0BB1-77F8-D42C04179583}"/>
              </a:ext>
            </a:extLst>
          </p:cNvPr>
          <p:cNvSpPr txBox="1">
            <a:spLocks/>
          </p:cNvSpPr>
          <p:nvPr/>
        </p:nvSpPr>
        <p:spPr>
          <a:xfrm>
            <a:off x="4715416" y="2913261"/>
            <a:ext cx="5691437" cy="2654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2000" u="sng" dirty="0"/>
              <a:t>Cleaning Technique</a:t>
            </a:r>
          </a:p>
          <a:p>
            <a:pPr lvl="1"/>
            <a:r>
              <a:rPr lang="en-MY" sz="2000" b="1" dirty="0"/>
              <a:t>Object ( Category )</a:t>
            </a:r>
          </a:p>
          <a:p>
            <a:pPr lvl="2"/>
            <a:r>
              <a:rPr lang="en-MY" dirty="0"/>
              <a:t>Frequent data ( Mode )</a:t>
            </a:r>
          </a:p>
          <a:p>
            <a:pPr lvl="2"/>
            <a:r>
              <a:rPr lang="en-MY" dirty="0"/>
              <a:t>Majority Empty ( None )</a:t>
            </a:r>
          </a:p>
          <a:p>
            <a:pPr lvl="1"/>
            <a:r>
              <a:rPr lang="en-MY" sz="2000" b="1" dirty="0"/>
              <a:t>Integer &amp; Float</a:t>
            </a:r>
          </a:p>
          <a:p>
            <a:pPr lvl="2"/>
            <a:r>
              <a:rPr lang="en-MY" dirty="0"/>
              <a:t>Average data ( Mean )</a:t>
            </a:r>
          </a:p>
          <a:p>
            <a:pPr marL="457200" lvl="1" indent="0">
              <a:buNone/>
            </a:pPr>
            <a:endParaRPr lang="en-MY" dirty="0"/>
          </a:p>
          <a:p>
            <a:pPr marL="457200" lvl="1" indent="0">
              <a:buFont typeface="Arial" panose="020B0604020202020204" pitchFamily="34" charset="0"/>
              <a:buNone/>
            </a:pPr>
            <a:endParaRPr lang="en-MY" dirty="0"/>
          </a:p>
          <a:p>
            <a:pPr marL="457200" lvl="1" indent="0">
              <a:buFont typeface="Arial" panose="020B0604020202020204" pitchFamily="34" charset="0"/>
              <a:buNone/>
            </a:pPr>
            <a:endParaRPr lang="en-MY" dirty="0"/>
          </a:p>
        </p:txBody>
      </p:sp>
      <p:graphicFrame>
        <p:nvGraphicFramePr>
          <p:cNvPr id="13" name="Table 4">
            <a:extLst>
              <a:ext uri="{FF2B5EF4-FFF2-40B4-BE49-F238E27FC236}">
                <a16:creationId xmlns:a16="http://schemas.microsoft.com/office/drawing/2014/main" id="{826C7348-1E55-F65F-FBDC-A5ECA981FECD}"/>
              </a:ext>
            </a:extLst>
          </p:cNvPr>
          <p:cNvGraphicFramePr>
            <a:graphicFrameLocks noGrp="1"/>
          </p:cNvGraphicFramePr>
          <p:nvPr>
            <p:extLst>
              <p:ext uri="{D42A27DB-BD31-4B8C-83A1-F6EECF244321}">
                <p14:modId xmlns:p14="http://schemas.microsoft.com/office/powerpoint/2010/main" val="2997612319"/>
              </p:ext>
            </p:extLst>
          </p:nvPr>
        </p:nvGraphicFramePr>
        <p:xfrm>
          <a:off x="9926164" y="2778324"/>
          <a:ext cx="1427636" cy="2785446"/>
        </p:xfrm>
        <a:graphic>
          <a:graphicData uri="http://schemas.openxmlformats.org/drawingml/2006/table">
            <a:tbl>
              <a:tblPr firstRow="1" bandRow="1">
                <a:tableStyleId>{B301B821-A1FF-4177-AEE7-76D212191A09}</a:tableStyleId>
              </a:tblPr>
              <a:tblGrid>
                <a:gridCol w="1427636">
                  <a:extLst>
                    <a:ext uri="{9D8B030D-6E8A-4147-A177-3AD203B41FA5}">
                      <a16:colId xmlns:a16="http://schemas.microsoft.com/office/drawing/2014/main" val="3002647972"/>
                    </a:ext>
                  </a:extLst>
                </a:gridCol>
              </a:tblGrid>
              <a:tr h="464241">
                <a:tc>
                  <a:txBody>
                    <a:bodyPr/>
                    <a:lstStyle/>
                    <a:p>
                      <a:pPr algn="ctr"/>
                      <a:r>
                        <a:rPr lang="en-MY" dirty="0"/>
                        <a:t>Rank</a:t>
                      </a:r>
                    </a:p>
                  </a:txBody>
                  <a:tcPr/>
                </a:tc>
                <a:extLst>
                  <a:ext uri="{0D108BD9-81ED-4DB2-BD59-A6C34878D82A}">
                    <a16:rowId xmlns:a16="http://schemas.microsoft.com/office/drawing/2014/main" val="1393990790"/>
                  </a:ext>
                </a:extLst>
              </a:tr>
              <a:tr h="464241">
                <a:tc>
                  <a:txBody>
                    <a:bodyPr/>
                    <a:lstStyle/>
                    <a:p>
                      <a:pPr algn="ctr"/>
                      <a:r>
                        <a:rPr lang="en-MY" dirty="0"/>
                        <a:t>Good</a:t>
                      </a:r>
                    </a:p>
                  </a:txBody>
                  <a:tcPr/>
                </a:tc>
                <a:extLst>
                  <a:ext uri="{0D108BD9-81ED-4DB2-BD59-A6C34878D82A}">
                    <a16:rowId xmlns:a16="http://schemas.microsoft.com/office/drawing/2014/main" val="1512986970"/>
                  </a:ext>
                </a:extLst>
              </a:tr>
              <a:tr h="464241">
                <a:tc>
                  <a:txBody>
                    <a:bodyPr/>
                    <a:lstStyle/>
                    <a:p>
                      <a:pPr algn="ctr"/>
                      <a:endParaRPr lang="en-MY" dirty="0"/>
                    </a:p>
                  </a:txBody>
                  <a:tcPr/>
                </a:tc>
                <a:extLst>
                  <a:ext uri="{0D108BD9-81ED-4DB2-BD59-A6C34878D82A}">
                    <a16:rowId xmlns:a16="http://schemas.microsoft.com/office/drawing/2014/main" val="3281670367"/>
                  </a:ext>
                </a:extLst>
              </a:tr>
              <a:tr h="464241">
                <a:tc>
                  <a:txBody>
                    <a:bodyPr/>
                    <a:lstStyle/>
                    <a:p>
                      <a:pPr algn="ctr"/>
                      <a:r>
                        <a:rPr lang="en-MY" dirty="0"/>
                        <a:t>Good</a:t>
                      </a:r>
                    </a:p>
                  </a:txBody>
                  <a:tcPr/>
                </a:tc>
                <a:extLst>
                  <a:ext uri="{0D108BD9-81ED-4DB2-BD59-A6C34878D82A}">
                    <a16:rowId xmlns:a16="http://schemas.microsoft.com/office/drawing/2014/main" val="479145755"/>
                  </a:ext>
                </a:extLst>
              </a:tr>
              <a:tr h="464241">
                <a:tc>
                  <a:txBody>
                    <a:bodyPr/>
                    <a:lstStyle/>
                    <a:p>
                      <a:pPr algn="ctr"/>
                      <a:r>
                        <a:rPr lang="en-MY" dirty="0"/>
                        <a:t>Good</a:t>
                      </a:r>
                    </a:p>
                  </a:txBody>
                  <a:tcPr/>
                </a:tc>
                <a:extLst>
                  <a:ext uri="{0D108BD9-81ED-4DB2-BD59-A6C34878D82A}">
                    <a16:rowId xmlns:a16="http://schemas.microsoft.com/office/drawing/2014/main" val="2366666604"/>
                  </a:ext>
                </a:extLst>
              </a:tr>
              <a:tr h="464241">
                <a:tc>
                  <a:txBody>
                    <a:bodyPr/>
                    <a:lstStyle/>
                    <a:p>
                      <a:pPr algn="ctr"/>
                      <a:r>
                        <a:rPr lang="en-MY" dirty="0"/>
                        <a:t>Bad</a:t>
                      </a:r>
                    </a:p>
                  </a:txBody>
                  <a:tcPr/>
                </a:tc>
                <a:extLst>
                  <a:ext uri="{0D108BD9-81ED-4DB2-BD59-A6C34878D82A}">
                    <a16:rowId xmlns:a16="http://schemas.microsoft.com/office/drawing/2014/main" val="1009057041"/>
                  </a:ext>
                </a:extLst>
              </a:tr>
            </a:tbl>
          </a:graphicData>
        </a:graphic>
      </p:graphicFrame>
      <p:sp>
        <p:nvSpPr>
          <p:cNvPr id="10" name="TextBox 9">
            <a:extLst>
              <a:ext uri="{FF2B5EF4-FFF2-40B4-BE49-F238E27FC236}">
                <a16:creationId xmlns:a16="http://schemas.microsoft.com/office/drawing/2014/main" id="{D251296B-D683-C8CD-95B8-845233FC1F16}"/>
              </a:ext>
            </a:extLst>
          </p:cNvPr>
          <p:cNvSpPr txBox="1"/>
          <p:nvPr/>
        </p:nvSpPr>
        <p:spPr>
          <a:xfrm>
            <a:off x="8739075" y="3429000"/>
            <a:ext cx="696024" cy="369332"/>
          </a:xfrm>
          <a:prstGeom prst="rect">
            <a:avLst/>
          </a:prstGeom>
          <a:noFill/>
        </p:spPr>
        <p:txBody>
          <a:bodyPr wrap="none" rtlCol="0">
            <a:spAutoFit/>
          </a:bodyPr>
          <a:lstStyle/>
          <a:p>
            <a:r>
              <a:rPr lang="en-MY" dirty="0"/>
              <a:t>Good</a:t>
            </a:r>
          </a:p>
        </p:txBody>
      </p:sp>
      <p:sp>
        <p:nvSpPr>
          <p:cNvPr id="11" name="Arrow: Striped Right 10">
            <a:extLst>
              <a:ext uri="{FF2B5EF4-FFF2-40B4-BE49-F238E27FC236}">
                <a16:creationId xmlns:a16="http://schemas.microsoft.com/office/drawing/2014/main" id="{960963E6-78E4-C7BE-7A0D-B5283EB60005}"/>
              </a:ext>
            </a:extLst>
          </p:cNvPr>
          <p:cNvSpPr/>
          <p:nvPr/>
        </p:nvSpPr>
        <p:spPr>
          <a:xfrm>
            <a:off x="8685018" y="3696677"/>
            <a:ext cx="1017782" cy="49612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09243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731F-9AC7-8918-D92B-06C9A1DBAD8B}"/>
              </a:ext>
            </a:extLst>
          </p:cNvPr>
          <p:cNvSpPr>
            <a:spLocks noGrp="1"/>
          </p:cNvSpPr>
          <p:nvPr>
            <p:ph type="title"/>
          </p:nvPr>
        </p:nvSpPr>
        <p:spPr/>
        <p:txBody>
          <a:bodyPr/>
          <a:lstStyle/>
          <a:p>
            <a:r>
              <a:rPr lang="en-MY" b="1" dirty="0"/>
              <a:t>Feature Engineering</a:t>
            </a:r>
          </a:p>
        </p:txBody>
      </p:sp>
      <p:sp>
        <p:nvSpPr>
          <p:cNvPr id="3" name="Content Placeholder 2">
            <a:extLst>
              <a:ext uri="{FF2B5EF4-FFF2-40B4-BE49-F238E27FC236}">
                <a16:creationId xmlns:a16="http://schemas.microsoft.com/office/drawing/2014/main" id="{FF8F1480-815A-EE4D-37F0-974DAA587702}"/>
              </a:ext>
            </a:extLst>
          </p:cNvPr>
          <p:cNvSpPr>
            <a:spLocks noGrp="1"/>
          </p:cNvSpPr>
          <p:nvPr>
            <p:ph idx="1"/>
          </p:nvPr>
        </p:nvSpPr>
        <p:spPr>
          <a:xfrm>
            <a:off x="404563" y="1825625"/>
            <a:ext cx="5691437" cy="1190626"/>
          </a:xfrm>
        </p:spPr>
        <p:txBody>
          <a:bodyPr>
            <a:normAutofit/>
          </a:bodyPr>
          <a:lstStyle/>
          <a:p>
            <a:r>
              <a:rPr lang="en-MY" sz="2400" dirty="0"/>
              <a:t>Dummy Variable</a:t>
            </a:r>
          </a:p>
          <a:p>
            <a:pPr lvl="1"/>
            <a:r>
              <a:rPr lang="en-MY" sz="2000" dirty="0"/>
              <a:t>Category type to Integer</a:t>
            </a:r>
          </a:p>
          <a:p>
            <a:pPr lvl="1"/>
            <a:r>
              <a:rPr lang="en-MY" sz="2000" dirty="0"/>
              <a:t>New features equal 265</a:t>
            </a:r>
          </a:p>
          <a:p>
            <a:pPr marL="457200" lvl="1" indent="0">
              <a:buNone/>
            </a:pPr>
            <a:endParaRPr lang="en-MY" sz="2000" dirty="0"/>
          </a:p>
          <a:p>
            <a:pPr marL="457200" lvl="1" indent="0">
              <a:buNone/>
            </a:pPr>
            <a:endParaRPr lang="en-MY" sz="2000" dirty="0"/>
          </a:p>
        </p:txBody>
      </p:sp>
      <p:graphicFrame>
        <p:nvGraphicFramePr>
          <p:cNvPr id="4" name="Table 4">
            <a:extLst>
              <a:ext uri="{FF2B5EF4-FFF2-40B4-BE49-F238E27FC236}">
                <a16:creationId xmlns:a16="http://schemas.microsoft.com/office/drawing/2014/main" id="{A59F972C-B578-447F-AAC4-CE27672F80D3}"/>
              </a:ext>
            </a:extLst>
          </p:cNvPr>
          <p:cNvGraphicFramePr>
            <a:graphicFrameLocks noGrp="1"/>
          </p:cNvGraphicFramePr>
          <p:nvPr>
            <p:extLst>
              <p:ext uri="{D42A27DB-BD31-4B8C-83A1-F6EECF244321}">
                <p14:modId xmlns:p14="http://schemas.microsoft.com/office/powerpoint/2010/main" val="4180931001"/>
              </p:ext>
            </p:extLst>
          </p:nvPr>
        </p:nvGraphicFramePr>
        <p:xfrm>
          <a:off x="2525334" y="3491698"/>
          <a:ext cx="1427636" cy="1856964"/>
        </p:xfrm>
        <a:graphic>
          <a:graphicData uri="http://schemas.openxmlformats.org/drawingml/2006/table">
            <a:tbl>
              <a:tblPr firstRow="1" bandRow="1">
                <a:tableStyleId>{B301B821-A1FF-4177-AEE7-76D212191A09}</a:tableStyleId>
              </a:tblPr>
              <a:tblGrid>
                <a:gridCol w="1427636">
                  <a:extLst>
                    <a:ext uri="{9D8B030D-6E8A-4147-A177-3AD203B41FA5}">
                      <a16:colId xmlns:a16="http://schemas.microsoft.com/office/drawing/2014/main" val="3002647972"/>
                    </a:ext>
                  </a:extLst>
                </a:gridCol>
              </a:tblGrid>
              <a:tr h="464241">
                <a:tc>
                  <a:txBody>
                    <a:bodyPr/>
                    <a:lstStyle/>
                    <a:p>
                      <a:pPr algn="ctr"/>
                      <a:r>
                        <a:rPr lang="en-MY" dirty="0"/>
                        <a:t>Rank</a:t>
                      </a:r>
                    </a:p>
                  </a:txBody>
                  <a:tcPr/>
                </a:tc>
                <a:extLst>
                  <a:ext uri="{0D108BD9-81ED-4DB2-BD59-A6C34878D82A}">
                    <a16:rowId xmlns:a16="http://schemas.microsoft.com/office/drawing/2014/main" val="1393990790"/>
                  </a:ext>
                </a:extLst>
              </a:tr>
              <a:tr h="464241">
                <a:tc>
                  <a:txBody>
                    <a:bodyPr/>
                    <a:lstStyle/>
                    <a:p>
                      <a:pPr algn="ctr"/>
                      <a:r>
                        <a:rPr lang="en-MY" dirty="0"/>
                        <a:t>Good</a:t>
                      </a:r>
                    </a:p>
                  </a:txBody>
                  <a:tcPr/>
                </a:tc>
                <a:extLst>
                  <a:ext uri="{0D108BD9-81ED-4DB2-BD59-A6C34878D82A}">
                    <a16:rowId xmlns:a16="http://schemas.microsoft.com/office/drawing/2014/main" val="1512986970"/>
                  </a:ext>
                </a:extLst>
              </a:tr>
              <a:tr h="464241">
                <a:tc>
                  <a:txBody>
                    <a:bodyPr/>
                    <a:lstStyle/>
                    <a:p>
                      <a:pPr algn="ctr"/>
                      <a:r>
                        <a:rPr lang="en-MY" dirty="0"/>
                        <a:t>Bad</a:t>
                      </a:r>
                    </a:p>
                  </a:txBody>
                  <a:tcPr/>
                </a:tc>
                <a:extLst>
                  <a:ext uri="{0D108BD9-81ED-4DB2-BD59-A6C34878D82A}">
                    <a16:rowId xmlns:a16="http://schemas.microsoft.com/office/drawing/2014/main" val="3281670367"/>
                  </a:ext>
                </a:extLst>
              </a:tr>
              <a:tr h="464241">
                <a:tc>
                  <a:txBody>
                    <a:bodyPr/>
                    <a:lstStyle/>
                    <a:p>
                      <a:pPr algn="ctr"/>
                      <a:r>
                        <a:rPr lang="en-MY" dirty="0"/>
                        <a:t>Average</a:t>
                      </a:r>
                    </a:p>
                  </a:txBody>
                  <a:tcPr/>
                </a:tc>
                <a:extLst>
                  <a:ext uri="{0D108BD9-81ED-4DB2-BD59-A6C34878D82A}">
                    <a16:rowId xmlns:a16="http://schemas.microsoft.com/office/drawing/2014/main" val="479145755"/>
                  </a:ext>
                </a:extLst>
              </a:tr>
            </a:tbl>
          </a:graphicData>
        </a:graphic>
      </p:graphicFrame>
      <p:graphicFrame>
        <p:nvGraphicFramePr>
          <p:cNvPr id="6" name="Table 4">
            <a:extLst>
              <a:ext uri="{FF2B5EF4-FFF2-40B4-BE49-F238E27FC236}">
                <a16:creationId xmlns:a16="http://schemas.microsoft.com/office/drawing/2014/main" id="{924BD9E6-9106-88E7-8DA4-60481F21C8A1}"/>
              </a:ext>
            </a:extLst>
          </p:cNvPr>
          <p:cNvGraphicFramePr>
            <a:graphicFrameLocks noGrp="1"/>
          </p:cNvGraphicFramePr>
          <p:nvPr>
            <p:extLst>
              <p:ext uri="{D42A27DB-BD31-4B8C-83A1-F6EECF244321}">
                <p14:modId xmlns:p14="http://schemas.microsoft.com/office/powerpoint/2010/main" val="1976356339"/>
              </p:ext>
            </p:extLst>
          </p:nvPr>
        </p:nvGraphicFramePr>
        <p:xfrm>
          <a:off x="5184742" y="3429000"/>
          <a:ext cx="4798245" cy="2032803"/>
        </p:xfrm>
        <a:graphic>
          <a:graphicData uri="http://schemas.openxmlformats.org/drawingml/2006/table">
            <a:tbl>
              <a:tblPr firstRow="1" bandRow="1">
                <a:tableStyleId>{B301B821-A1FF-4177-AEE7-76D212191A09}</a:tableStyleId>
              </a:tblPr>
              <a:tblGrid>
                <a:gridCol w="1599415">
                  <a:extLst>
                    <a:ext uri="{9D8B030D-6E8A-4147-A177-3AD203B41FA5}">
                      <a16:colId xmlns:a16="http://schemas.microsoft.com/office/drawing/2014/main" val="3002647972"/>
                    </a:ext>
                  </a:extLst>
                </a:gridCol>
                <a:gridCol w="1599415">
                  <a:extLst>
                    <a:ext uri="{9D8B030D-6E8A-4147-A177-3AD203B41FA5}">
                      <a16:colId xmlns:a16="http://schemas.microsoft.com/office/drawing/2014/main" val="3132543812"/>
                    </a:ext>
                  </a:extLst>
                </a:gridCol>
                <a:gridCol w="1599415">
                  <a:extLst>
                    <a:ext uri="{9D8B030D-6E8A-4147-A177-3AD203B41FA5}">
                      <a16:colId xmlns:a16="http://schemas.microsoft.com/office/drawing/2014/main" val="323881037"/>
                    </a:ext>
                  </a:extLst>
                </a:gridCol>
              </a:tblGrid>
              <a:tr h="0">
                <a:tc>
                  <a:txBody>
                    <a:bodyPr/>
                    <a:lstStyle/>
                    <a:p>
                      <a:pPr algn="ctr"/>
                      <a:r>
                        <a:rPr lang="en-MY" dirty="0" err="1"/>
                        <a:t>Rank_Good</a:t>
                      </a:r>
                      <a:endParaRPr lang="en-MY"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err="1"/>
                        <a:t>Rank_Bad</a:t>
                      </a:r>
                      <a:endParaRPr lang="en-MY" dirty="0"/>
                    </a:p>
                    <a:p>
                      <a:pPr algn="ctr"/>
                      <a:endParaRPr lang="en-MY" dirty="0"/>
                    </a:p>
                  </a:txBody>
                  <a:tcPr/>
                </a:tc>
                <a:tc>
                  <a:txBody>
                    <a:bodyPr/>
                    <a:lstStyle/>
                    <a:p>
                      <a:pPr algn="ctr"/>
                      <a:r>
                        <a:rPr lang="en-MY" dirty="0" err="1"/>
                        <a:t>Rank_Average</a:t>
                      </a:r>
                      <a:endParaRPr lang="en-MY" dirty="0"/>
                    </a:p>
                  </a:txBody>
                  <a:tcPr/>
                </a:tc>
                <a:extLst>
                  <a:ext uri="{0D108BD9-81ED-4DB2-BD59-A6C34878D82A}">
                    <a16:rowId xmlns:a16="http://schemas.microsoft.com/office/drawing/2014/main" val="1393990790"/>
                  </a:ext>
                </a:extLst>
              </a:tr>
              <a:tr h="464241">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1512986970"/>
                  </a:ext>
                </a:extLst>
              </a:tr>
              <a:tr h="464241">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281670367"/>
                  </a:ext>
                </a:extLst>
              </a:tr>
              <a:tr h="464241">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479145755"/>
                  </a:ext>
                </a:extLst>
              </a:tr>
            </a:tbl>
          </a:graphicData>
        </a:graphic>
      </p:graphicFrame>
      <p:sp>
        <p:nvSpPr>
          <p:cNvPr id="5" name="Arrow: Right 4">
            <a:extLst>
              <a:ext uri="{FF2B5EF4-FFF2-40B4-BE49-F238E27FC236}">
                <a16:creationId xmlns:a16="http://schemas.microsoft.com/office/drawing/2014/main" id="{83E24012-88B3-5509-C3F8-D29A491871F6}"/>
              </a:ext>
            </a:extLst>
          </p:cNvPr>
          <p:cNvSpPr/>
          <p:nvPr/>
        </p:nvSpPr>
        <p:spPr>
          <a:xfrm>
            <a:off x="4254627" y="4407031"/>
            <a:ext cx="725864" cy="4996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83029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736</Words>
  <Application>Microsoft Office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Analysis on Ames,Iowa Houseprice</vt:lpstr>
      <vt:lpstr>Agenda</vt:lpstr>
      <vt:lpstr>Introduction</vt:lpstr>
      <vt:lpstr>Problem Statement</vt:lpstr>
      <vt:lpstr>PowerPoint Presentation</vt:lpstr>
      <vt:lpstr>Data Exploration</vt:lpstr>
      <vt:lpstr>Data Overview</vt:lpstr>
      <vt:lpstr>Data Cleaning</vt:lpstr>
      <vt:lpstr>Feature Engineering</vt:lpstr>
      <vt:lpstr>PowerPoint Presentation</vt:lpstr>
      <vt:lpstr>Model Selection</vt:lpstr>
      <vt:lpstr>Conclusion</vt:lpstr>
      <vt:lpstr>Recommendation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Iowa Houseprice</dc:title>
  <dc:creator>Nur Fatini Mohd Puad</dc:creator>
  <cp:lastModifiedBy>Nur Fatini Mohd Puad</cp:lastModifiedBy>
  <cp:revision>42</cp:revision>
  <dcterms:created xsi:type="dcterms:W3CDTF">2022-06-16T01:01:16Z</dcterms:created>
  <dcterms:modified xsi:type="dcterms:W3CDTF">2022-06-17T07:01:58Z</dcterms:modified>
</cp:coreProperties>
</file>