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309" r:id="rId3"/>
    <p:sldId id="310" r:id="rId4"/>
    <p:sldId id="311" r:id="rId5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08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740" y="624"/>
      </p:cViewPr>
      <p:guideLst>
        <p:guide orient="horz" pos="285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22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3C41D-7287-437D-9596-4F541AC770D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8E0E-7C03-40ED-99AD-9C38472E24E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4E714-86BF-4DEB-9C9D-5A0664748108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67E88-6633-43FC-8D4A-2DD9523CC10A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https://www.researchgate.net/publication/323269702_Boyer-Moore_Algorithm_in_Retrieving_Deleted_Short_Message_Service_in_Android_Platform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CD14F-4E54-448F-9759-908E16A5C04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https://www.researchgate.net/publication/323269702_Boyer-Moore_Algorithm_in_Retrieving_Deleted_Short_Message_Service_in_Android_Platform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CD14F-4E54-448F-9759-908E16A5C04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16275756" cy="915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51668" y="2269067"/>
            <a:ext cx="12282311" cy="1443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51668" y="3903133"/>
            <a:ext cx="12290777" cy="23368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8326967"/>
            <a:ext cx="3793067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133" y="8326967"/>
            <a:ext cx="5147733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0133" y="8326967"/>
            <a:ext cx="3793067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54000"/>
            <a:ext cx="3657600" cy="79163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54000"/>
            <a:ext cx="10701867" cy="79163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6119284"/>
            <a:ext cx="14020800" cy="2000249"/>
          </a:xfrm>
        </p:spPr>
        <p:txBody>
          <a:bodyPr/>
          <a:lstStyle>
            <a:lvl1pPr marL="0" indent="0">
              <a:buNone/>
              <a:defRPr sz="3200"/>
            </a:lvl1pPr>
            <a:lvl2pPr marL="609600" indent="0">
              <a:buNone/>
              <a:defRPr sz="2665"/>
            </a:lvl2pPr>
            <a:lvl3pPr marL="1219200" indent="0">
              <a:buNone/>
              <a:defRPr sz="2400"/>
            </a:lvl3pPr>
            <a:lvl4pPr marL="1828800" indent="0">
              <a:buNone/>
              <a:defRPr sz="2135"/>
            </a:lvl4pPr>
            <a:lvl5pPr marL="2438400" indent="0">
              <a:buNone/>
              <a:defRPr sz="2135"/>
            </a:lvl5pPr>
            <a:lvl6pPr marL="3048000" indent="0">
              <a:buNone/>
              <a:defRPr sz="2135"/>
            </a:lvl6pPr>
            <a:lvl7pPr marL="3657600" indent="0">
              <a:buNone/>
              <a:defRPr sz="2135"/>
            </a:lvl7pPr>
            <a:lvl8pPr marL="4267200" indent="0">
              <a:buNone/>
              <a:defRPr sz="2135"/>
            </a:lvl8pPr>
            <a:lvl9pPr marL="4876800" indent="0">
              <a:buNone/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66333"/>
            <a:ext cx="7179733" cy="660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1566333"/>
            <a:ext cx="7179733" cy="660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23" y="486833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423" y="2241551"/>
            <a:ext cx="68777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423" y="3340100"/>
            <a:ext cx="68777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162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162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23" y="609600"/>
            <a:ext cx="524368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623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423" y="2743200"/>
            <a:ext cx="5243689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23" y="609600"/>
            <a:ext cx="524368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1623" y="1316567"/>
            <a:ext cx="8229600" cy="649816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423" y="2743200"/>
            <a:ext cx="5243689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812800" y="254000"/>
            <a:ext cx="14630400" cy="77681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812800" y="1566333"/>
            <a:ext cx="14630400" cy="660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8326967"/>
            <a:ext cx="3793067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865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133" y="8326967"/>
            <a:ext cx="514773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865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0133" y="8326967"/>
            <a:ext cx="3793067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865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457200" indent="-457200" algn="l" rtl="0" fontAlgn="base">
        <a:spcBef>
          <a:spcPts val="130"/>
        </a:spcBef>
        <a:spcAft>
          <a:spcPct val="0"/>
        </a:spcAft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ts val="130"/>
        </a:spcBef>
        <a:spcAft>
          <a:spcPct val="0"/>
        </a:spcAft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ts val="13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ts val="13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ts val="130"/>
        </a:spcBef>
        <a:spcAft>
          <a:spcPct val="0"/>
        </a:spcAft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hyperlink" Target="https://www.topcoder.com/thrive/articles/boyer-moore-majority-vote-algorithm" TargetMode="External"/><Relationship Id="rId2" Type="http://schemas.openxmlformats.org/officeDocument/2006/relationships/hyperlink" Target="https://www.enjoyalgorithms.com/blog/find-the-majority-element-in-an-array" TargetMode="External"/><Relationship Id="rId1" Type="http://schemas.openxmlformats.org/officeDocument/2006/relationships/hyperlink" Target="https://www.geeksforgeeks.org/boyer-moore-majority-voting-algorith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Boyer-Moore Majority Voting </a:t>
            </a:r>
            <a:r>
              <a:rPr lang="en-GB" b="1" dirty="0" smtClean="0"/>
              <a:t>Algorithm</a:t>
            </a:r>
            <a:endParaRPr lang="en-GB" dirty="0"/>
          </a:p>
        </p:txBody>
      </p:sp>
      <p:pic>
        <p:nvPicPr>
          <p:cNvPr id="3" name="Picture 2" descr="PNG imag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1548765"/>
            <a:ext cx="1742440" cy="34442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635" y="2006600"/>
            <a:ext cx="5044440" cy="329501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Advantages</a:t>
            </a:r>
            <a:endParaRPr lang="en-US" b="1" dirty="0" smtClean="0"/>
          </a:p>
          <a:p>
            <a:r>
              <a:rPr lang="en-US" dirty="0" smtClean="0"/>
              <a:t>has </a:t>
            </a:r>
            <a:r>
              <a:rPr lang="en-US" dirty="0"/>
              <a:t>a </a:t>
            </a:r>
            <a:r>
              <a:rPr lang="en-US" b="1" dirty="0"/>
              <a:t>better time efficiency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No recursive </a:t>
            </a:r>
            <a:endParaRPr lang="en-US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749030" y="5301615"/>
            <a:ext cx="6489065" cy="25660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Disadvantages</a:t>
            </a:r>
            <a:endParaRPr lang="en-US" b="1" dirty="0" smtClean="0"/>
          </a:p>
          <a:p>
            <a:r>
              <a:rPr lang="en-US" dirty="0" smtClean="0"/>
              <a:t>If string has no recurrence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Content Placeholder 1" descr="PNG imag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771775"/>
            <a:ext cx="2864485" cy="4498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37815" y="254000"/>
            <a:ext cx="12605385" cy="776605"/>
          </a:xfrm>
        </p:spPr>
        <p:txBody>
          <a:bodyPr/>
          <a:lstStyle/>
          <a:p>
            <a:pPr algn="l"/>
            <a:r>
              <a:rPr lang="en-US" b="1" dirty="0" smtClean="0"/>
              <a:t>References</a:t>
            </a:r>
            <a:endParaRPr lang="en-US" b="1" dirty="0" smtClean="0"/>
          </a:p>
        </p:txBody>
      </p:sp>
      <p:sp>
        <p:nvSpPr>
          <p:cNvPr id="7" name="Title 1"/>
          <p:cNvSpPr>
            <a:spLocks noGrp="1"/>
          </p:cNvSpPr>
          <p:nvPr>
            <p:ph sz="half" idx="1"/>
          </p:nvPr>
        </p:nvSpPr>
        <p:spPr>
          <a:xfrm>
            <a:off x="3850005" y="2005965"/>
            <a:ext cx="11181080" cy="6164580"/>
          </a:xfrm>
        </p:spPr>
        <p:txBody>
          <a:bodyPr/>
          <a:lstStyle/>
          <a:p>
            <a:r>
              <a:rPr lang="en-US" sz="4000" dirty="0" smtClean="0">
                <a:hlinkClick r:id="rId1"/>
              </a:rPr>
              <a:t>https://www.geeksforgeeks.org/boyer-moore-majority-voting-algorithm/</a:t>
            </a:r>
            <a:endParaRPr lang="en-US" sz="4000" dirty="0" smtClean="0"/>
          </a:p>
          <a:p>
            <a:r>
              <a:rPr lang="en-GB" sz="4000" dirty="0" smtClean="0">
                <a:hlinkClick r:id="rId2"/>
              </a:rPr>
              <a:t>https://www.enjoyalgorithms.com/blog/find-the-majority-element-in-an-array</a:t>
            </a:r>
            <a:endParaRPr lang="en-GB" sz="4000" dirty="0" smtClean="0"/>
          </a:p>
          <a:p>
            <a:r>
              <a:rPr lang="en-GB" sz="4000" dirty="0" smtClean="0">
                <a:hlinkClick r:id="rId3"/>
              </a:rPr>
              <a:t>https://www.topcoder.com/thrive/articles/boyer-moore-majority-vote-algorithm</a:t>
            </a:r>
            <a:endParaRPr lang="en-GB" sz="4000" dirty="0" smtClean="0"/>
          </a:p>
          <a:p>
            <a:pPr marL="0" indent="0">
              <a:buNone/>
            </a:pPr>
            <a:endParaRPr lang="en-GB" sz="4000" dirty="0"/>
          </a:p>
        </p:txBody>
      </p:sp>
      <p:pic>
        <p:nvPicPr>
          <p:cNvPr id="2" name="Content Placeholder 1" descr="PNG image 2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4365" y="3719195"/>
            <a:ext cx="2839085" cy="445135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 image 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7725" y="4281170"/>
            <a:ext cx="4225925" cy="31902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4282440" y="3073400"/>
            <a:ext cx="5868035" cy="92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7742"/>
                </a:solidFill>
                <a:latin typeface="+mj-lt"/>
                <a:ea typeface="+mj-ea"/>
                <a:cs typeface="Microsoft Sans Serif" panose="020B0604020202020204"/>
              </a:defRPr>
            </a:lvl1pPr>
          </a:lstStyle>
          <a:p>
            <a:r>
              <a:rPr lang="en-US" sz="6000" b="1" dirty="0" smtClean="0"/>
              <a:t>Thank You !! </a:t>
            </a:r>
            <a:endParaRPr lang="en-US" sz="6000" b="1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665" y="170180"/>
            <a:ext cx="10797540" cy="776605"/>
          </a:xfrm>
        </p:spPr>
        <p:txBody>
          <a:bodyPr/>
          <a:lstStyle/>
          <a:p>
            <a:pPr algn="l"/>
            <a:r>
              <a:rPr lang="en-GB" sz="4000" b="1" dirty="0"/>
              <a:t>Boyer-Moore Majority Voting </a:t>
            </a:r>
            <a:r>
              <a:rPr lang="en-GB" sz="4000" b="1" dirty="0" smtClean="0"/>
              <a:t>Algorithm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0" y="2278380"/>
            <a:ext cx="10824845" cy="6059170"/>
          </a:xfrm>
        </p:spPr>
        <p:txBody>
          <a:bodyPr/>
          <a:lstStyle/>
          <a:p>
            <a:pPr algn="just"/>
            <a:r>
              <a:rPr lang="en-US" sz="3600" dirty="0" smtClean="0"/>
              <a:t>The Boyer-Moore voting algorithm is one of the popular optimal algorithms which is used to find the majority element among the given elements that have more than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N/2</a:t>
            </a:r>
            <a:r>
              <a:rPr lang="en-US" sz="3600" dirty="0" smtClean="0"/>
              <a:t> occurrences.</a:t>
            </a:r>
            <a:endParaRPr lang="en-US" sz="3600" dirty="0" smtClean="0"/>
          </a:p>
          <a:p>
            <a:pPr marL="0" indent="0" algn="just">
              <a:buNone/>
            </a:pPr>
            <a:endParaRPr lang="en-US" sz="3600" dirty="0" smtClean="0"/>
          </a:p>
          <a:p>
            <a:pPr algn="just"/>
            <a:r>
              <a:rPr lang="en-US" sz="3600" dirty="0" smtClean="0"/>
              <a:t> It is named after</a:t>
            </a:r>
            <a:r>
              <a:rPr lang="en-US" sz="3600" b="1" dirty="0" smtClean="0"/>
              <a:t> Robert S. Boyer</a:t>
            </a:r>
            <a:r>
              <a:rPr lang="en-US" sz="3600" dirty="0" smtClean="0"/>
              <a:t> and </a:t>
            </a:r>
            <a:r>
              <a:rPr lang="en-US" sz="3600" b="1" dirty="0" smtClean="0"/>
              <a:t>J </a:t>
            </a:r>
            <a:r>
              <a:rPr lang="en-US" sz="3600" b="1" dirty="0" err="1" smtClean="0"/>
              <a:t>Strother</a:t>
            </a:r>
            <a:r>
              <a:rPr lang="en-US" sz="3600" b="1" dirty="0" smtClean="0"/>
              <a:t> Moore,</a:t>
            </a:r>
            <a:endParaRPr lang="en-GB" sz="3600" b="1" dirty="0"/>
          </a:p>
        </p:txBody>
      </p:sp>
      <p:pic>
        <p:nvPicPr>
          <p:cNvPr id="4" name="Content Placeholder 3" descr="PNG image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flipH="1">
            <a:off x="930275" y="3647440"/>
            <a:ext cx="2342515" cy="4000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525" y="191135"/>
            <a:ext cx="6482080" cy="776605"/>
          </a:xfrm>
        </p:spPr>
        <p:txBody>
          <a:bodyPr/>
          <a:lstStyle/>
          <a:p>
            <a:r>
              <a:rPr lang="en-US" b="1" dirty="0" smtClean="0"/>
              <a:t>Real time Application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2815" y="2195830"/>
            <a:ext cx="11600815" cy="5974715"/>
          </a:xfrm>
        </p:spPr>
        <p:txBody>
          <a:bodyPr/>
          <a:lstStyle/>
          <a:p>
            <a:r>
              <a:rPr lang="en-US" sz="3200" b="1" dirty="0" smtClean="0"/>
              <a:t>Finding Majority Element</a:t>
            </a:r>
            <a:endParaRPr lang="en-US" sz="3200" b="1" dirty="0" smtClean="0"/>
          </a:p>
          <a:p>
            <a:pPr lvl="1"/>
            <a:r>
              <a:rPr lang="en-US" sz="3200" dirty="0" smtClean="0"/>
              <a:t>This method is often asked about in interviews with companies like </a:t>
            </a:r>
            <a:r>
              <a:rPr lang="en-US" sz="3200" b="1" dirty="0" smtClean="0"/>
              <a:t>Google, Facebook, Microsoft, Salesforce, and Amazon.</a:t>
            </a:r>
            <a:endParaRPr lang="en-US" sz="3200" b="1" dirty="0" smtClean="0"/>
          </a:p>
          <a:p>
            <a:r>
              <a:rPr lang="en-US" sz="3200" b="1" dirty="0" smtClean="0"/>
              <a:t>Finding majority voting in Election </a:t>
            </a:r>
            <a:endParaRPr lang="en-US" sz="3200" b="1" dirty="0" smtClean="0"/>
          </a:p>
          <a:p>
            <a:r>
              <a:rPr lang="en-US" sz="3200" b="1" dirty="0" smtClean="0"/>
              <a:t>Google Trend Track</a:t>
            </a:r>
            <a:endParaRPr lang="en-US" sz="3200" b="1" dirty="0" smtClean="0"/>
          </a:p>
          <a:p>
            <a:pPr lvl="1" algn="just"/>
            <a:r>
              <a:rPr lang="en-US" sz="3200" b="1" dirty="0" smtClean="0"/>
              <a:t> </a:t>
            </a:r>
            <a:r>
              <a:rPr lang="en-US" sz="3200" dirty="0" smtClean="0"/>
              <a:t>it may be beneficial to detect whether certain content becomes hot, i.e. frequently downloaded, to know which </a:t>
            </a:r>
            <a:r>
              <a:rPr lang="en-US" sz="3200" b="1" dirty="0" smtClean="0"/>
              <a:t>files to</a:t>
            </a:r>
            <a:r>
              <a:rPr lang="en-US" sz="3200" dirty="0" smtClean="0"/>
              <a:t> </a:t>
            </a:r>
            <a:r>
              <a:rPr lang="en-US" sz="3200" b="1" dirty="0" smtClean="0"/>
              <a:t>place on servers that are faster or have connections with higher bandwidth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algn="just"/>
            <a:endParaRPr lang="en-GB" sz="3200" dirty="0"/>
          </a:p>
        </p:txBody>
      </p:sp>
      <p:pic>
        <p:nvPicPr>
          <p:cNvPr id="4" name="Content Placeholder 3" descr="PNG image 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12800" y="3195320"/>
            <a:ext cx="2244725" cy="443484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820" y="212090"/>
            <a:ext cx="9436100" cy="776605"/>
          </a:xfrm>
        </p:spPr>
        <p:txBody>
          <a:bodyPr/>
          <a:lstStyle/>
          <a:p>
            <a:r>
              <a:rPr lang="en-US" b="1" dirty="0" smtClean="0"/>
              <a:t>Boyer – Moore Majority Voting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175" y="2235835"/>
            <a:ext cx="11055350" cy="4928870"/>
          </a:xfrm>
        </p:spPr>
        <p:txBody>
          <a:bodyPr/>
          <a:lstStyle/>
          <a:p>
            <a:pPr algn="just"/>
            <a:r>
              <a:rPr lang="en-US" sz="3600" dirty="0" smtClean="0"/>
              <a:t>It requires exactly 2 passes over the input list. </a:t>
            </a:r>
            <a:endParaRPr lang="en-US" sz="3600" dirty="0" smtClean="0"/>
          </a:p>
          <a:p>
            <a:pPr lvl="1" algn="just"/>
            <a:r>
              <a:rPr lang="en-US" sz="3600" dirty="0" smtClean="0"/>
              <a:t>In the first pass, we generate a single candidate value which is the majority value if there is a majority. In the first pass, we need 2 values:</a:t>
            </a:r>
            <a:endParaRPr lang="en-US" sz="3600" dirty="0" smtClean="0"/>
          </a:p>
          <a:p>
            <a:pPr lvl="2" algn="just"/>
            <a:r>
              <a:rPr lang="en-US" sz="3600" b="1" dirty="0" smtClean="0"/>
              <a:t>A candidate</a:t>
            </a:r>
            <a:r>
              <a:rPr lang="en-US" sz="3600" dirty="0" smtClean="0"/>
              <a:t> value,</a:t>
            </a:r>
            <a:endParaRPr lang="en-US" sz="3600" dirty="0" smtClean="0"/>
          </a:p>
          <a:p>
            <a:pPr lvl="2" algn="just"/>
            <a:r>
              <a:rPr lang="en-US" sz="3600" b="1" dirty="0" smtClean="0"/>
              <a:t>A count</a:t>
            </a:r>
            <a:r>
              <a:rPr lang="en-US" sz="3600" dirty="0" smtClean="0"/>
              <a:t>, initially set to 0.</a:t>
            </a:r>
            <a:endParaRPr lang="en-US" sz="3600" dirty="0" smtClean="0"/>
          </a:p>
          <a:p>
            <a:pPr lvl="1" algn="just"/>
            <a:r>
              <a:rPr lang="en-US" sz="3600" dirty="0" smtClean="0"/>
              <a:t>The second pass simply counts the frequency of that major candidate value to confirm </a:t>
            </a:r>
            <a:endParaRPr lang="en-GB" sz="3600" dirty="0"/>
          </a:p>
        </p:txBody>
      </p:sp>
      <p:pic>
        <p:nvPicPr>
          <p:cNvPr id="4" name="Content Placeholder 3" descr="PNG image 1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1220" y="3423285"/>
            <a:ext cx="2203450" cy="374142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440" y="191135"/>
            <a:ext cx="6376670" cy="776605"/>
          </a:xfrm>
        </p:spPr>
        <p:txBody>
          <a:bodyPr/>
          <a:lstStyle/>
          <a:p>
            <a:r>
              <a:rPr lang="en-US" b="1" dirty="0" smtClean="0"/>
              <a:t>Algorithm &amp; Dry Run</a:t>
            </a:r>
            <a:endParaRPr lang="en-US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77580" y="1922780"/>
            <a:ext cx="6446520" cy="6247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Step 1 –</a:t>
            </a:r>
            <a:r>
              <a:rPr lang="en-US" sz="2800" dirty="0" smtClean="0"/>
              <a:t> Find a candidate with the majority –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Initialize a variable say </a:t>
            </a:r>
            <a:r>
              <a:rPr lang="en-US" sz="2800" b="1" dirty="0" err="1" smtClean="0"/>
              <a:t>i</a:t>
            </a:r>
            <a:r>
              <a:rPr lang="en-US" sz="2800" dirty="0" smtClean="0"/>
              <a:t> ,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votes = 0, candidate =-1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Traverse through the array using 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for loop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 0 to 6</a:t>
            </a:r>
            <a:endParaRPr lang="en-US" sz="2800" b="1" dirty="0" smtClean="0"/>
          </a:p>
          <a:p>
            <a:pPr marL="457200" lvl="1" indent="0">
              <a:buNone/>
            </a:pPr>
            <a:r>
              <a:rPr lang="en-US" sz="2800" dirty="0" smtClean="0"/>
              <a:t>If votes = 0,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choose the candidate = </a:t>
            </a:r>
            <a:r>
              <a:rPr lang="en-US" sz="2800" dirty="0" err="1" smtClean="0"/>
              <a:t>arr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 ,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make votes=1.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else if the current element = candidate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	    increment votes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Else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decrement votes.</a:t>
            </a:r>
            <a:endParaRPr lang="en-GB" sz="28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</p:nvPr>
        </p:nvGraphicFramePr>
        <p:xfrm>
          <a:off x="1117600" y="2434167"/>
          <a:ext cx="69119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  <a:gridCol w="987425"/>
                <a:gridCol w="987425"/>
                <a:gridCol w="987425"/>
                <a:gridCol w="987425"/>
                <a:gridCol w="987425"/>
                <a:gridCol w="987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3" name="Content Placeholder 11"/>
          <p:cNvGraphicFramePr/>
          <p:nvPr/>
        </p:nvGraphicFramePr>
        <p:xfrm>
          <a:off x="1117600" y="3524057"/>
          <a:ext cx="69119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  <a:gridCol w="987425"/>
                <a:gridCol w="987425"/>
                <a:gridCol w="987425"/>
                <a:gridCol w="987425"/>
                <a:gridCol w="987425"/>
                <a:gridCol w="987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4" name="Content Placeholder 11"/>
          <p:cNvGraphicFramePr/>
          <p:nvPr/>
        </p:nvGraphicFramePr>
        <p:xfrm>
          <a:off x="1145303" y="4414981"/>
          <a:ext cx="6911975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425"/>
                <a:gridCol w="987425"/>
                <a:gridCol w="987425"/>
                <a:gridCol w="987425"/>
                <a:gridCol w="987425"/>
                <a:gridCol w="987425"/>
                <a:gridCol w="987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03200" y="3575666"/>
            <a:ext cx="1117600" cy="3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votes =0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7647" y="2556781"/>
            <a:ext cx="1117600" cy="3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Array[]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7703" y="4537796"/>
            <a:ext cx="1117600" cy="3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candidate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903504" y="6466000"/>
            <a:ext cx="5126187" cy="110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73239"/>
                </a:solidFill>
                <a:latin typeface="Consolas" panose="020B0609020204030204" pitchFamily="49" charset="0"/>
              </a:rPr>
              <a:t>candidate = 1 after first traversal</a:t>
            </a:r>
            <a:r>
              <a:rPr lang="en-US" altLang="en-US" sz="2665" dirty="0">
                <a:solidFill>
                  <a:prstClr val="black"/>
                </a:solidFill>
              </a:rPr>
              <a:t> </a:t>
            </a:r>
            <a:endParaRPr lang="en-US" altLang="en-US" sz="4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320800" y="5609590"/>
            <a:ext cx="1448435" cy="85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800" dirty="0">
                <a:solidFill>
                  <a:srgbClr val="273239"/>
                </a:solidFill>
              </a:rPr>
              <a:t>n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</a:rPr>
              <a:t>=7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6" grpId="0" animBg="1"/>
      <p:bldP spid="17" grpId="0" animBg="1"/>
      <p:bldP spid="20" grpId="0" bldLvl="0" animBg="1"/>
      <p:bldP spid="19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87320" y="118110"/>
            <a:ext cx="6710680" cy="866140"/>
          </a:xfrm>
        </p:spPr>
        <p:txBody>
          <a:bodyPr/>
          <a:lstStyle/>
          <a:p>
            <a:r>
              <a:rPr lang="en-US" b="1" dirty="0" smtClean="0"/>
              <a:t>Algorithm &amp; Dry Run</a:t>
            </a:r>
            <a:endParaRPr lang="en-US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398000" y="2047875"/>
            <a:ext cx="5440680" cy="6122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Step 2 –</a:t>
            </a:r>
            <a:r>
              <a:rPr lang="en-US" sz="2800" dirty="0" smtClean="0"/>
              <a:t> Check if the candidate has more than N/2 votes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Initialize  variable  count =0,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candidate Value =1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Traverse through the array using 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for loop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 0 to 6                </a:t>
            </a:r>
            <a:endParaRPr lang="en-US" sz="2800" b="1" dirty="0" smtClean="0"/>
          </a:p>
          <a:p>
            <a:pPr marL="457200" lvl="1" indent="0">
              <a:buNone/>
            </a:pPr>
            <a:r>
              <a:rPr lang="en-US" sz="2800" dirty="0" smtClean="0"/>
              <a:t>If Candidate Value =1 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 increment count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loop</a:t>
            </a:r>
            <a:endParaRPr lang="en-US" sz="2800" dirty="0" smtClean="0"/>
          </a:p>
          <a:p>
            <a:pPr marL="457200" lvl="1" indent="0" fontAlgn="base">
              <a:buNone/>
            </a:pPr>
            <a:r>
              <a:rPr lang="en-US" sz="2800" b="1" dirty="0"/>
              <a:t>If the count is &gt;N/2, </a:t>
            </a:r>
            <a:endParaRPr lang="en-US" sz="2800" b="1" dirty="0" smtClean="0"/>
          </a:p>
          <a:p>
            <a:pPr marL="457200" lvl="1" indent="0" fontAlgn="base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return </a:t>
            </a:r>
            <a:r>
              <a:rPr lang="en-US" sz="2800" b="1" dirty="0"/>
              <a:t>the candidate.</a:t>
            </a:r>
            <a:endParaRPr lang="en-US" sz="2800" b="1" dirty="0"/>
          </a:p>
          <a:p>
            <a:pPr marL="457200" lvl="1" indent="0" fontAlgn="base">
              <a:buNone/>
            </a:pPr>
            <a:r>
              <a:rPr lang="en-US" sz="2800" b="1" dirty="0"/>
              <a:t>else </a:t>
            </a:r>
            <a:endParaRPr lang="en-US" sz="2800" b="1" dirty="0"/>
          </a:p>
          <a:p>
            <a:pPr marL="457200" lvl="1" indent="0" fontAlgn="base">
              <a:buNone/>
            </a:pPr>
            <a:r>
              <a:rPr lang="en-US" sz="2800" b="1" dirty="0" smtClean="0"/>
              <a:t>	return </a:t>
            </a:r>
            <a:r>
              <a:rPr lang="en-US" sz="2800" b="1" dirty="0"/>
              <a:t>-1.</a:t>
            </a:r>
            <a:endParaRPr lang="en-US" b="1" dirty="0"/>
          </a:p>
          <a:p>
            <a:pPr marL="0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</p:nvPr>
        </p:nvGraphicFramePr>
        <p:xfrm>
          <a:off x="1117600" y="2434167"/>
          <a:ext cx="69119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  <a:gridCol w="987425"/>
                <a:gridCol w="987425"/>
                <a:gridCol w="987425"/>
                <a:gridCol w="987425"/>
                <a:gridCol w="987425"/>
                <a:gridCol w="987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3" name="Content Placeholder 11"/>
          <p:cNvGraphicFramePr/>
          <p:nvPr/>
        </p:nvGraphicFramePr>
        <p:xfrm>
          <a:off x="1117600" y="3524057"/>
          <a:ext cx="6911975" cy="60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7425"/>
                <a:gridCol w="987425"/>
                <a:gridCol w="987425"/>
                <a:gridCol w="987425"/>
                <a:gridCol w="987425"/>
                <a:gridCol w="987425"/>
                <a:gridCol w="987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GB" sz="32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0032" y="3589356"/>
            <a:ext cx="1117600" cy="3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Count=0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0032" y="2466611"/>
            <a:ext cx="1117600" cy="3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Array[]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3016" y="4749838"/>
            <a:ext cx="25298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73239"/>
                </a:solidFill>
                <a:latin typeface="Consolas" panose="020B0609020204030204" pitchFamily="49" charset="0"/>
              </a:rPr>
              <a:t>candidate = 1 </a:t>
            </a:r>
            <a:endParaRPr lang="en-GB" sz="24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52980" y="5739765"/>
            <a:ext cx="4255135" cy="61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</a:rPr>
              <a:t>Hence count &gt; 7/2 =3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51778" y="1430456"/>
            <a:ext cx="5532587" cy="85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800" dirty="0">
                <a:solidFill>
                  <a:srgbClr val="273239"/>
                </a:solidFill>
              </a:rPr>
              <a:t>n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</a:rPr>
              <a:t>=7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252980" y="6837045"/>
            <a:ext cx="4464050" cy="110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8496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The majority element is : 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bldLvl="0" animBg="1"/>
      <p:bldP spid="16" grpId="0" animBg="1"/>
      <p:bldP spid="17" grpId="0" animBg="1"/>
      <p:bldP spid="8" grpId="0" bldLvl="0" animBg="1"/>
      <p:bldP spid="7" grpId="0"/>
      <p:bldP spid="21" grpId="0" bldLvl="0" animBg="1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55570" y="254000"/>
            <a:ext cx="12787630" cy="776605"/>
          </a:xfrm>
        </p:spPr>
        <p:txBody>
          <a:bodyPr/>
          <a:lstStyle/>
          <a:p>
            <a:pPr algn="l"/>
            <a:r>
              <a:rPr lang="en-US" b="1" dirty="0" smtClean="0"/>
              <a:t>Algorithm</a:t>
            </a:r>
            <a:endParaRPr lang="en-US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36040" y="1838960"/>
            <a:ext cx="6656705" cy="6331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findMajority</a:t>
            </a:r>
            <a:r>
              <a:rPr lang="en-GB" sz="3200" dirty="0" smtClean="0"/>
              <a:t>(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arr</a:t>
            </a:r>
            <a:r>
              <a:rPr lang="en-GB" sz="3200" dirty="0" smtClean="0"/>
              <a:t>[], </a:t>
            </a:r>
            <a:r>
              <a:rPr lang="en-GB" sz="3200" dirty="0" err="1" smtClean="0"/>
              <a:t>int</a:t>
            </a:r>
            <a:r>
              <a:rPr lang="en-GB" sz="3200" dirty="0" smtClean="0"/>
              <a:t> n)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{    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, candidate = -1, votes = 0;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</a:t>
            </a:r>
            <a:r>
              <a:rPr lang="en-GB" sz="2665" dirty="0" smtClean="0"/>
              <a:t>   // Finding majority candidate</a:t>
            </a:r>
            <a:endParaRPr lang="en-GB" sz="2665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665" dirty="0" smtClean="0"/>
              <a:t> </a:t>
            </a:r>
            <a:r>
              <a:rPr lang="en-GB" sz="3200" dirty="0" smtClean="0"/>
              <a:t>   for (</a:t>
            </a:r>
            <a:r>
              <a:rPr lang="en-GB" sz="3200" dirty="0" err="1" smtClean="0"/>
              <a:t>i</a:t>
            </a:r>
            <a:r>
              <a:rPr lang="en-GB" sz="3200" dirty="0" smtClean="0"/>
              <a:t> = 0; </a:t>
            </a:r>
            <a:r>
              <a:rPr lang="en-GB" sz="3200" dirty="0" err="1" smtClean="0"/>
              <a:t>i</a:t>
            </a:r>
            <a:r>
              <a:rPr lang="en-GB" sz="3200" dirty="0" smtClean="0"/>
              <a:t> &lt; n; </a:t>
            </a:r>
            <a:r>
              <a:rPr lang="en-GB" sz="3200" dirty="0" err="1" smtClean="0"/>
              <a:t>i</a:t>
            </a:r>
            <a:r>
              <a:rPr lang="en-GB" sz="3200" dirty="0" smtClean="0"/>
              <a:t>++) {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       if (votes == 0) {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           candidate = </a:t>
            </a:r>
            <a:r>
              <a:rPr lang="en-GB" sz="3200" dirty="0" err="1" smtClean="0"/>
              <a:t>arr</a:t>
            </a:r>
            <a:r>
              <a:rPr lang="en-GB" sz="3200" dirty="0" smtClean="0"/>
              <a:t>[</a:t>
            </a:r>
            <a:r>
              <a:rPr lang="en-GB" sz="3200" dirty="0" err="1" smtClean="0"/>
              <a:t>i</a:t>
            </a:r>
            <a:r>
              <a:rPr lang="en-GB" sz="3200" dirty="0" smtClean="0"/>
              <a:t>];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           votes = 1;}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       else {if (</a:t>
            </a:r>
            <a:r>
              <a:rPr lang="en-GB" sz="3200" dirty="0" err="1" smtClean="0"/>
              <a:t>arr</a:t>
            </a:r>
            <a:r>
              <a:rPr lang="en-GB" sz="3200" dirty="0" smtClean="0"/>
              <a:t>[</a:t>
            </a:r>
            <a:r>
              <a:rPr lang="en-GB" sz="3200" dirty="0" err="1" smtClean="0"/>
              <a:t>i</a:t>
            </a:r>
            <a:r>
              <a:rPr lang="en-GB" sz="3200" dirty="0" smtClean="0"/>
              <a:t>] == candidate)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               votes++;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           else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               votes--;</a:t>
            </a:r>
            <a:endParaRPr lang="en-GB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/>
              <a:t>        }    }</a:t>
            </a:r>
            <a:endParaRPr lang="en-GB" sz="32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745220" y="1839595"/>
            <a:ext cx="6697980" cy="6330950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</a:t>
            </a:r>
            <a:r>
              <a:rPr lang="en-GB" sz="12800" dirty="0" err="1" smtClean="0"/>
              <a:t>int</a:t>
            </a:r>
            <a:r>
              <a:rPr lang="en-GB" sz="12800" dirty="0" smtClean="0"/>
              <a:t> count = 0;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   </a:t>
            </a:r>
            <a:r>
              <a:rPr lang="en-GB" sz="10665" dirty="0" smtClean="0"/>
              <a:t>// Checking if majority candidate occurs more than n/2 times</a:t>
            </a:r>
            <a:endParaRPr lang="en-GB" sz="10665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   for (</a:t>
            </a:r>
            <a:r>
              <a:rPr lang="en-GB" sz="12800" dirty="0" err="1" smtClean="0"/>
              <a:t>i</a:t>
            </a:r>
            <a:r>
              <a:rPr lang="en-GB" sz="12800" dirty="0" smtClean="0"/>
              <a:t> = 0; </a:t>
            </a:r>
            <a:r>
              <a:rPr lang="en-GB" sz="12800" dirty="0" err="1" smtClean="0"/>
              <a:t>i</a:t>
            </a:r>
            <a:r>
              <a:rPr lang="en-GB" sz="12800" dirty="0" smtClean="0"/>
              <a:t> &lt; n; </a:t>
            </a:r>
            <a:r>
              <a:rPr lang="en-GB" sz="12800" dirty="0" err="1" smtClean="0"/>
              <a:t>i</a:t>
            </a:r>
            <a:r>
              <a:rPr lang="en-GB" sz="12800" dirty="0" smtClean="0"/>
              <a:t>++)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{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       if (</a:t>
            </a:r>
            <a:r>
              <a:rPr lang="en-GB" sz="12800" dirty="0" err="1" smtClean="0"/>
              <a:t>arr</a:t>
            </a:r>
            <a:r>
              <a:rPr lang="en-GB" sz="12800" dirty="0" smtClean="0"/>
              <a:t>[</a:t>
            </a:r>
            <a:r>
              <a:rPr lang="en-GB" sz="12800" dirty="0" err="1" smtClean="0"/>
              <a:t>i</a:t>
            </a:r>
            <a:r>
              <a:rPr lang="en-GB" sz="12800" dirty="0" smtClean="0"/>
              <a:t>] == candidate)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           count++;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   }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   if (count &gt; n / 2)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       return candidate;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    return -1;</a:t>
            </a:r>
            <a:endParaRPr lang="en-GB" sz="1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2800" dirty="0" smtClean="0"/>
              <a:t>}</a:t>
            </a:r>
            <a:endParaRPr lang="en-GB" sz="12800" dirty="0" smtClean="0"/>
          </a:p>
          <a:p>
            <a:pPr>
              <a:spcBef>
                <a:spcPts val="600"/>
              </a:spcBef>
            </a:pPr>
            <a:endParaRPr lang="en-GB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70" decel="100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770" decel="100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2" dur="77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4" dur="77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70" decel="100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770" decel="100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1" dur="77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3" dur="77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70" decel="100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770" decel="100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0" dur="77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2" dur="77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70" decel="100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770" decel="100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9" dur="77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1" dur="77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70" decel="100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770" decel="100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8" dur="77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0" dur="77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70" decel="100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770" decel="100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17" dur="77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9" dur="77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80105" y="191135"/>
            <a:ext cx="11954510" cy="776605"/>
          </a:xfrm>
        </p:spPr>
        <p:txBody>
          <a:bodyPr/>
          <a:lstStyle/>
          <a:p>
            <a:pPr algn="l"/>
            <a:r>
              <a:rPr lang="en-US" b="1" dirty="0" smtClean="0"/>
              <a:t>Complexities</a:t>
            </a:r>
            <a:endParaRPr lang="en-US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08095" y="2341880"/>
            <a:ext cx="11098530" cy="570293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above algorithm makes 2 passes through our list, and so requires 2N comparisons in the worst case.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b="1" dirty="0" smtClean="0"/>
              <a:t>Time complexity: O(n)</a:t>
            </a:r>
            <a:r>
              <a:rPr lang="en-US" sz="3200" dirty="0" smtClean="0"/>
              <a:t>, we make only two iterations through the array.</a:t>
            </a:r>
            <a:endParaRPr lang="en-US" sz="3200" dirty="0" smtClean="0"/>
          </a:p>
          <a:p>
            <a:r>
              <a:rPr lang="en-US" sz="3200" b="1" dirty="0" smtClean="0"/>
              <a:t>Space complexity: O(1)</a:t>
            </a:r>
            <a:r>
              <a:rPr lang="en-US" sz="3200" dirty="0" smtClean="0"/>
              <a:t>, only two variables.</a:t>
            </a:r>
            <a:endParaRPr lang="en-US" sz="3200" dirty="0" smtClean="0"/>
          </a:p>
          <a:p>
            <a:endParaRPr lang="en-US" sz="3200" dirty="0"/>
          </a:p>
          <a:p>
            <a:pPr marL="0" indent="0" algn="just">
              <a:buNone/>
            </a:pPr>
            <a:r>
              <a:rPr lang="en-US" sz="3200" b="1" dirty="0"/>
              <a:t>Boyer-Moore algorithm is the best algorithm for the majority problem</a:t>
            </a:r>
            <a:endParaRPr lang="en-GB" sz="3200" dirty="0"/>
          </a:p>
        </p:txBody>
      </p:sp>
      <p:pic>
        <p:nvPicPr>
          <p:cNvPr id="4" name="Content Placeholder 3" descr="PNG image 1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6580" y="3571875"/>
            <a:ext cx="2221230" cy="363918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23210" y="212090"/>
            <a:ext cx="12619990" cy="776605"/>
          </a:xfrm>
        </p:spPr>
        <p:txBody>
          <a:bodyPr/>
          <a:lstStyle/>
          <a:p>
            <a:pPr algn="l"/>
            <a:r>
              <a:rPr lang="en-US" b="1" dirty="0" smtClean="0"/>
              <a:t>Computer Applications</a:t>
            </a:r>
            <a:endParaRPr lang="en-US" b="1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00320" y="2299335"/>
            <a:ext cx="7179945" cy="5871210"/>
          </a:xfrm>
        </p:spPr>
        <p:txBody>
          <a:bodyPr/>
          <a:lstStyle/>
          <a:p>
            <a:r>
              <a:rPr lang="en-US" b="1" dirty="0" smtClean="0"/>
              <a:t>Sketching and Streaming Algorithms</a:t>
            </a:r>
            <a:r>
              <a:rPr lang="en-US" dirty="0" smtClean="0"/>
              <a:t> for Processing Massive Data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105814" y="5178068"/>
            <a:ext cx="404552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white pixels are only 52% of the total in the random starting set.</a:t>
            </a:r>
            <a:endParaRPr lang="en-GB" sz="2400" dirty="0"/>
          </a:p>
        </p:txBody>
      </p:sp>
      <p:pic>
        <p:nvPicPr>
          <p:cNvPr id="5" name="Picture 4" descr="PNG imag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2717800"/>
            <a:ext cx="2735580" cy="5034280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 build="p"/>
    </p:bld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3235</Words>
  <Application>WPS Presentation</Application>
  <PresentationFormat>Custom</PresentationFormat>
  <Paragraphs>212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Consolas</vt:lpstr>
      <vt:lpstr>Microsoft Sans Serif</vt:lpstr>
      <vt:lpstr>Microsoft YaHei</vt:lpstr>
      <vt:lpstr>Arial Unicode MS</vt:lpstr>
      <vt:lpstr>Calibri</vt:lpstr>
      <vt:lpstr>Communications and Dialogues</vt:lpstr>
      <vt:lpstr>Boyer-Moore Majority Voting Algorithm</vt:lpstr>
      <vt:lpstr>Boyer-Moore Majority Voting Algorithm</vt:lpstr>
      <vt:lpstr>Real time Application</vt:lpstr>
      <vt:lpstr>Boyer – Moore Majority Voting</vt:lpstr>
      <vt:lpstr>Algorithm &amp; Dry Run</vt:lpstr>
      <vt:lpstr>Algorithm &amp; Dry Run</vt:lpstr>
      <vt:lpstr>Algorithm</vt:lpstr>
      <vt:lpstr>Complexities</vt:lpstr>
      <vt:lpstr>Computer Applications</vt:lpstr>
      <vt:lpstr>Advantages &amp; Disadvantages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Kadane’s continuous subarray algorithm</dc:title>
  <dc:creator/>
  <cp:lastModifiedBy>Grace</cp:lastModifiedBy>
  <cp:revision>73</cp:revision>
  <dcterms:created xsi:type="dcterms:W3CDTF">2022-12-15T17:32:00Z</dcterms:created>
  <dcterms:modified xsi:type="dcterms:W3CDTF">2022-12-18T20:49:04Z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