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9144000" cx="16256000"/>
  <p:notesSz cx="16256000" cy="9144000"/>
  <p:embeddedFontLst>
    <p:embeddedFont>
      <p:font typeface="Helvetica Neue"/>
      <p:regular r:id="rId15"/>
      <p:bold r:id="rId16"/>
      <p:italic r:id="rId17"/>
      <p:boldItalic r:id="rId18"/>
    </p:embeddedFont>
    <p:embeddedFont>
      <p:font typeface="Arial Black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5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gD7/Y7eRo112J68fF0u1pZ0DED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5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ialBlack-regular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7043738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9207500" y="0"/>
            <a:ext cx="7045325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7043738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ctrTitle"/>
          </p:nvPr>
        </p:nvSpPr>
        <p:spPr>
          <a:xfrm>
            <a:off x="5155806" y="4292600"/>
            <a:ext cx="59443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12800" y="342900"/>
            <a:ext cx="1415260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rgbClr val="00774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812800" y="8503920"/>
            <a:ext cx="37388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812800" y="1676400"/>
            <a:ext cx="1415260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idx="10" type="dt"/>
          </p:nvPr>
        </p:nvSpPr>
        <p:spPr>
          <a:xfrm>
            <a:off x="812800" y="8503920"/>
            <a:ext cx="37388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7710530" y="342900"/>
            <a:ext cx="7254875" cy="746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0077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2" type="body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812800" y="8503920"/>
            <a:ext cx="37388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7710530" y="342900"/>
            <a:ext cx="7254875" cy="746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0077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12800" y="8503920"/>
            <a:ext cx="37388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7710530" y="342900"/>
            <a:ext cx="7254875" cy="746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77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1498600" y="1460500"/>
            <a:ext cx="127413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77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eeksforgeeks.org/algorithms-analysis-of-algorithms-question-18/" TargetMode="External"/><Relationship Id="rId4" Type="http://schemas.openxmlformats.org/officeDocument/2006/relationships/hyperlink" Target="https://www.geeksforgeeks.org/algorithms-analysis-of-algorithms-question-18/" TargetMode="External"/><Relationship Id="rId5" Type="http://schemas.openxmlformats.org/officeDocument/2006/relationships/hyperlink" Target="https://www.geeksforgeeks.org/algorithms-analysis-of-algorithms-question-18/" TargetMode="External"/><Relationship Id="rId6" Type="http://schemas.openxmlformats.org/officeDocument/2006/relationships/hyperlink" Target="https://www.geeksforgeeks.org/algorithms-analysis-of-algorithms-question-18/" TargetMode="External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type="ctrTitle"/>
          </p:nvPr>
        </p:nvSpPr>
        <p:spPr>
          <a:xfrm>
            <a:off x="5155806" y="2286000"/>
            <a:ext cx="5944387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Kadane’s continuous subarray algorithm</a:t>
            </a:r>
            <a:endParaRPr/>
          </a:p>
        </p:txBody>
      </p:sp>
    </p:spTree>
  </p:cSld>
  <p:clrMapOvr>
    <a:masterClrMapping/>
  </p:clrMapOvr>
  <p:transition p14:dur="1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/>
          <p:nvPr/>
        </p:nvSpPr>
        <p:spPr>
          <a:xfrm flipH="1">
            <a:off x="10566400" y="1295400"/>
            <a:ext cx="3087370" cy="1517015"/>
          </a:xfrm>
          <a:prstGeom prst="cloudCallout">
            <a:avLst>
              <a:gd fmla="val -52776" name="adj1"/>
              <a:gd fmla="val 79468" name="adj2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Kadane’s Algorithm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NG image 11" id="45" name="Google Shape;4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69290" y="2895600"/>
            <a:ext cx="2759710" cy="507809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1041400" y="3303905"/>
            <a:ext cx="11658600" cy="5078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Kadane's Algorithm is commonly known for Finding the largest sum of a subarray in linear time</a:t>
            </a:r>
            <a:endParaRPr/>
          </a:p>
          <a:p>
            <a:pPr indent="-3683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An iterative dynamic programming algorithm</a:t>
            </a: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It calculates the maximum sum subarray ending at a particular position by using the maximum sum subarray ending at the previous position</a:t>
            </a:r>
            <a:endParaRPr/>
          </a:p>
        </p:txBody>
      </p:sp>
      <p:sp>
        <p:nvSpPr>
          <p:cNvPr id="47" name="Google Shape;47;p2"/>
          <p:cNvSpPr txBox="1"/>
          <p:nvPr/>
        </p:nvSpPr>
        <p:spPr>
          <a:xfrm>
            <a:off x="584200" y="802957"/>
            <a:ext cx="1415260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Kadane’s Algorithm</a:t>
            </a:r>
            <a:endParaRPr b="0" i="0" sz="3000" u="none" cap="none" strike="noStrike">
              <a:solidFill>
                <a:srgbClr val="53535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/>
          <p:nvPr>
            <p:ph type="title"/>
          </p:nvPr>
        </p:nvSpPr>
        <p:spPr>
          <a:xfrm>
            <a:off x="2312684" y="680072"/>
            <a:ext cx="497205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35353"/>
                </a:solidFill>
              </a:rPr>
              <a:t>Maximum sum subarray problem</a:t>
            </a:r>
            <a:endParaRPr sz="3000"/>
          </a:p>
        </p:txBody>
      </p:sp>
      <p:sp>
        <p:nvSpPr>
          <p:cNvPr id="53" name="Google Shape;53;p3"/>
          <p:cNvSpPr txBox="1"/>
          <p:nvPr/>
        </p:nvSpPr>
        <p:spPr>
          <a:xfrm>
            <a:off x="2665716" y="1314747"/>
            <a:ext cx="10625980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find the contiguous subarray who has the maximum sum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" name="Google Shape;54;p3"/>
          <p:cNvSpPr txBox="1"/>
          <p:nvPr>
            <p:ph idx="11" type="ftr"/>
          </p:nvPr>
        </p:nvSpPr>
        <p:spPr>
          <a:xfrm>
            <a:off x="183911" y="8486147"/>
            <a:ext cx="159893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1B88FC"/>
                </a:solidFill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b="0" i="0" lang="en-US" sz="1800" u="none" cap="none" strike="noStrike">
                <a:solidFill>
                  <a:srgbClr val="1B88FC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</a:t>
            </a:r>
            <a:endParaRPr/>
          </a:p>
        </p:txBody>
      </p:sp>
      <p:grpSp>
        <p:nvGrpSpPr>
          <p:cNvPr id="55" name="Google Shape;55;p3"/>
          <p:cNvGrpSpPr/>
          <p:nvPr/>
        </p:nvGrpSpPr>
        <p:grpSpPr>
          <a:xfrm>
            <a:off x="3240308" y="4343400"/>
            <a:ext cx="11577538" cy="1265491"/>
            <a:chOff x="65321" y="0"/>
            <a:chExt cx="11577538" cy="1265491"/>
          </a:xfrm>
        </p:grpSpPr>
        <p:sp>
          <p:nvSpPr>
            <p:cNvPr id="56" name="Google Shape;56;p3"/>
            <p:cNvSpPr/>
            <p:nvPr/>
          </p:nvSpPr>
          <p:spPr>
            <a:xfrm>
              <a:off x="65321" y="0"/>
              <a:ext cx="1090381" cy="1265491"/>
            </a:xfrm>
            <a:prstGeom prst="roundRect">
              <a:avLst>
                <a:gd fmla="val 10000" name="adj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 txBox="1"/>
            <p:nvPr/>
          </p:nvSpPr>
          <p:spPr>
            <a:xfrm>
              <a:off x="65321" y="0"/>
              <a:ext cx="1090381" cy="379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12260" y="379927"/>
              <a:ext cx="871938" cy="822009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 txBox="1"/>
            <p:nvPr/>
          </p:nvSpPr>
          <p:spPr>
            <a:xfrm>
              <a:off x="136336" y="404003"/>
              <a:ext cx="823786" cy="773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81275" spcFirstLastPara="1" rIns="812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237481" y="0"/>
              <a:ext cx="1090381" cy="1265491"/>
            </a:xfrm>
            <a:prstGeom prst="roundRect">
              <a:avLst>
                <a:gd fmla="val 10000" name="adj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 txBox="1"/>
            <p:nvPr/>
          </p:nvSpPr>
          <p:spPr>
            <a:xfrm>
              <a:off x="1237481" y="0"/>
              <a:ext cx="1090381" cy="379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284420" y="379927"/>
              <a:ext cx="871938" cy="822009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 txBox="1"/>
            <p:nvPr/>
          </p:nvSpPr>
          <p:spPr>
            <a:xfrm>
              <a:off x="1308496" y="404003"/>
              <a:ext cx="823786" cy="773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81275" spcFirstLastPara="1" rIns="812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347358" y="0"/>
              <a:ext cx="1090381" cy="1265491"/>
            </a:xfrm>
            <a:prstGeom prst="roundRect">
              <a:avLst>
                <a:gd fmla="val 10000" name="adj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 txBox="1"/>
            <p:nvPr/>
          </p:nvSpPr>
          <p:spPr>
            <a:xfrm>
              <a:off x="2347358" y="0"/>
              <a:ext cx="1090381" cy="379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456580" y="379927"/>
              <a:ext cx="871938" cy="822009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 txBox="1"/>
            <p:nvPr/>
          </p:nvSpPr>
          <p:spPr>
            <a:xfrm>
              <a:off x="2480656" y="404003"/>
              <a:ext cx="823786" cy="773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81275" spcFirstLastPara="1" rIns="812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-5</a:t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519518" y="0"/>
              <a:ext cx="1090381" cy="1265491"/>
            </a:xfrm>
            <a:prstGeom prst="roundRect">
              <a:avLst>
                <a:gd fmla="val 10000" name="adj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 txBox="1"/>
            <p:nvPr/>
          </p:nvSpPr>
          <p:spPr>
            <a:xfrm>
              <a:off x="3519518" y="0"/>
              <a:ext cx="1090381" cy="379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628556" y="379647"/>
              <a:ext cx="872305" cy="822569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 txBox="1"/>
            <p:nvPr/>
          </p:nvSpPr>
          <p:spPr>
            <a:xfrm>
              <a:off x="3652648" y="403739"/>
              <a:ext cx="824121" cy="7743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81275" spcFirstLastPara="1" rIns="812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691678" y="0"/>
              <a:ext cx="1090381" cy="1265491"/>
            </a:xfrm>
            <a:prstGeom prst="roundRect">
              <a:avLst>
                <a:gd fmla="val 10000" name="adj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 txBox="1"/>
            <p:nvPr/>
          </p:nvSpPr>
          <p:spPr>
            <a:xfrm>
              <a:off x="4691678" y="0"/>
              <a:ext cx="1090381" cy="379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800716" y="379647"/>
              <a:ext cx="872305" cy="822569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 txBox="1"/>
            <p:nvPr/>
          </p:nvSpPr>
          <p:spPr>
            <a:xfrm>
              <a:off x="4824808" y="403739"/>
              <a:ext cx="824121" cy="7743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81275" spcFirstLastPara="1" rIns="812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863838" y="0"/>
              <a:ext cx="1090381" cy="1265491"/>
            </a:xfrm>
            <a:prstGeom prst="roundRect">
              <a:avLst>
                <a:gd fmla="val 10000" name="adj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 txBox="1"/>
            <p:nvPr/>
          </p:nvSpPr>
          <p:spPr>
            <a:xfrm>
              <a:off x="5863838" y="0"/>
              <a:ext cx="1090381" cy="379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972876" y="379647"/>
              <a:ext cx="872305" cy="822569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 txBox="1"/>
            <p:nvPr/>
          </p:nvSpPr>
          <p:spPr>
            <a:xfrm>
              <a:off x="5996968" y="403739"/>
              <a:ext cx="824121" cy="7743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81275" spcFirstLastPara="1" rIns="812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035998" y="0"/>
              <a:ext cx="1090381" cy="1265491"/>
            </a:xfrm>
            <a:prstGeom prst="roundRect">
              <a:avLst>
                <a:gd fmla="val 10000" name="adj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 txBox="1"/>
            <p:nvPr/>
          </p:nvSpPr>
          <p:spPr>
            <a:xfrm>
              <a:off x="7035998" y="0"/>
              <a:ext cx="1090381" cy="379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145036" y="379647"/>
              <a:ext cx="872305" cy="822569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 txBox="1"/>
            <p:nvPr/>
          </p:nvSpPr>
          <p:spPr>
            <a:xfrm>
              <a:off x="7169128" y="403739"/>
              <a:ext cx="824121" cy="7743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81275" spcFirstLastPara="1" rIns="812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8208158" y="0"/>
              <a:ext cx="1090381" cy="1265491"/>
            </a:xfrm>
            <a:prstGeom prst="roundRect">
              <a:avLst>
                <a:gd fmla="val 10000" name="adj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 txBox="1"/>
            <p:nvPr/>
          </p:nvSpPr>
          <p:spPr>
            <a:xfrm>
              <a:off x="8208158" y="0"/>
              <a:ext cx="1090381" cy="379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317196" y="379647"/>
              <a:ext cx="872305" cy="822569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 txBox="1"/>
            <p:nvPr/>
          </p:nvSpPr>
          <p:spPr>
            <a:xfrm>
              <a:off x="8341288" y="403739"/>
              <a:ext cx="824121" cy="7743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81275" spcFirstLastPara="1" rIns="812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-7</a:t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9380318" y="0"/>
              <a:ext cx="1090381" cy="1265491"/>
            </a:xfrm>
            <a:prstGeom prst="roundRect">
              <a:avLst>
                <a:gd fmla="val 10000" name="adj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 txBox="1"/>
            <p:nvPr/>
          </p:nvSpPr>
          <p:spPr>
            <a:xfrm>
              <a:off x="9380318" y="0"/>
              <a:ext cx="1090381" cy="379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9489357" y="379647"/>
              <a:ext cx="872305" cy="822569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 txBox="1"/>
            <p:nvPr/>
          </p:nvSpPr>
          <p:spPr>
            <a:xfrm>
              <a:off x="9513449" y="403739"/>
              <a:ext cx="824121" cy="7743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81275" spcFirstLastPara="1" rIns="812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0552478" y="0"/>
              <a:ext cx="1090381" cy="1265491"/>
            </a:xfrm>
            <a:prstGeom prst="roundRect">
              <a:avLst>
                <a:gd fmla="val 10000" name="adj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 txBox="1"/>
            <p:nvPr/>
          </p:nvSpPr>
          <p:spPr>
            <a:xfrm>
              <a:off x="10552478" y="0"/>
              <a:ext cx="1090381" cy="379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0661517" y="379647"/>
              <a:ext cx="872305" cy="822569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 txBox="1"/>
            <p:nvPr/>
          </p:nvSpPr>
          <p:spPr>
            <a:xfrm>
              <a:off x="10685609" y="403739"/>
              <a:ext cx="824121" cy="7743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81275" spcFirstLastPara="1" rIns="812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-3</a:t>
              </a:r>
              <a:endParaRPr/>
            </a:p>
          </p:txBody>
        </p:sp>
      </p:grpSp>
      <p:sp>
        <p:nvSpPr>
          <p:cNvPr id="96" name="Google Shape;96;p3"/>
          <p:cNvSpPr/>
          <p:nvPr/>
        </p:nvSpPr>
        <p:spPr>
          <a:xfrm rot="5400000">
            <a:off x="9470079" y="587701"/>
            <a:ext cx="1435100" cy="6076301"/>
          </a:xfrm>
          <a:prstGeom prst="leftBrace">
            <a:avLst>
              <a:gd fmla="val 8333" name="adj1"/>
              <a:gd fmla="val 50940" name="adj2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756" y="4525285"/>
            <a:ext cx="1076909" cy="13822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 txBox="1"/>
          <p:nvPr/>
        </p:nvSpPr>
        <p:spPr>
          <a:xfrm>
            <a:off x="14890045" y="5907559"/>
            <a:ext cx="6973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9037" y="5216422"/>
            <a:ext cx="1076909" cy="138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/>
        </p:nvSpPr>
        <p:spPr>
          <a:xfrm>
            <a:off x="13291696" y="6481911"/>
            <a:ext cx="736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NG image 17"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000" y="3352800"/>
            <a:ext cx="2575560" cy="43732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3"/>
          <p:cNvGrpSpPr/>
          <p:nvPr/>
        </p:nvGrpSpPr>
        <p:grpSpPr>
          <a:xfrm>
            <a:off x="10387330" y="1518426"/>
            <a:ext cx="4851400" cy="1270000"/>
            <a:chOff x="10387330" y="1518426"/>
            <a:chExt cx="4851400" cy="1270000"/>
          </a:xfrm>
        </p:grpSpPr>
        <p:sp>
          <p:nvSpPr>
            <p:cNvPr id="103" name="Google Shape;103;p3"/>
            <p:cNvSpPr/>
            <p:nvPr/>
          </p:nvSpPr>
          <p:spPr>
            <a:xfrm>
              <a:off x="10387330" y="1518426"/>
              <a:ext cx="4851400" cy="1270000"/>
            </a:xfrm>
            <a:custGeom>
              <a:rect b="b" l="l" r="r" t="t"/>
              <a:pathLst>
                <a:path extrusionOk="0" h="1270000" w="4851400">
                  <a:moveTo>
                    <a:pt x="2552700" y="0"/>
                  </a:moveTo>
                  <a:lnTo>
                    <a:pt x="2442427" y="728"/>
                  </a:lnTo>
                  <a:lnTo>
                    <a:pt x="2277460" y="4550"/>
                  </a:lnTo>
                  <a:lnTo>
                    <a:pt x="2168073" y="8917"/>
                  </a:lnTo>
                  <a:lnTo>
                    <a:pt x="2059399" y="14740"/>
                  </a:lnTo>
                  <a:lnTo>
                    <a:pt x="1951643" y="22017"/>
                  </a:lnTo>
                  <a:lnTo>
                    <a:pt x="1845009" y="30748"/>
                  </a:lnTo>
                  <a:lnTo>
                    <a:pt x="1739702" y="40932"/>
                  </a:lnTo>
                  <a:lnTo>
                    <a:pt x="1635926" y="52570"/>
                  </a:lnTo>
                  <a:lnTo>
                    <a:pt x="1533887" y="65661"/>
                  </a:lnTo>
                  <a:lnTo>
                    <a:pt x="1433789" y="80204"/>
                  </a:lnTo>
                  <a:lnTo>
                    <a:pt x="1335837" y="96199"/>
                  </a:lnTo>
                  <a:lnTo>
                    <a:pt x="1240236" y="113646"/>
                  </a:lnTo>
                  <a:lnTo>
                    <a:pt x="1193381" y="122913"/>
                  </a:lnTo>
                  <a:lnTo>
                    <a:pt x="1147190" y="132543"/>
                  </a:lnTo>
                  <a:lnTo>
                    <a:pt x="1101689" y="142536"/>
                  </a:lnTo>
                  <a:lnTo>
                    <a:pt x="1056904" y="152892"/>
                  </a:lnTo>
                  <a:lnTo>
                    <a:pt x="1012861" y="163610"/>
                  </a:lnTo>
                  <a:lnTo>
                    <a:pt x="969584" y="174690"/>
                  </a:lnTo>
                  <a:lnTo>
                    <a:pt x="927100" y="186133"/>
                  </a:lnTo>
                  <a:lnTo>
                    <a:pt x="862143" y="204811"/>
                  </a:lnTo>
                  <a:lnTo>
                    <a:pt x="800490" y="224023"/>
                  </a:lnTo>
                  <a:lnTo>
                    <a:pt x="742141" y="243743"/>
                  </a:lnTo>
                  <a:lnTo>
                    <a:pt x="687094" y="263943"/>
                  </a:lnTo>
                  <a:lnTo>
                    <a:pt x="635350" y="284594"/>
                  </a:lnTo>
                  <a:lnTo>
                    <a:pt x="586908" y="305669"/>
                  </a:lnTo>
                  <a:lnTo>
                    <a:pt x="541767" y="327140"/>
                  </a:lnTo>
                  <a:lnTo>
                    <a:pt x="499927" y="348980"/>
                  </a:lnTo>
                  <a:lnTo>
                    <a:pt x="461387" y="371159"/>
                  </a:lnTo>
                  <a:lnTo>
                    <a:pt x="426147" y="393652"/>
                  </a:lnTo>
                  <a:lnTo>
                    <a:pt x="394206" y="416429"/>
                  </a:lnTo>
                  <a:lnTo>
                    <a:pt x="340219" y="462725"/>
                  </a:lnTo>
                  <a:lnTo>
                    <a:pt x="299423" y="509827"/>
                  </a:lnTo>
                  <a:lnTo>
                    <a:pt x="271812" y="557510"/>
                  </a:lnTo>
                  <a:lnTo>
                    <a:pt x="257384" y="605553"/>
                  </a:lnTo>
                  <a:lnTo>
                    <a:pt x="255111" y="629639"/>
                  </a:lnTo>
                  <a:lnTo>
                    <a:pt x="256133" y="653732"/>
                  </a:lnTo>
                  <a:lnTo>
                    <a:pt x="268055" y="701825"/>
                  </a:lnTo>
                  <a:lnTo>
                    <a:pt x="293146" y="749610"/>
                  </a:lnTo>
                  <a:lnTo>
                    <a:pt x="331402" y="796862"/>
                  </a:lnTo>
                  <a:lnTo>
                    <a:pt x="382819" y="843361"/>
                  </a:lnTo>
                  <a:lnTo>
                    <a:pt x="413461" y="866257"/>
                  </a:lnTo>
                  <a:lnTo>
                    <a:pt x="447391" y="888882"/>
                  </a:lnTo>
                  <a:lnTo>
                    <a:pt x="484610" y="911207"/>
                  </a:lnTo>
                  <a:lnTo>
                    <a:pt x="525116" y="933204"/>
                  </a:lnTo>
                  <a:lnTo>
                    <a:pt x="568909" y="954845"/>
                  </a:lnTo>
                  <a:lnTo>
                    <a:pt x="615988" y="976103"/>
                  </a:lnTo>
                  <a:lnTo>
                    <a:pt x="666353" y="996950"/>
                  </a:lnTo>
                  <a:lnTo>
                    <a:pt x="0" y="1270000"/>
                  </a:lnTo>
                  <a:lnTo>
                    <a:pt x="1212056" y="1149746"/>
                  </a:lnTo>
                  <a:lnTo>
                    <a:pt x="3898377" y="1149746"/>
                  </a:lnTo>
                  <a:lnTo>
                    <a:pt x="3918543" y="1145729"/>
                  </a:lnTo>
                  <a:lnTo>
                    <a:pt x="3963562" y="1136288"/>
                  </a:lnTo>
                  <a:lnTo>
                    <a:pt x="4007923" y="1126499"/>
                  </a:lnTo>
                  <a:lnTo>
                    <a:pt x="4051600" y="1116363"/>
                  </a:lnTo>
                  <a:lnTo>
                    <a:pt x="4094571" y="1105878"/>
                  </a:lnTo>
                  <a:lnTo>
                    <a:pt x="4136812" y="1095046"/>
                  </a:lnTo>
                  <a:lnTo>
                    <a:pt x="4178300" y="1083866"/>
                  </a:lnTo>
                  <a:lnTo>
                    <a:pt x="4236816" y="1067109"/>
                  </a:lnTo>
                  <a:lnTo>
                    <a:pt x="4292673" y="1049917"/>
                  </a:lnTo>
                  <a:lnTo>
                    <a:pt x="4345870" y="1032310"/>
                  </a:lnTo>
                  <a:lnTo>
                    <a:pt x="4396407" y="1014308"/>
                  </a:lnTo>
                  <a:lnTo>
                    <a:pt x="4444285" y="995931"/>
                  </a:lnTo>
                  <a:lnTo>
                    <a:pt x="4489502" y="977200"/>
                  </a:lnTo>
                  <a:lnTo>
                    <a:pt x="4532060" y="958134"/>
                  </a:lnTo>
                  <a:lnTo>
                    <a:pt x="4571957" y="938755"/>
                  </a:lnTo>
                  <a:lnTo>
                    <a:pt x="4609195" y="919082"/>
                  </a:lnTo>
                  <a:lnTo>
                    <a:pt x="4643773" y="899136"/>
                  </a:lnTo>
                  <a:lnTo>
                    <a:pt x="4704950" y="858504"/>
                  </a:lnTo>
                  <a:lnTo>
                    <a:pt x="4755487" y="817022"/>
                  </a:lnTo>
                  <a:lnTo>
                    <a:pt x="4795385" y="774851"/>
                  </a:lnTo>
                  <a:lnTo>
                    <a:pt x="4824643" y="732154"/>
                  </a:lnTo>
                  <a:lnTo>
                    <a:pt x="4843262" y="689092"/>
                  </a:lnTo>
                  <a:lnTo>
                    <a:pt x="4851242" y="645828"/>
                  </a:lnTo>
                  <a:lnTo>
                    <a:pt x="4851242" y="624171"/>
                  </a:lnTo>
                  <a:lnTo>
                    <a:pt x="4843262" y="580907"/>
                  </a:lnTo>
                  <a:lnTo>
                    <a:pt x="4824643" y="537845"/>
                  </a:lnTo>
                  <a:lnTo>
                    <a:pt x="4795385" y="495148"/>
                  </a:lnTo>
                  <a:lnTo>
                    <a:pt x="4755487" y="452977"/>
                  </a:lnTo>
                  <a:lnTo>
                    <a:pt x="4704950" y="411495"/>
                  </a:lnTo>
                  <a:lnTo>
                    <a:pt x="4643773" y="370863"/>
                  </a:lnTo>
                  <a:lnTo>
                    <a:pt x="4609195" y="350917"/>
                  </a:lnTo>
                  <a:lnTo>
                    <a:pt x="4571957" y="331244"/>
                  </a:lnTo>
                  <a:lnTo>
                    <a:pt x="4532060" y="311865"/>
                  </a:lnTo>
                  <a:lnTo>
                    <a:pt x="4489502" y="292799"/>
                  </a:lnTo>
                  <a:lnTo>
                    <a:pt x="4444285" y="274068"/>
                  </a:lnTo>
                  <a:lnTo>
                    <a:pt x="4396407" y="255691"/>
                  </a:lnTo>
                  <a:lnTo>
                    <a:pt x="4345870" y="237689"/>
                  </a:lnTo>
                  <a:lnTo>
                    <a:pt x="4292673" y="220082"/>
                  </a:lnTo>
                  <a:lnTo>
                    <a:pt x="4236816" y="202890"/>
                  </a:lnTo>
                  <a:lnTo>
                    <a:pt x="4178300" y="186133"/>
                  </a:lnTo>
                  <a:lnTo>
                    <a:pt x="4135815" y="174690"/>
                  </a:lnTo>
                  <a:lnTo>
                    <a:pt x="4092537" y="163610"/>
                  </a:lnTo>
                  <a:lnTo>
                    <a:pt x="4048493" y="152892"/>
                  </a:lnTo>
                  <a:lnTo>
                    <a:pt x="4003708" y="142536"/>
                  </a:lnTo>
                  <a:lnTo>
                    <a:pt x="3958207" y="132543"/>
                  </a:lnTo>
                  <a:lnTo>
                    <a:pt x="3912016" y="122913"/>
                  </a:lnTo>
                  <a:lnTo>
                    <a:pt x="3865161" y="113646"/>
                  </a:lnTo>
                  <a:lnTo>
                    <a:pt x="3769559" y="96199"/>
                  </a:lnTo>
                  <a:lnTo>
                    <a:pt x="3671607" y="80204"/>
                  </a:lnTo>
                  <a:lnTo>
                    <a:pt x="3571509" y="65661"/>
                  </a:lnTo>
                  <a:lnTo>
                    <a:pt x="3469470" y="52570"/>
                  </a:lnTo>
                  <a:lnTo>
                    <a:pt x="3365695" y="40932"/>
                  </a:lnTo>
                  <a:lnTo>
                    <a:pt x="3260388" y="30748"/>
                  </a:lnTo>
                  <a:lnTo>
                    <a:pt x="3153754" y="22017"/>
                  </a:lnTo>
                  <a:lnTo>
                    <a:pt x="3045998" y="14740"/>
                  </a:lnTo>
                  <a:lnTo>
                    <a:pt x="2937325" y="8917"/>
                  </a:lnTo>
                  <a:lnTo>
                    <a:pt x="2827939" y="4550"/>
                  </a:lnTo>
                  <a:lnTo>
                    <a:pt x="2773043" y="2912"/>
                  </a:lnTo>
                  <a:lnTo>
                    <a:pt x="2718045" y="1638"/>
                  </a:lnTo>
                  <a:lnTo>
                    <a:pt x="2662972" y="728"/>
                  </a:lnTo>
                  <a:lnTo>
                    <a:pt x="2607848" y="182"/>
                  </a:lnTo>
                  <a:lnTo>
                    <a:pt x="2552700" y="0"/>
                  </a:lnTo>
                  <a:close/>
                </a:path>
                <a:path extrusionOk="0" h="1270000" w="4851400">
                  <a:moveTo>
                    <a:pt x="3898377" y="1149746"/>
                  </a:moveTo>
                  <a:lnTo>
                    <a:pt x="1212056" y="1149746"/>
                  </a:lnTo>
                  <a:lnTo>
                    <a:pt x="1304630" y="1167243"/>
                  </a:lnTo>
                  <a:lnTo>
                    <a:pt x="1399504" y="1183359"/>
                  </a:lnTo>
                  <a:lnTo>
                    <a:pt x="1496488" y="1198094"/>
                  </a:lnTo>
                  <a:lnTo>
                    <a:pt x="1595392" y="1211446"/>
                  </a:lnTo>
                  <a:lnTo>
                    <a:pt x="1696027" y="1223417"/>
                  </a:lnTo>
                  <a:lnTo>
                    <a:pt x="1798203" y="1234004"/>
                  </a:lnTo>
                  <a:lnTo>
                    <a:pt x="1901730" y="1243209"/>
                  </a:lnTo>
                  <a:lnTo>
                    <a:pt x="2006417" y="1251030"/>
                  </a:lnTo>
                  <a:lnTo>
                    <a:pt x="2112076" y="1257468"/>
                  </a:lnTo>
                  <a:lnTo>
                    <a:pt x="2218516" y="1262521"/>
                  </a:lnTo>
                  <a:lnTo>
                    <a:pt x="2379225" y="1267505"/>
                  </a:lnTo>
                  <a:lnTo>
                    <a:pt x="2540625" y="1269372"/>
                  </a:lnTo>
                  <a:lnTo>
                    <a:pt x="2702073" y="1268121"/>
                  </a:lnTo>
                  <a:lnTo>
                    <a:pt x="2862931" y="1263752"/>
                  </a:lnTo>
                  <a:lnTo>
                    <a:pt x="2969523" y="1259106"/>
                  </a:lnTo>
                  <a:lnTo>
                    <a:pt x="3075379" y="1253072"/>
                  </a:lnTo>
                  <a:lnTo>
                    <a:pt x="3180307" y="1245651"/>
                  </a:lnTo>
                  <a:lnTo>
                    <a:pt x="3284118" y="1236842"/>
                  </a:lnTo>
                  <a:lnTo>
                    <a:pt x="3386621" y="1226645"/>
                  </a:lnTo>
                  <a:lnTo>
                    <a:pt x="3487628" y="1215059"/>
                  </a:lnTo>
                  <a:lnTo>
                    <a:pt x="3586948" y="1202085"/>
                  </a:lnTo>
                  <a:lnTo>
                    <a:pt x="3684391" y="1187720"/>
                  </a:lnTo>
                  <a:lnTo>
                    <a:pt x="3779768" y="1171967"/>
                  </a:lnTo>
                  <a:lnTo>
                    <a:pt x="3872888" y="1154823"/>
                  </a:lnTo>
                  <a:lnTo>
                    <a:pt x="3898377" y="114974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1149350" lvl="0" marL="8446770" marR="5080" rtl="0" algn="l">
                <a:lnSpc>
                  <a:spcPct val="1687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 txBox="1"/>
            <p:nvPr/>
          </p:nvSpPr>
          <p:spPr>
            <a:xfrm>
              <a:off x="11466452" y="1701547"/>
              <a:ext cx="335443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127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All You Need To Do Is Need To  Find Me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1010034" y="946772"/>
            <a:ext cx="14211935" cy="3590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12700" marR="508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	program	introduces	few	variables	on	top	of	the	default	implementation	of Kadane’s  algorithm.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We’ll have four major variables in all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34999" lvl="0" marL="9899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Helvetica Neue"/>
              <a:buAutoNum type="arabicParenR"/>
            </a:pPr>
            <a:r>
              <a:rPr i="1" lang="en-US" sz="30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cumulative sum	</a:t>
            </a:r>
            <a:r>
              <a:rPr lang="en-US" sz="30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holds the cumulative sum of the array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535353"/>
              </a:buClr>
              <a:buSzPts val="2800"/>
              <a:buFont typeface="Helvetica Neue"/>
              <a:buNone/>
            </a:pPr>
            <a:r>
              <a:t/>
            </a:r>
            <a:endParaRPr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34999" lvl="0" marL="989964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535353"/>
              </a:buClr>
              <a:buSzPts val="3000"/>
              <a:buFont typeface="Helvetica Neue"/>
              <a:buAutoNum type="arabicParenR"/>
            </a:pPr>
            <a:r>
              <a:rPr i="1" lang="en-US" sz="30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rPr>
              <a:t>maximum sum </a:t>
            </a:r>
            <a:r>
              <a:rPr lang="en-US" sz="30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holds the maximum sum of continuous items in the array.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4"/>
          <p:cNvSpPr txBox="1"/>
          <p:nvPr>
            <p:ph idx="11" type="ftr"/>
          </p:nvPr>
        </p:nvSpPr>
        <p:spPr>
          <a:xfrm>
            <a:off x="183911" y="8486147"/>
            <a:ext cx="159893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B88FC"/>
                </a:solidFill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en-US" sz="1800">
                <a:solidFill>
                  <a:srgbClr val="1B88FC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975497" y="440955"/>
            <a:ext cx="1415260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Pseudocode </a:t>
            </a:r>
            <a:endParaRPr sz="4800"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5689600" y="516460"/>
            <a:ext cx="1415260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 rot="191791">
            <a:off x="8438371" y="3331803"/>
            <a:ext cx="176446" cy="2751238"/>
          </a:xfrm>
          <a:custGeom>
            <a:rect b="b" l="l" r="r" t="t"/>
            <a:pathLst>
              <a:path extrusionOk="0" h="5293359" w="13970">
                <a:moveTo>
                  <a:pt x="0" y="0"/>
                </a:moveTo>
                <a:lnTo>
                  <a:pt x="13691" y="5292973"/>
                </a:lnTo>
              </a:path>
            </a:pathLst>
          </a:custGeom>
          <a:noFill/>
          <a:ln cap="flat" cmpd="sng" w="101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8813800" y="1143000"/>
            <a:ext cx="1807210" cy="10130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cum sum 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778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 sum 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8361803" y="6400800"/>
            <a:ext cx="4112895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=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20" name="Google Shape;120;p5"/>
          <p:cNvGrpSpPr/>
          <p:nvPr/>
        </p:nvGrpSpPr>
        <p:grpSpPr>
          <a:xfrm>
            <a:off x="7066931" y="4267200"/>
            <a:ext cx="8677592" cy="1265491"/>
            <a:chOff x="81930" y="0"/>
            <a:chExt cx="8677592" cy="1265491"/>
          </a:xfrm>
        </p:grpSpPr>
        <p:sp>
          <p:nvSpPr>
            <p:cNvPr id="121" name="Google Shape;121;p5"/>
            <p:cNvSpPr/>
            <p:nvPr/>
          </p:nvSpPr>
          <p:spPr>
            <a:xfrm>
              <a:off x="81930" y="0"/>
              <a:ext cx="1373497" cy="1265491"/>
            </a:xfrm>
            <a:prstGeom prst="roundRect">
              <a:avLst>
                <a:gd fmla="val 10000" name="adj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 txBox="1"/>
            <p:nvPr/>
          </p:nvSpPr>
          <p:spPr>
            <a:xfrm>
              <a:off x="81930" y="0"/>
              <a:ext cx="1373497" cy="379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141057" y="379927"/>
              <a:ext cx="1098336" cy="822009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 txBox="1"/>
            <p:nvPr/>
          </p:nvSpPr>
          <p:spPr>
            <a:xfrm>
              <a:off x="165133" y="404003"/>
              <a:ext cx="1050184" cy="773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81275" spcFirstLastPara="1" rIns="812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558440" y="0"/>
              <a:ext cx="1373497" cy="1265491"/>
            </a:xfrm>
            <a:prstGeom prst="roundRect">
              <a:avLst>
                <a:gd fmla="val 10000" name="adj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 txBox="1"/>
            <p:nvPr/>
          </p:nvSpPr>
          <p:spPr>
            <a:xfrm>
              <a:off x="1558440" y="0"/>
              <a:ext cx="1373497" cy="379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1617566" y="379927"/>
              <a:ext cx="1098336" cy="822009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 txBox="1"/>
            <p:nvPr/>
          </p:nvSpPr>
          <p:spPr>
            <a:xfrm>
              <a:off x="1641642" y="404003"/>
              <a:ext cx="1050184" cy="773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81275" spcFirstLastPara="1" rIns="812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3013976" y="0"/>
              <a:ext cx="1373497" cy="1265491"/>
            </a:xfrm>
            <a:prstGeom prst="roundRect">
              <a:avLst>
                <a:gd fmla="val 10000" name="adj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3013976" y="0"/>
              <a:ext cx="1373497" cy="379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094076" y="379927"/>
              <a:ext cx="1098336" cy="822009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 txBox="1"/>
            <p:nvPr/>
          </p:nvSpPr>
          <p:spPr>
            <a:xfrm>
              <a:off x="3118152" y="404003"/>
              <a:ext cx="1050184" cy="773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81275" spcFirstLastPara="1" rIns="812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-5</a:t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433005" y="0"/>
              <a:ext cx="1373497" cy="1265491"/>
            </a:xfrm>
            <a:prstGeom prst="roundRect">
              <a:avLst>
                <a:gd fmla="val 10000" name="adj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 txBox="1"/>
            <p:nvPr/>
          </p:nvSpPr>
          <p:spPr>
            <a:xfrm>
              <a:off x="4433005" y="0"/>
              <a:ext cx="1373497" cy="379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570355" y="379647"/>
              <a:ext cx="1098797" cy="822569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 txBox="1"/>
            <p:nvPr/>
          </p:nvSpPr>
          <p:spPr>
            <a:xfrm>
              <a:off x="4594447" y="403739"/>
              <a:ext cx="1050613" cy="7743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81275" spcFirstLastPara="1" rIns="812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909515" y="0"/>
              <a:ext cx="1373497" cy="1265491"/>
            </a:xfrm>
            <a:prstGeom prst="roundRect">
              <a:avLst>
                <a:gd fmla="val 10000" name="adj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 txBox="1"/>
            <p:nvPr/>
          </p:nvSpPr>
          <p:spPr>
            <a:xfrm>
              <a:off x="5909515" y="0"/>
              <a:ext cx="1373497" cy="379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6046865" y="379647"/>
              <a:ext cx="1098797" cy="822569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6070957" y="403739"/>
              <a:ext cx="1050613" cy="7743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81275" spcFirstLastPara="1" rIns="812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7386025" y="0"/>
              <a:ext cx="1373497" cy="1265491"/>
            </a:xfrm>
            <a:prstGeom prst="roundRect">
              <a:avLst>
                <a:gd fmla="val 10000" name="adj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7386025" y="0"/>
              <a:ext cx="1373497" cy="379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7523374" y="379647"/>
              <a:ext cx="1098797" cy="822569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7547466" y="403739"/>
              <a:ext cx="1050613" cy="7743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81275" spcFirstLastPara="1" rIns="812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-1</a:t>
              </a:r>
              <a:endParaRPr/>
            </a:p>
          </p:txBody>
        </p:sp>
      </p:grpSp>
      <p:sp>
        <p:nvSpPr>
          <p:cNvPr id="145" name="Google Shape;145;p5"/>
          <p:cNvSpPr txBox="1"/>
          <p:nvPr/>
        </p:nvSpPr>
        <p:spPr>
          <a:xfrm>
            <a:off x="10417809" y="1242428"/>
            <a:ext cx="7581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endParaRPr b="1" sz="18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10429464" y="1612108"/>
            <a:ext cx="7581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endParaRPr b="1" sz="18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8890000" y="6449080"/>
            <a:ext cx="1143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10490200" y="1180525"/>
            <a:ext cx="7581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2108200" y="870304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5156200" y="8612946"/>
            <a:ext cx="21693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5308600" y="8765346"/>
            <a:ext cx="21693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fgdfsgsd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767795" y="1596879"/>
            <a:ext cx="6576322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int maxSubArraySum(int a[], int size)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767795" y="2360701"/>
            <a:ext cx="15541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767795" y="2753380"/>
            <a:ext cx="55770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int Cum_Sum = 0 , Max_Sum = 0;</a:t>
            </a:r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812800" y="3276600"/>
            <a:ext cx="42919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for (int i = 0; i &lt; size; i++) {</a:t>
            </a:r>
            <a:endParaRPr/>
          </a:p>
        </p:txBody>
      </p:sp>
      <p:sp>
        <p:nvSpPr>
          <p:cNvPr id="156" name="Google Shape;156;p5"/>
          <p:cNvSpPr txBox="1"/>
          <p:nvPr/>
        </p:nvSpPr>
        <p:spPr>
          <a:xfrm>
            <a:off x="1453595" y="3810000"/>
            <a:ext cx="49218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Cum_Sum = Cum_Sum + a[i];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1519559" y="4414692"/>
            <a:ext cx="504875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if (Max_Sum &lt; Cum_Sum )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1870280" y="4864598"/>
            <a:ext cx="44646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Max_Sum = Cum_Sum; </a:t>
            </a:r>
            <a:endParaRPr/>
          </a:p>
        </p:txBody>
      </p:sp>
      <p:sp>
        <p:nvSpPr>
          <p:cNvPr id="159" name="Google Shape;159;p5"/>
          <p:cNvSpPr txBox="1"/>
          <p:nvPr/>
        </p:nvSpPr>
        <p:spPr>
          <a:xfrm>
            <a:off x="1498600" y="5562600"/>
            <a:ext cx="42462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if (Cum_Sum &lt; 0)</a:t>
            </a:r>
            <a:endParaRPr/>
          </a:p>
        </p:txBody>
      </p:sp>
      <p:sp>
        <p:nvSpPr>
          <p:cNvPr id="160" name="Google Shape;160;p5"/>
          <p:cNvSpPr txBox="1"/>
          <p:nvPr/>
        </p:nvSpPr>
        <p:spPr>
          <a:xfrm>
            <a:off x="1910795" y="6027838"/>
            <a:ext cx="40074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Cum_Sum = 0;</a:t>
            </a:r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767795" y="6558318"/>
            <a:ext cx="15541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767794" y="6979608"/>
            <a:ext cx="34282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return Max_Sum;</a:t>
            </a:r>
            <a:endParaRPr b="0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767795" y="7498422"/>
            <a:ext cx="15541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4165600" y="5572780"/>
            <a:ext cx="21693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rgbClr val="3856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5577691" y="4495800"/>
            <a:ext cx="21693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8859519" y="6449080"/>
            <a:ext cx="21693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10554300" y="1180525"/>
            <a:ext cx="2450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5615791" y="4485620"/>
            <a:ext cx="21693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 b="1" sz="1800">
              <a:solidFill>
                <a:srgbClr val="3856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10439400" y="1595171"/>
            <a:ext cx="2450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 txBox="1"/>
          <p:nvPr/>
        </p:nvSpPr>
        <p:spPr>
          <a:xfrm>
            <a:off x="4165600" y="5572780"/>
            <a:ext cx="21693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8813800" y="6438900"/>
            <a:ext cx="21693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10554300" y="1219200"/>
            <a:ext cx="2450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8813800" y="6400800"/>
            <a:ext cx="21693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10554300" y="1219200"/>
            <a:ext cx="2450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10489745" y="1600200"/>
            <a:ext cx="2450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8813800" y="6400800"/>
            <a:ext cx="21693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5"/>
          <p:cNvSpPr txBox="1"/>
          <p:nvPr/>
        </p:nvSpPr>
        <p:spPr>
          <a:xfrm>
            <a:off x="10630500" y="1243219"/>
            <a:ext cx="2450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10414000" y="1600200"/>
            <a:ext cx="2450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8813800" y="6400800"/>
            <a:ext cx="21693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10642600" y="1242427"/>
            <a:ext cx="2450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9845075" y="6395675"/>
            <a:ext cx="342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927100" y="2753380"/>
            <a:ext cx="136398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Max_Sum = 10</a:t>
            </a:r>
            <a:endParaRPr sz="1800">
              <a:solidFill>
                <a:srgbClr val="3856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/>
          <p:nvPr>
            <p:ph type="title"/>
          </p:nvPr>
        </p:nvSpPr>
        <p:spPr>
          <a:xfrm>
            <a:off x="812800" y="342900"/>
            <a:ext cx="14152606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Complexities</a:t>
            </a:r>
            <a:endParaRPr sz="4400"/>
          </a:p>
        </p:txBody>
      </p:sp>
      <p:sp>
        <p:nvSpPr>
          <p:cNvPr id="188" name="Google Shape;188;p6"/>
          <p:cNvSpPr txBox="1"/>
          <p:nvPr>
            <p:ph idx="1" type="body"/>
          </p:nvPr>
        </p:nvSpPr>
        <p:spPr>
          <a:xfrm>
            <a:off x="4178300" y="1676400"/>
            <a:ext cx="10787380" cy="2461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Time complexity: O(N),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Where N is the size of the array.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Space complexity: O(1)</a:t>
            </a:r>
            <a:endParaRPr sz="4000"/>
          </a:p>
        </p:txBody>
      </p:sp>
      <p:pic>
        <p:nvPicPr>
          <p:cNvPr descr="PNG image 16" id="189" name="Google Shape;1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2514600"/>
            <a:ext cx="2402205" cy="342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>
            <p:ph type="title"/>
          </p:nvPr>
        </p:nvSpPr>
        <p:spPr>
          <a:xfrm>
            <a:off x="812800" y="342900"/>
            <a:ext cx="1415260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"/>
          <p:cNvSpPr txBox="1"/>
          <p:nvPr>
            <p:ph idx="1" type="body"/>
          </p:nvPr>
        </p:nvSpPr>
        <p:spPr>
          <a:xfrm>
            <a:off x="812800" y="1676400"/>
            <a:ext cx="14152606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maximum subarray sum if all the elements of the array are negative e.g</a:t>
            </a:r>
            <a:endParaRPr b="1"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/>
              <a:t>			int[] a = {-2, -3, 0, -1, -2, -1, -5, -3};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"/>
          <p:cNvSpPr/>
          <p:nvPr/>
        </p:nvSpPr>
        <p:spPr>
          <a:xfrm>
            <a:off x="5156200" y="4495800"/>
            <a:ext cx="5029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Answer is 0</a:t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1193800" y="6949439"/>
            <a:ext cx="144855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>
                <a:solidFill>
                  <a:srgbClr val="090A0B"/>
                </a:solidFill>
                <a:latin typeface="Arial"/>
                <a:ea typeface="Arial"/>
                <a:cs typeface="Arial"/>
                <a:sym typeface="Arial"/>
              </a:rPr>
              <a:t>Kadane's Algorithm work for both positive and negative numbers</a:t>
            </a:r>
            <a:endParaRPr/>
          </a:p>
        </p:txBody>
      </p:sp>
      <p:pic>
        <p:nvPicPr>
          <p:cNvPr descr="PNG image 25" id="198" name="Google Shape;1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8800" y="3962400"/>
            <a:ext cx="2232660" cy="2757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812800" y="342900"/>
            <a:ext cx="1415260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 Greedy and Dynamic Programming</a:t>
            </a:r>
            <a:endParaRPr/>
          </a:p>
        </p:txBody>
      </p:sp>
      <p:sp>
        <p:nvSpPr>
          <p:cNvPr id="204" name="Google Shape;204;p8"/>
          <p:cNvSpPr txBox="1"/>
          <p:nvPr>
            <p:ph idx="1" type="body"/>
          </p:nvPr>
        </p:nvSpPr>
        <p:spPr>
          <a:xfrm>
            <a:off x="3098800" y="1676400"/>
            <a:ext cx="11649075" cy="6771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Kadane’s Algorithm </a:t>
            </a:r>
            <a:r>
              <a:rPr lang="en-US" sz="4000"/>
              <a:t>can be viewed both as greedy and DP.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Noto Sans Symbols"/>
              <a:buChar char="⮚"/>
            </a:pPr>
            <a:r>
              <a:rPr lang="en-US" sz="4000"/>
              <a:t> A running sum of integers and when it becomes less than 0, we reset it to 0 </a:t>
            </a:r>
            <a:r>
              <a:rPr b="1" lang="en-US" sz="4000">
                <a:solidFill>
                  <a:srgbClr val="C55A11"/>
                </a:solidFill>
              </a:rPr>
              <a:t>(Greedy Part)</a:t>
            </a:r>
            <a:r>
              <a:rPr lang="en-US" sz="4000">
                <a:solidFill>
                  <a:srgbClr val="C55A11"/>
                </a:solidFill>
              </a:rPr>
              <a:t>.</a:t>
            </a:r>
            <a:endParaRPr/>
          </a:p>
          <a:p>
            <a:pPr indent="-2032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Noto Sans Symbols"/>
              <a:buNone/>
            </a:pPr>
            <a:r>
              <a:t/>
            </a:r>
            <a:endParaRPr sz="4000"/>
          </a:p>
          <a:p>
            <a:pPr indent="-571500" lvl="1" marL="10287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Noto Sans Symbols"/>
              <a:buChar char="⮚"/>
            </a:pPr>
            <a:r>
              <a:rPr lang="en-US" sz="4000"/>
              <a:t>At each stage we have 2 choices: Either take the current element and continue with the previous sum OR restart a new range. </a:t>
            </a:r>
            <a:r>
              <a:rPr b="1" lang="en-US" sz="4000">
                <a:solidFill>
                  <a:srgbClr val="2E75B5"/>
                </a:solidFill>
              </a:rPr>
              <a:t>(Dynamic Programming)</a:t>
            </a:r>
            <a:endParaRPr/>
          </a:p>
        </p:txBody>
      </p:sp>
      <p:pic>
        <p:nvPicPr>
          <p:cNvPr descr="PNG image 14" id="205" name="Google Shape;2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00" y="2895600"/>
            <a:ext cx="2685415" cy="4091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type="title"/>
          </p:nvPr>
        </p:nvSpPr>
        <p:spPr>
          <a:xfrm>
            <a:off x="812800" y="342900"/>
            <a:ext cx="1415260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11" name="Google Shape;211;p9"/>
          <p:cNvSpPr txBox="1"/>
          <p:nvPr>
            <p:ph idx="1" type="body"/>
          </p:nvPr>
        </p:nvSpPr>
        <p:spPr>
          <a:xfrm>
            <a:off x="812800" y="1676400"/>
            <a:ext cx="14152606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https://iq.opengenus.org/kadane-algorithm/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https://www.interviewbit.com/blog/maximum-subarray-sum/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https://www.geeksforgeeks.org/largest-sum-contiguous-subarray/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https://www.geeksforgeeks.org/algorithms-analysis-of-algorithms-question-18/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NG image 21" id="212" name="Google Shape;21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94400" y="5105400"/>
            <a:ext cx="4415155" cy="333311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9"/>
          <p:cNvSpPr/>
          <p:nvPr/>
        </p:nvSpPr>
        <p:spPr>
          <a:xfrm>
            <a:off x="6146800" y="5105400"/>
            <a:ext cx="2223135" cy="615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>
                <a:solidFill>
                  <a:srgbClr val="007742"/>
                </a:solidFill>
                <a:latin typeface="Calibri"/>
                <a:ea typeface="Calibri"/>
                <a:cs typeface="Calibri"/>
                <a:sym typeface="Calibri"/>
              </a:rPr>
              <a:t>Thanks 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2022-12-15T17:32:36Z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1033-4.4.2.7669</vt:lpwstr>
  </property>
</Properties>
</file>