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5Xt6tVJOTcLGX41LRLZ+TliSV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4E4FE-66E8-45B0-B5EE-0EC9A4D733F2}">
  <a:tblStyle styleId="{4AE4E4FE-66E8-45B0-B5EE-0EC9A4D733F2}" styleName="Table_0">
    <a:wholeTbl>
      <a:tcTxStyle b="off" i="off">
        <a:font>
          <a:latin typeface="Rockwell"/>
          <a:ea typeface="Rockwell"/>
          <a:cs typeface="Rockwel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font>
          <a:latin typeface="Rockwell"/>
          <a:ea typeface="Rockwell"/>
          <a:cs typeface="Rockwell"/>
        </a:font>
        <a:schemeClr val="lt1"/>
      </a:tcTxStyle>
      <a:tcStyle>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2"/>
          <p:cNvGrpSpPr/>
          <p:nvPr/>
        </p:nvGrpSpPr>
        <p:grpSpPr>
          <a:xfrm>
            <a:off x="9649215" y="4068923"/>
            <a:ext cx="1080904" cy="1080902"/>
            <a:chOff x="9685338" y="4460675"/>
            <a:chExt cx="1080904" cy="1080902"/>
          </a:xfrm>
        </p:grpSpPr>
        <p:sp>
          <p:nvSpPr>
            <p:cNvPr id="23" name="Google Shape;23;p2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6" name="Shape 36"/>
        <p:cNvGrpSpPr/>
        <p:nvPr/>
      </p:nvGrpSpPr>
      <p:grpSpPr>
        <a:xfrm>
          <a:off x="0" y="0"/>
          <a:ext cx="0" cy="0"/>
          <a:chOff x="0" y="0"/>
          <a:chExt cx="0" cy="0"/>
        </a:xfrm>
      </p:grpSpPr>
      <p:sp>
        <p:nvSpPr>
          <p:cNvPr id="37" name="Google Shape;37;p2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0" name="Google Shape;40;p2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41" name="Google Shape;41;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3" name="Google Shape;43;p24"/>
          <p:cNvGrpSpPr/>
          <p:nvPr/>
        </p:nvGrpSpPr>
        <p:grpSpPr>
          <a:xfrm>
            <a:off x="11401725" y="6229681"/>
            <a:ext cx="457200" cy="457200"/>
            <a:chOff x="11361456" y="6195813"/>
            <a:chExt cx="548640" cy="548640"/>
          </a:xfrm>
        </p:grpSpPr>
        <p:sp>
          <p:nvSpPr>
            <p:cNvPr id="44" name="Google Shape;44;p2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1" name="Shape 51"/>
        <p:cNvGrpSpPr/>
        <p:nvPr/>
      </p:nvGrpSpPr>
      <p:grpSpPr>
        <a:xfrm>
          <a:off x="0" y="0"/>
          <a:ext cx="0" cy="0"/>
          <a:chOff x="0" y="0"/>
          <a:chExt cx="0" cy="0"/>
        </a:xfrm>
      </p:grpSpPr>
      <p:sp>
        <p:nvSpPr>
          <p:cNvPr id="52" name="Google Shape;52;p26"/>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55" name="Google Shape;55;p26"/>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7" name="Google Shape;57;p26"/>
          <p:cNvGrpSpPr/>
          <p:nvPr/>
        </p:nvGrpSpPr>
        <p:grpSpPr>
          <a:xfrm>
            <a:off x="897399" y="2325848"/>
            <a:ext cx="1080904" cy="1080902"/>
            <a:chOff x="9685338" y="4460675"/>
            <a:chExt cx="1080904" cy="1080902"/>
          </a:xfrm>
        </p:grpSpPr>
        <p:sp>
          <p:nvSpPr>
            <p:cNvPr id="58" name="Google Shape;58;p26"/>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6"/>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26"/>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4" name="Google Shape;64;p2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5" name="Google Shape;65;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1" name="Google Shape;71;p2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2" name="Google Shape;72;p2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2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0"/>
          <p:cNvSpPr/>
          <p:nvPr>
            <p:ph idx="2" type="pic"/>
          </p:nvPr>
        </p:nvSpPr>
        <p:spPr>
          <a:xfrm>
            <a:off x="0" y="0"/>
            <a:ext cx="8303740" cy="6858000"/>
          </a:xfrm>
          <a:prstGeom prst="rect">
            <a:avLst/>
          </a:prstGeom>
          <a:solidFill>
            <a:srgbClr val="E1DFDF"/>
          </a:solidFill>
          <a:ln>
            <a:noFill/>
          </a:ln>
        </p:spPr>
      </p:sp>
      <p:sp>
        <p:nvSpPr>
          <p:cNvPr id="86" name="Google Shape;86;p3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0"/>
          <p:cNvGrpSpPr/>
          <p:nvPr/>
        </p:nvGrpSpPr>
        <p:grpSpPr>
          <a:xfrm>
            <a:off x="11401725" y="6229681"/>
            <a:ext cx="457200" cy="457200"/>
            <a:chOff x="11361456" y="6195813"/>
            <a:chExt cx="548640" cy="548640"/>
          </a:xfrm>
        </p:grpSpPr>
        <p:sp>
          <p:nvSpPr>
            <p:cNvPr id="89" name="Google Shape;89;p3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21"/>
          <p:cNvGrpSpPr/>
          <p:nvPr/>
        </p:nvGrpSpPr>
        <p:grpSpPr>
          <a:xfrm>
            <a:off x="11401725" y="6229681"/>
            <a:ext cx="457200" cy="457200"/>
            <a:chOff x="11361456" y="6195813"/>
            <a:chExt cx="548640" cy="548640"/>
          </a:xfrm>
        </p:grpSpPr>
        <p:sp>
          <p:nvSpPr>
            <p:cNvPr id="15" name="Google Shape;15;p2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4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programiz.com/dsa/red-black-tree" TargetMode="External"/><Relationship Id="rId4" Type="http://schemas.openxmlformats.org/officeDocument/2006/relationships/hyperlink" Target="https://www.geeksforgeeks.org/introduction-to-red-black-t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3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RB TREE</a:t>
            </a:r>
            <a:br>
              <a:rPr lang="en-US"/>
            </a:br>
            <a:r>
              <a:rPr lang="en-US" sz="5400" cap="none"/>
              <a:t>Red-black tree</a:t>
            </a:r>
            <a:endParaRPr sz="5400" cap="none"/>
          </a:p>
        </p:txBody>
      </p:sp>
      <p:sp>
        <p:nvSpPr>
          <p:cNvPr id="109" name="Google Shape;109;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Advanced Analysis of Algorithms</a:t>
            </a:r>
            <a:endParaRPr/>
          </a:p>
        </p:txBody>
      </p:sp>
      <p:pic>
        <p:nvPicPr>
          <p:cNvPr descr="Red-Black Tree | Facebook" id="110" name="Google Shape;110;p1"/>
          <p:cNvPicPr preferRelativeResize="0"/>
          <p:nvPr/>
        </p:nvPicPr>
        <p:blipFill rotWithShape="1">
          <a:blip r:embed="rId3">
            <a:alphaModFix/>
          </a:blip>
          <a:srcRect b="0" l="0" r="0" t="0"/>
          <a:stretch/>
        </p:blipFill>
        <p:spPr>
          <a:xfrm>
            <a:off x="7158036" y="4387405"/>
            <a:ext cx="2443163" cy="24431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796834" y="-45384"/>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ALGORITHM TO DELETE A NODE</a:t>
            </a:r>
            <a:endParaRPr sz="4400"/>
          </a:p>
        </p:txBody>
      </p:sp>
      <p:pic>
        <p:nvPicPr>
          <p:cNvPr descr="HD wallpaper: red, psychedelic, face, surreal, trees, spine | Wallpaper  Flare" id="201" name="Google Shape;201;p10"/>
          <p:cNvPicPr preferRelativeResize="0"/>
          <p:nvPr/>
        </p:nvPicPr>
        <p:blipFill rotWithShape="1">
          <a:blip r:embed="rId3">
            <a:alphaModFix/>
          </a:blip>
          <a:srcRect b="0" l="25330" r="24009" t="9521"/>
          <a:stretch/>
        </p:blipFill>
        <p:spPr>
          <a:xfrm>
            <a:off x="9387985" y="-1"/>
            <a:ext cx="2804015" cy="2811127"/>
          </a:xfrm>
          <a:prstGeom prst="rect">
            <a:avLst/>
          </a:prstGeom>
          <a:noFill/>
          <a:ln>
            <a:noFill/>
          </a:ln>
        </p:spPr>
      </p:pic>
      <p:sp>
        <p:nvSpPr>
          <p:cNvPr id="202" name="Google Shape;202;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03" name="Google Shape;203;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4" name="Google Shape;204;p10"/>
          <p:cNvSpPr txBox="1"/>
          <p:nvPr>
            <p:ph idx="1" type="body"/>
          </p:nvPr>
        </p:nvSpPr>
        <p:spPr>
          <a:xfrm>
            <a:off x="796834" y="1201783"/>
            <a:ext cx="9522823" cy="5436126"/>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a:t>Save the color of nodeToBeDeleted in origrinalColor.</a:t>
            </a:r>
            <a:endParaRPr/>
          </a:p>
          <a:p>
            <a:pPr indent="-182880" lvl="0" marL="182880" rtl="0" algn="l">
              <a:lnSpc>
                <a:spcPct val="90000"/>
              </a:lnSpc>
              <a:spcBef>
                <a:spcPts val="1200"/>
              </a:spcBef>
              <a:spcAft>
                <a:spcPts val="0"/>
              </a:spcAft>
              <a:buSzPct val="85000"/>
              <a:buChar char="▪"/>
            </a:pPr>
            <a:r>
              <a:rPr lang="en-US"/>
              <a:t>If the left child of nodeToBeDeleted is NULL</a:t>
            </a:r>
            <a:endParaRPr/>
          </a:p>
          <a:p>
            <a:pPr indent="-182880" lvl="0" marL="182880" rtl="0" algn="l">
              <a:lnSpc>
                <a:spcPct val="90000"/>
              </a:lnSpc>
              <a:spcBef>
                <a:spcPts val="1200"/>
              </a:spcBef>
              <a:spcAft>
                <a:spcPts val="0"/>
              </a:spcAft>
              <a:buSzPct val="85000"/>
              <a:buChar char="▪"/>
            </a:pPr>
            <a:r>
              <a:rPr lang="en-US"/>
              <a:t>Assign the right child of nodeToBeDeleted to x.</a:t>
            </a:r>
            <a:endParaRPr/>
          </a:p>
          <a:p>
            <a:pPr indent="-182880" lvl="0" marL="182880" rtl="0" algn="l">
              <a:lnSpc>
                <a:spcPct val="90000"/>
              </a:lnSpc>
              <a:spcBef>
                <a:spcPts val="1200"/>
              </a:spcBef>
              <a:spcAft>
                <a:spcPts val="0"/>
              </a:spcAft>
              <a:buSzPct val="85000"/>
              <a:buChar char="▪"/>
            </a:pPr>
            <a:r>
              <a:rPr lang="en-US"/>
              <a:t>Transplant nodeToBeDeleted with x.</a:t>
            </a:r>
            <a:endParaRPr/>
          </a:p>
          <a:p>
            <a:pPr indent="-182880" lvl="0" marL="182880" rtl="0" algn="l">
              <a:lnSpc>
                <a:spcPct val="90000"/>
              </a:lnSpc>
              <a:spcBef>
                <a:spcPts val="1200"/>
              </a:spcBef>
              <a:spcAft>
                <a:spcPts val="0"/>
              </a:spcAft>
              <a:buSzPct val="85000"/>
              <a:buChar char="▪"/>
            </a:pPr>
            <a:r>
              <a:rPr lang="en-US"/>
              <a:t>Else if the right child of nodeToBeDeleted is NULL</a:t>
            </a:r>
            <a:endParaRPr/>
          </a:p>
          <a:p>
            <a:pPr indent="-182880" lvl="1" marL="457200" rtl="0" algn="l">
              <a:lnSpc>
                <a:spcPct val="90000"/>
              </a:lnSpc>
              <a:spcBef>
                <a:spcPts val="400"/>
              </a:spcBef>
              <a:spcAft>
                <a:spcPts val="0"/>
              </a:spcAft>
              <a:buSzPct val="85000"/>
              <a:buChar char="▪"/>
            </a:pPr>
            <a:r>
              <a:rPr lang="en-US"/>
              <a:t>Assign the left child of nodeToBeDeleted into x.</a:t>
            </a:r>
            <a:endParaRPr/>
          </a:p>
          <a:p>
            <a:pPr indent="-182880" lvl="1" marL="457200" rtl="0" algn="l">
              <a:lnSpc>
                <a:spcPct val="90000"/>
              </a:lnSpc>
              <a:spcBef>
                <a:spcPts val="600"/>
              </a:spcBef>
              <a:spcAft>
                <a:spcPts val="0"/>
              </a:spcAft>
              <a:buSzPct val="85000"/>
              <a:buChar char="▪"/>
            </a:pPr>
            <a:r>
              <a:rPr lang="en-US"/>
              <a:t>Transplant nodeToBeDeleted with x.</a:t>
            </a:r>
            <a:endParaRPr/>
          </a:p>
          <a:p>
            <a:pPr indent="-182880" lvl="0" marL="182880" rtl="0" algn="l">
              <a:lnSpc>
                <a:spcPct val="90000"/>
              </a:lnSpc>
              <a:spcBef>
                <a:spcPts val="1400"/>
              </a:spcBef>
              <a:spcAft>
                <a:spcPts val="0"/>
              </a:spcAft>
              <a:buSzPct val="85000"/>
              <a:buChar char="▪"/>
            </a:pPr>
            <a:r>
              <a:rPr lang="en-US"/>
              <a:t>Else</a:t>
            </a:r>
            <a:endParaRPr/>
          </a:p>
          <a:p>
            <a:pPr indent="-182880" lvl="1" marL="457200" rtl="0" algn="l">
              <a:lnSpc>
                <a:spcPct val="90000"/>
              </a:lnSpc>
              <a:spcBef>
                <a:spcPts val="400"/>
              </a:spcBef>
              <a:spcAft>
                <a:spcPts val="0"/>
              </a:spcAft>
              <a:buSzPct val="85000"/>
              <a:buChar char="▪"/>
            </a:pPr>
            <a:r>
              <a:rPr lang="en-US"/>
              <a:t>Assign the rightChild of y into x. Assign the minimum of right subtree of noteToBeDeleted into y.</a:t>
            </a:r>
            <a:endParaRPr/>
          </a:p>
          <a:p>
            <a:pPr indent="-182880" lvl="1" marL="457200" rtl="0" algn="l">
              <a:lnSpc>
                <a:spcPct val="90000"/>
              </a:lnSpc>
              <a:spcBef>
                <a:spcPts val="600"/>
              </a:spcBef>
              <a:spcAft>
                <a:spcPts val="0"/>
              </a:spcAft>
              <a:buSzPct val="85000"/>
              <a:buChar char="▪"/>
            </a:pPr>
            <a:r>
              <a:rPr lang="en-US"/>
              <a:t>Save the color of y in originalColor.</a:t>
            </a:r>
            <a:endParaRPr/>
          </a:p>
          <a:p>
            <a:pPr indent="-182880" lvl="0" marL="182880" rtl="0" algn="l">
              <a:lnSpc>
                <a:spcPct val="90000"/>
              </a:lnSpc>
              <a:spcBef>
                <a:spcPts val="1400"/>
              </a:spcBef>
              <a:spcAft>
                <a:spcPts val="0"/>
              </a:spcAft>
              <a:buSzPct val="85000"/>
              <a:buChar char="▪"/>
            </a:pPr>
            <a:r>
              <a:rPr lang="en-US"/>
              <a:t>If y is a child of nodeToBeDeleted, then set the parent of x as y.</a:t>
            </a:r>
            <a:endParaRPr/>
          </a:p>
          <a:p>
            <a:pPr indent="-182880" lvl="0" marL="182880" rtl="0" algn="l">
              <a:lnSpc>
                <a:spcPct val="90000"/>
              </a:lnSpc>
              <a:spcBef>
                <a:spcPts val="1200"/>
              </a:spcBef>
              <a:spcAft>
                <a:spcPts val="0"/>
              </a:spcAft>
              <a:buSzPct val="85000"/>
              <a:buChar char="▪"/>
            </a:pPr>
            <a:r>
              <a:rPr lang="en-US"/>
              <a:t>Else, transplant y with rightChild of y.</a:t>
            </a:r>
            <a:endParaRPr/>
          </a:p>
          <a:p>
            <a:pPr indent="-182880" lvl="1" marL="457200" rtl="0" algn="l">
              <a:lnSpc>
                <a:spcPct val="90000"/>
              </a:lnSpc>
              <a:spcBef>
                <a:spcPts val="400"/>
              </a:spcBef>
              <a:spcAft>
                <a:spcPts val="0"/>
              </a:spcAft>
              <a:buSzPct val="85000"/>
              <a:buChar char="▪"/>
            </a:pPr>
            <a:r>
              <a:rPr lang="en-US"/>
              <a:t>Transplant nodeToBeDeleted with y.</a:t>
            </a:r>
            <a:endParaRPr/>
          </a:p>
          <a:p>
            <a:pPr indent="-182880" lvl="1" marL="457200" rtl="0" algn="l">
              <a:lnSpc>
                <a:spcPct val="90000"/>
              </a:lnSpc>
              <a:spcBef>
                <a:spcPts val="600"/>
              </a:spcBef>
              <a:spcAft>
                <a:spcPts val="0"/>
              </a:spcAft>
              <a:buSzPct val="85000"/>
              <a:buChar char="▪"/>
            </a:pPr>
            <a:r>
              <a:rPr lang="en-US"/>
              <a:t>Set the color of y with originalColor.</a:t>
            </a:r>
            <a:endParaRPr/>
          </a:p>
          <a:p>
            <a:pPr indent="-182880" lvl="0" marL="182880" rtl="0" algn="l">
              <a:lnSpc>
                <a:spcPct val="90000"/>
              </a:lnSpc>
              <a:spcBef>
                <a:spcPts val="1400"/>
              </a:spcBef>
              <a:spcAft>
                <a:spcPts val="0"/>
              </a:spcAft>
              <a:buSzPct val="85000"/>
              <a:buChar char="▪"/>
            </a:pPr>
            <a:r>
              <a:rPr lang="en-US"/>
              <a:t>If the originalColor is BLACK, call DeleteFix(x).</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5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5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5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5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5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5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5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5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5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5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500"/>
                                        <p:tgtEl>
                                          <p:spTgt spid="2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1" st="11"/>
                                            </p:txEl>
                                          </p:spTgt>
                                        </p:tgtEl>
                                        <p:attrNameLst>
                                          <p:attrName>style.visibility</p:attrName>
                                        </p:attrNameLst>
                                      </p:cBhvr>
                                      <p:to>
                                        <p:strVal val="visible"/>
                                      </p:to>
                                    </p:set>
                                    <p:animEffect filter="fade" transition="in">
                                      <p:cBhvr>
                                        <p:cTn dur="500"/>
                                        <p:tgtEl>
                                          <p:spTgt spid="2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2" st="12"/>
                                            </p:txEl>
                                          </p:spTgt>
                                        </p:tgtEl>
                                        <p:attrNameLst>
                                          <p:attrName>style.visibility</p:attrName>
                                        </p:attrNameLst>
                                      </p:cBhvr>
                                      <p:to>
                                        <p:strVal val="visible"/>
                                      </p:to>
                                    </p:set>
                                    <p:animEffect filter="fade" transition="in">
                                      <p:cBhvr>
                                        <p:cTn dur="500"/>
                                        <p:tgtEl>
                                          <p:spTgt spid="2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3" st="13"/>
                                            </p:txEl>
                                          </p:spTgt>
                                        </p:tgtEl>
                                        <p:attrNameLst>
                                          <p:attrName>style.visibility</p:attrName>
                                        </p:attrNameLst>
                                      </p:cBhvr>
                                      <p:to>
                                        <p:strVal val="visible"/>
                                      </p:to>
                                    </p:set>
                                    <p:animEffect filter="fade" transition="in">
                                      <p:cBhvr>
                                        <p:cTn dur="500"/>
                                        <p:tgtEl>
                                          <p:spTgt spid="20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4" st="14"/>
                                            </p:txEl>
                                          </p:spTgt>
                                        </p:tgtEl>
                                        <p:attrNameLst>
                                          <p:attrName>style.visibility</p:attrName>
                                        </p:attrNameLst>
                                      </p:cBhvr>
                                      <p:to>
                                        <p:strVal val="visible"/>
                                      </p:to>
                                    </p:set>
                                    <p:animEffect filter="fade" transition="in">
                                      <p:cBhvr>
                                        <p:cTn dur="500"/>
                                        <p:tgtEl>
                                          <p:spTgt spid="20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2127939" y="286280"/>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DELETION WORKING				</a:t>
            </a:r>
            <a:r>
              <a:rPr b="1" lang="en-US" sz="2200"/>
              <a:t>CONT…</a:t>
            </a:r>
            <a:endParaRPr sz="3600"/>
          </a:p>
        </p:txBody>
      </p:sp>
      <p:sp>
        <p:nvSpPr>
          <p:cNvPr id="210" name="Google Shape;210;p11"/>
          <p:cNvSpPr txBox="1"/>
          <p:nvPr>
            <p:ph idx="1" type="body"/>
          </p:nvPr>
        </p:nvSpPr>
        <p:spPr>
          <a:xfrm>
            <a:off x="1069848" y="1200882"/>
            <a:ext cx="10241280" cy="122880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700"/>
              <a:buNone/>
            </a:pPr>
            <a:r>
              <a:rPr b="1" lang="en-US">
                <a:solidFill>
                  <a:srgbClr val="FF0000"/>
                </a:solidFill>
              </a:rPr>
              <a:t>If either u or v is red</a:t>
            </a:r>
            <a:r>
              <a:rPr b="1" lang="en-US"/>
              <a:t>,</a:t>
            </a:r>
            <a:r>
              <a:rPr lang="en-US"/>
              <a:t> we mark the replaced child as black. Note that both u and v cannot be red as v is parent of u and </a:t>
            </a:r>
            <a:r>
              <a:rPr lang="en-US">
                <a:solidFill>
                  <a:srgbClr val="FF0000"/>
                </a:solidFill>
              </a:rPr>
              <a:t>two consecutive reds</a:t>
            </a:r>
            <a:r>
              <a:rPr lang="en-US"/>
              <a:t> are not allowed in red-black tree. </a:t>
            </a:r>
            <a:endParaRPr/>
          </a:p>
          <a:p>
            <a:pPr indent="0" lvl="0" marL="0" rtl="0" algn="l">
              <a:lnSpc>
                <a:spcPct val="90000"/>
              </a:lnSpc>
              <a:spcBef>
                <a:spcPts val="1200"/>
              </a:spcBef>
              <a:spcAft>
                <a:spcPts val="0"/>
              </a:spcAft>
              <a:buSzPts val="1700"/>
              <a:buNone/>
            </a:pPr>
            <a:r>
              <a:rPr b="1" lang="en-US">
                <a:solidFill>
                  <a:srgbClr val="FF0000"/>
                </a:solidFill>
              </a:rPr>
              <a:t>Case :1</a:t>
            </a:r>
            <a:endParaRPr b="1">
              <a:solidFill>
                <a:srgbClr val="FF0000"/>
              </a:solidFill>
            </a:endParaRPr>
          </a:p>
        </p:txBody>
      </p:sp>
      <p:sp>
        <p:nvSpPr>
          <p:cNvPr id="211" name="Google Shape;211;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12" name="Google Shape;212;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213" name="Google Shape;213;p11"/>
          <p:cNvPicPr preferRelativeResize="0"/>
          <p:nvPr/>
        </p:nvPicPr>
        <p:blipFill rotWithShape="1">
          <a:blip r:embed="rId3">
            <a:alphaModFix/>
          </a:blip>
          <a:srcRect b="0" l="0" r="0" t="0"/>
          <a:stretch/>
        </p:blipFill>
        <p:spPr>
          <a:xfrm>
            <a:off x="1550881" y="2591423"/>
            <a:ext cx="8918682" cy="3182348"/>
          </a:xfrm>
          <a:prstGeom prst="rect">
            <a:avLst/>
          </a:prstGeom>
          <a:noFill/>
          <a:ln>
            <a:noFill/>
          </a:ln>
        </p:spPr>
      </p:pic>
      <p:pic>
        <p:nvPicPr>
          <p:cNvPr descr="Tree Service and Removal Insurance | Insureon" id="214" name="Google Shape;214;p11"/>
          <p:cNvPicPr preferRelativeResize="0"/>
          <p:nvPr/>
        </p:nvPicPr>
        <p:blipFill rotWithShape="1">
          <a:blip r:embed="rId4">
            <a:alphaModFix/>
          </a:blip>
          <a:srcRect b="0" l="0" r="0" t="0"/>
          <a:stretch/>
        </p:blipFill>
        <p:spPr>
          <a:xfrm rot="712575">
            <a:off x="-18289" y="-39189"/>
            <a:ext cx="2133165" cy="14033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2249517" y="421165"/>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DELETION WORKING				</a:t>
            </a:r>
            <a:r>
              <a:rPr b="1" lang="en-US" sz="2200"/>
              <a:t>CONT…</a:t>
            </a:r>
            <a:endParaRPr sz="3600"/>
          </a:p>
        </p:txBody>
      </p:sp>
      <p:sp>
        <p:nvSpPr>
          <p:cNvPr id="220" name="Google Shape;220;p12"/>
          <p:cNvSpPr txBox="1"/>
          <p:nvPr>
            <p:ph idx="1" type="body"/>
          </p:nvPr>
        </p:nvSpPr>
        <p:spPr>
          <a:xfrm>
            <a:off x="1069848" y="1166670"/>
            <a:ext cx="9236746" cy="17513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a:t>If Both u and v are Black, Now our task reduces to convert this double black to single black. </a:t>
            </a:r>
            <a:r>
              <a:rPr b="1" lang="en-US">
                <a:solidFill>
                  <a:srgbClr val="FF0000"/>
                </a:solidFill>
              </a:rPr>
              <a:t>Case :2</a:t>
            </a:r>
            <a:endParaRPr/>
          </a:p>
          <a:p>
            <a:pPr indent="0" lvl="0" marL="0" rtl="0" algn="l">
              <a:lnSpc>
                <a:spcPct val="90000"/>
              </a:lnSpc>
              <a:spcBef>
                <a:spcPts val="1200"/>
              </a:spcBef>
              <a:spcAft>
                <a:spcPts val="0"/>
              </a:spcAft>
              <a:buSzPts val="1700"/>
              <a:buNone/>
            </a:pPr>
            <a:r>
              <a:rPr lang="en-US">
                <a:solidFill>
                  <a:srgbClr val="FF0000"/>
                </a:solidFill>
              </a:rPr>
              <a:t>Note that If v is leaf, then u is NULL and color of NULL is considered black. So the deletion of a black leaf also causes a double black.</a:t>
            </a:r>
            <a:endParaRPr/>
          </a:p>
        </p:txBody>
      </p:sp>
      <p:sp>
        <p:nvSpPr>
          <p:cNvPr id="221" name="Google Shape;22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22" name="Google Shape;222;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223" name="Google Shape;223;p12"/>
          <p:cNvPicPr preferRelativeResize="0"/>
          <p:nvPr/>
        </p:nvPicPr>
        <p:blipFill rotWithShape="1">
          <a:blip r:embed="rId3">
            <a:alphaModFix/>
          </a:blip>
          <a:srcRect b="17339" l="0" r="0" t="0"/>
          <a:stretch/>
        </p:blipFill>
        <p:spPr>
          <a:xfrm>
            <a:off x="1411496" y="3317759"/>
            <a:ext cx="8553450" cy="3047048"/>
          </a:xfrm>
          <a:prstGeom prst="rect">
            <a:avLst/>
          </a:prstGeom>
          <a:noFill/>
          <a:ln>
            <a:noFill/>
          </a:ln>
        </p:spPr>
      </p:pic>
      <p:pic>
        <p:nvPicPr>
          <p:cNvPr descr="Lightbox" id="224" name="Google Shape;224;p12"/>
          <p:cNvPicPr preferRelativeResize="0"/>
          <p:nvPr/>
        </p:nvPicPr>
        <p:blipFill rotWithShape="1">
          <a:blip r:embed="rId3">
            <a:alphaModFix/>
          </a:blip>
          <a:srcRect b="0" l="0" r="0" t="82661"/>
          <a:stretch/>
        </p:blipFill>
        <p:spPr>
          <a:xfrm>
            <a:off x="1566363" y="2598430"/>
            <a:ext cx="8553450" cy="639128"/>
          </a:xfrm>
          <a:prstGeom prst="rect">
            <a:avLst/>
          </a:prstGeom>
          <a:noFill/>
          <a:ln>
            <a:noFill/>
          </a:ln>
        </p:spPr>
      </p:pic>
      <p:pic>
        <p:nvPicPr>
          <p:cNvPr descr="Tree Service and Removal Insurance | Insureon" id="225" name="Google Shape;225;p12"/>
          <p:cNvPicPr preferRelativeResize="0"/>
          <p:nvPr/>
        </p:nvPicPr>
        <p:blipFill rotWithShape="1">
          <a:blip r:embed="rId4">
            <a:alphaModFix/>
          </a:blip>
          <a:srcRect b="0" l="0" r="0" t="0"/>
          <a:stretch/>
        </p:blipFill>
        <p:spPr>
          <a:xfrm rot="712575">
            <a:off x="9496018" y="3035025"/>
            <a:ext cx="2628854" cy="17295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5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5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2023872" y="282241"/>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DELETION WORKING					</a:t>
            </a:r>
            <a:r>
              <a:rPr b="1" lang="en-US" sz="2200"/>
              <a:t>CONT…</a:t>
            </a:r>
            <a:endParaRPr sz="3600"/>
          </a:p>
        </p:txBody>
      </p:sp>
      <p:sp>
        <p:nvSpPr>
          <p:cNvPr id="231" name="Google Shape;231;p13"/>
          <p:cNvSpPr txBox="1"/>
          <p:nvPr>
            <p:ph idx="1" type="body"/>
          </p:nvPr>
        </p:nvSpPr>
        <p:spPr>
          <a:xfrm>
            <a:off x="1074419" y="1377039"/>
            <a:ext cx="9236746" cy="175132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Do following while the current node u is </a:t>
            </a:r>
            <a:r>
              <a:rPr b="1" lang="en-US"/>
              <a:t>double black</a:t>
            </a:r>
            <a:r>
              <a:rPr lang="en-US"/>
              <a:t>:</a:t>
            </a:r>
            <a:endParaRPr/>
          </a:p>
          <a:p>
            <a:pPr indent="0" lvl="0" marL="0" rtl="0" algn="l">
              <a:lnSpc>
                <a:spcPct val="90000"/>
              </a:lnSpc>
              <a:spcBef>
                <a:spcPts val="1200"/>
              </a:spcBef>
              <a:spcAft>
                <a:spcPts val="0"/>
              </a:spcAft>
              <a:buSzPts val="1700"/>
              <a:buNone/>
            </a:pPr>
            <a:r>
              <a:rPr b="1" lang="en-US">
                <a:solidFill>
                  <a:srgbClr val="FF0000"/>
                </a:solidFill>
              </a:rPr>
              <a:t>Case :3</a:t>
            </a:r>
            <a:endParaRPr/>
          </a:p>
        </p:txBody>
      </p:sp>
      <p:sp>
        <p:nvSpPr>
          <p:cNvPr id="232" name="Google Shape;232;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33" name="Google Shape;233;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234" name="Google Shape;234;p13"/>
          <p:cNvPicPr preferRelativeResize="0"/>
          <p:nvPr/>
        </p:nvPicPr>
        <p:blipFill rotWithShape="1">
          <a:blip r:embed="rId3">
            <a:alphaModFix/>
          </a:blip>
          <a:srcRect b="0" l="0" r="0" t="0"/>
          <a:stretch/>
        </p:blipFill>
        <p:spPr>
          <a:xfrm>
            <a:off x="410718" y="2625934"/>
            <a:ext cx="11220450" cy="3352801"/>
          </a:xfrm>
          <a:prstGeom prst="rect">
            <a:avLst/>
          </a:prstGeom>
          <a:noFill/>
          <a:ln>
            <a:noFill/>
          </a:ln>
        </p:spPr>
      </p:pic>
      <p:pic>
        <p:nvPicPr>
          <p:cNvPr descr="Tree Service and Removal Insurance | Insureon" id="235" name="Google Shape;235;p13"/>
          <p:cNvPicPr preferRelativeResize="0"/>
          <p:nvPr/>
        </p:nvPicPr>
        <p:blipFill rotWithShape="1">
          <a:blip r:embed="rId4">
            <a:alphaModFix/>
          </a:blip>
          <a:srcRect b="0" l="0" r="0" t="0"/>
          <a:stretch/>
        </p:blipFill>
        <p:spPr>
          <a:xfrm rot="712575">
            <a:off x="7837" y="-52252"/>
            <a:ext cx="2133165" cy="14033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1069848" y="39188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DELETION WORKING					</a:t>
            </a:r>
            <a:r>
              <a:rPr b="1" lang="en-US" sz="2200"/>
              <a:t>CONT…</a:t>
            </a:r>
            <a:endParaRPr sz="3600"/>
          </a:p>
        </p:txBody>
      </p:sp>
      <p:sp>
        <p:nvSpPr>
          <p:cNvPr id="241" name="Google Shape;241;p14"/>
          <p:cNvSpPr txBox="1"/>
          <p:nvPr>
            <p:ph idx="1" type="body"/>
          </p:nvPr>
        </p:nvSpPr>
        <p:spPr>
          <a:xfrm>
            <a:off x="1069848" y="1057190"/>
            <a:ext cx="9236746" cy="175132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 is right child of its parent and r is left child of s</a:t>
            </a:r>
            <a:endParaRPr/>
          </a:p>
        </p:txBody>
      </p:sp>
      <p:sp>
        <p:nvSpPr>
          <p:cNvPr id="242" name="Google Shape;242;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43" name="Google Shape;243;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244" name="Google Shape;244;p14"/>
          <p:cNvPicPr preferRelativeResize="0"/>
          <p:nvPr/>
        </p:nvPicPr>
        <p:blipFill rotWithShape="1">
          <a:blip r:embed="rId3">
            <a:alphaModFix/>
          </a:blip>
          <a:srcRect b="46287" l="0" r="0" t="0"/>
          <a:stretch/>
        </p:blipFill>
        <p:spPr>
          <a:xfrm>
            <a:off x="1293224" y="1741508"/>
            <a:ext cx="9648770" cy="2464732"/>
          </a:xfrm>
          <a:prstGeom prst="rect">
            <a:avLst/>
          </a:prstGeom>
          <a:noFill/>
          <a:ln>
            <a:noFill/>
          </a:ln>
        </p:spPr>
      </p:pic>
      <p:pic>
        <p:nvPicPr>
          <p:cNvPr descr="Lightbox" id="245" name="Google Shape;245;p14"/>
          <p:cNvPicPr preferRelativeResize="0"/>
          <p:nvPr/>
        </p:nvPicPr>
        <p:blipFill rotWithShape="1">
          <a:blip r:embed="rId3">
            <a:alphaModFix/>
          </a:blip>
          <a:srcRect b="1" l="67018" r="0" t="53345"/>
          <a:stretch/>
        </p:blipFill>
        <p:spPr>
          <a:xfrm>
            <a:off x="7817193" y="4193177"/>
            <a:ext cx="3072006" cy="2066544"/>
          </a:xfrm>
          <a:prstGeom prst="rect">
            <a:avLst/>
          </a:prstGeom>
          <a:noFill/>
          <a:ln>
            <a:noFill/>
          </a:ln>
        </p:spPr>
      </p:pic>
      <p:pic>
        <p:nvPicPr>
          <p:cNvPr descr="Tree Service and Removal Insurance | Insureon" id="246" name="Google Shape;246;p14"/>
          <p:cNvPicPr preferRelativeResize="0"/>
          <p:nvPr/>
        </p:nvPicPr>
        <p:blipFill rotWithShape="1">
          <a:blip r:embed="rId4">
            <a:alphaModFix/>
          </a:blip>
          <a:srcRect b="0" l="0" r="0" t="0"/>
          <a:stretch/>
        </p:blipFill>
        <p:spPr>
          <a:xfrm rot="712575">
            <a:off x="183357" y="4813792"/>
            <a:ext cx="3536945" cy="21497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1069848" y="39188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DELETION WORKING					</a:t>
            </a:r>
            <a:r>
              <a:rPr b="1" lang="en-US" sz="2200"/>
              <a:t>CONT…</a:t>
            </a:r>
            <a:endParaRPr sz="3600"/>
          </a:p>
        </p:txBody>
      </p:sp>
      <p:sp>
        <p:nvSpPr>
          <p:cNvPr id="252" name="Google Shape;252;p15"/>
          <p:cNvSpPr txBox="1"/>
          <p:nvPr>
            <p:ph idx="1" type="body"/>
          </p:nvPr>
        </p:nvSpPr>
        <p:spPr>
          <a:xfrm>
            <a:off x="1069848" y="1057190"/>
            <a:ext cx="9236746" cy="175132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 If sibling is black and its both children are black</a:t>
            </a:r>
            <a:endParaRPr/>
          </a:p>
        </p:txBody>
      </p:sp>
      <p:sp>
        <p:nvSpPr>
          <p:cNvPr id="253" name="Google Shape;253;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54" name="Google Shape;254;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255" name="Google Shape;255;p15"/>
          <p:cNvPicPr preferRelativeResize="0"/>
          <p:nvPr/>
        </p:nvPicPr>
        <p:blipFill rotWithShape="1">
          <a:blip r:embed="rId3">
            <a:alphaModFix/>
          </a:blip>
          <a:srcRect b="0" l="0" r="0" t="0"/>
          <a:stretch/>
        </p:blipFill>
        <p:spPr>
          <a:xfrm>
            <a:off x="529399" y="1418209"/>
            <a:ext cx="11249025" cy="476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8430768" y="1077686"/>
            <a:ext cx="3200400" cy="17373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US"/>
              <a:t>TIME COMPLEXITY</a:t>
            </a:r>
            <a:endParaRPr/>
          </a:p>
        </p:txBody>
      </p:sp>
      <p:graphicFrame>
        <p:nvGraphicFramePr>
          <p:cNvPr id="261" name="Google Shape;261;p16"/>
          <p:cNvGraphicFramePr/>
          <p:nvPr/>
        </p:nvGraphicFramePr>
        <p:xfrm>
          <a:off x="1830978" y="3990719"/>
          <a:ext cx="3000000" cy="3000000"/>
        </p:xfrm>
        <a:graphic>
          <a:graphicData uri="http://schemas.openxmlformats.org/drawingml/2006/table">
            <a:tbl>
              <a:tblPr firstCol="1" firstRow="1">
                <a:noFill/>
                <a:tableStyleId>{4AE4E4FE-66E8-45B0-B5EE-0EC9A4D733F2}</a:tableStyleId>
              </a:tblPr>
              <a:tblGrid>
                <a:gridCol w="1264925"/>
                <a:gridCol w="1397725"/>
                <a:gridCol w="2560325"/>
              </a:tblGrid>
              <a:tr h="764300">
                <a:tc>
                  <a:txBody>
                    <a:bodyPr/>
                    <a:lstStyle/>
                    <a:p>
                      <a:pPr indent="0" lvl="0" marL="0" marR="0" rtl="0" algn="l">
                        <a:spcBef>
                          <a:spcPts val="0"/>
                        </a:spcBef>
                        <a:spcAft>
                          <a:spcPts val="0"/>
                        </a:spcAft>
                        <a:buNone/>
                      </a:pPr>
                      <a:r>
                        <a:rPr lang="en-US" sz="1800" u="none" cap="none" strike="noStrike"/>
                        <a:t>Sr. No.</a:t>
                      </a:r>
                      <a:endParaRPr sz="1800" u="none" cap="none" strike="noStrike">
                        <a:solidFill>
                          <a:schemeClr val="lt1"/>
                        </a:solidFill>
                      </a:endParaRPr>
                    </a:p>
                  </a:txBody>
                  <a:tcPr marT="67475" marB="67475" marR="67475" marL="67475" anchor="ctr"/>
                </a:tc>
                <a:tc>
                  <a:txBody>
                    <a:bodyPr/>
                    <a:lstStyle/>
                    <a:p>
                      <a:pPr indent="0" lvl="0" marL="0" marR="0" rtl="0" algn="l">
                        <a:spcBef>
                          <a:spcPts val="0"/>
                        </a:spcBef>
                        <a:spcAft>
                          <a:spcPts val="0"/>
                        </a:spcAft>
                        <a:buNone/>
                      </a:pPr>
                      <a:r>
                        <a:rPr lang="en-US" sz="1800" u="none" cap="none" strike="noStrike"/>
                        <a:t>Algorithm</a:t>
                      </a:r>
                      <a:endParaRPr sz="1800" u="none" cap="none" strike="noStrike">
                        <a:solidFill>
                          <a:schemeClr val="lt1"/>
                        </a:solidFill>
                      </a:endParaRPr>
                    </a:p>
                  </a:txBody>
                  <a:tcPr marT="67475" marB="67475" marR="67475" marL="67475" anchor="ctr"/>
                </a:tc>
                <a:tc>
                  <a:txBody>
                    <a:bodyPr/>
                    <a:lstStyle/>
                    <a:p>
                      <a:pPr indent="0" lvl="0" marL="0" marR="0" rtl="0" algn="l">
                        <a:spcBef>
                          <a:spcPts val="0"/>
                        </a:spcBef>
                        <a:spcAft>
                          <a:spcPts val="0"/>
                        </a:spcAft>
                        <a:buNone/>
                      </a:pPr>
                      <a:r>
                        <a:rPr lang="en-US" sz="1800" u="none" cap="none" strike="noStrike"/>
                        <a:t>Time Complexity</a:t>
                      </a:r>
                      <a:endParaRPr sz="1800" u="none" cap="none" strike="noStrike">
                        <a:solidFill>
                          <a:schemeClr val="lt1"/>
                        </a:solidFill>
                      </a:endParaRPr>
                    </a:p>
                  </a:txBody>
                  <a:tcPr marT="67475" marB="67475" marR="67475" marL="67475" anchor="ctr"/>
                </a:tc>
              </a:tr>
              <a:tr h="566775">
                <a:tc>
                  <a:txBody>
                    <a:bodyPr/>
                    <a:lstStyle/>
                    <a:p>
                      <a:pPr indent="0" lvl="0" marL="0" marR="0" rtl="0" algn="l">
                        <a:spcBef>
                          <a:spcPts val="0"/>
                        </a:spcBef>
                        <a:spcAft>
                          <a:spcPts val="0"/>
                        </a:spcAft>
                        <a:buNone/>
                      </a:pPr>
                      <a:r>
                        <a:rPr lang="en-US" sz="1600" u="none" cap="none" strike="noStrike"/>
                        <a:t>1.</a:t>
                      </a:r>
                      <a:endParaRPr b="0" sz="1600" u="none" cap="none" strike="noStrike">
                        <a:solidFill>
                          <a:schemeClr val="lt1"/>
                        </a:solidFill>
                        <a:latin typeface="Rockwell"/>
                        <a:ea typeface="Rockwell"/>
                        <a:cs typeface="Rockwell"/>
                        <a:sym typeface="Rockwell"/>
                      </a:endParaRPr>
                    </a:p>
                  </a:txBody>
                  <a:tcPr marT="94475" marB="94475" marR="67475" marL="67475" anchor="ctr"/>
                </a:tc>
                <a:tc>
                  <a:txBody>
                    <a:bodyPr/>
                    <a:lstStyle/>
                    <a:p>
                      <a:pPr indent="0" lvl="0" marL="0" marR="0" rtl="0" algn="l">
                        <a:spcBef>
                          <a:spcPts val="0"/>
                        </a:spcBef>
                        <a:spcAft>
                          <a:spcPts val="0"/>
                        </a:spcAft>
                        <a:buNone/>
                      </a:pPr>
                      <a:r>
                        <a:rPr lang="en-US" sz="1600" u="none" cap="none" strike="noStrike"/>
                        <a:t>Insert</a:t>
                      </a:r>
                      <a:endParaRPr b="0" sz="1600" u="none" cap="none" strike="noStrike">
                        <a:solidFill>
                          <a:schemeClr val="lt1"/>
                        </a:solidFill>
                        <a:latin typeface="Rockwell"/>
                        <a:ea typeface="Rockwell"/>
                        <a:cs typeface="Rockwell"/>
                        <a:sym typeface="Rockwell"/>
                      </a:endParaRPr>
                    </a:p>
                  </a:txBody>
                  <a:tcPr marT="94475" marB="94475" marR="67475" marL="67475" anchor="ctr"/>
                </a:tc>
                <a:tc>
                  <a:txBody>
                    <a:bodyPr/>
                    <a:lstStyle/>
                    <a:p>
                      <a:pPr indent="0" lvl="0" marL="0" marR="0" rtl="0" algn="l">
                        <a:spcBef>
                          <a:spcPts val="0"/>
                        </a:spcBef>
                        <a:spcAft>
                          <a:spcPts val="0"/>
                        </a:spcAft>
                        <a:buNone/>
                      </a:pPr>
                      <a:r>
                        <a:rPr lang="en-US" sz="1600" u="none" cap="none" strike="noStrike"/>
                        <a:t>O(log n)</a:t>
                      </a:r>
                      <a:endParaRPr b="0" sz="1600" u="none" cap="none" strike="noStrike">
                        <a:solidFill>
                          <a:schemeClr val="lt1"/>
                        </a:solidFill>
                        <a:latin typeface="Rockwell"/>
                        <a:ea typeface="Rockwell"/>
                        <a:cs typeface="Rockwell"/>
                        <a:sym typeface="Rockwell"/>
                      </a:endParaRPr>
                    </a:p>
                  </a:txBody>
                  <a:tcPr marT="94475" marB="94475" marR="67475" marL="67475" anchor="ctr"/>
                </a:tc>
              </a:tr>
              <a:tr h="566775">
                <a:tc>
                  <a:txBody>
                    <a:bodyPr/>
                    <a:lstStyle/>
                    <a:p>
                      <a:pPr indent="0" lvl="0" marL="0" marR="0" rtl="0" algn="l">
                        <a:spcBef>
                          <a:spcPts val="0"/>
                        </a:spcBef>
                        <a:spcAft>
                          <a:spcPts val="0"/>
                        </a:spcAft>
                        <a:buNone/>
                      </a:pPr>
                      <a:r>
                        <a:rPr lang="en-US" sz="1600" u="none" cap="none" strike="noStrike"/>
                        <a:t>2.</a:t>
                      </a:r>
                      <a:endParaRPr b="0" sz="1600" u="none" cap="none" strike="noStrike">
                        <a:solidFill>
                          <a:schemeClr val="lt1"/>
                        </a:solidFill>
                        <a:latin typeface="Rockwell"/>
                        <a:ea typeface="Rockwell"/>
                        <a:cs typeface="Rockwell"/>
                        <a:sym typeface="Rockwell"/>
                      </a:endParaRPr>
                    </a:p>
                  </a:txBody>
                  <a:tcPr marT="94475" marB="94475" marR="67475" marL="67475" anchor="ctr"/>
                </a:tc>
                <a:tc>
                  <a:txBody>
                    <a:bodyPr/>
                    <a:lstStyle/>
                    <a:p>
                      <a:pPr indent="0" lvl="0" marL="0" marR="0" rtl="0" algn="l">
                        <a:spcBef>
                          <a:spcPts val="0"/>
                        </a:spcBef>
                        <a:spcAft>
                          <a:spcPts val="0"/>
                        </a:spcAft>
                        <a:buNone/>
                      </a:pPr>
                      <a:r>
                        <a:rPr lang="en-US" sz="1600" u="none" cap="none" strike="noStrike"/>
                        <a:t>Delete</a:t>
                      </a:r>
                      <a:endParaRPr b="0" sz="1600" u="none" cap="none" strike="noStrike">
                        <a:solidFill>
                          <a:schemeClr val="lt1"/>
                        </a:solidFill>
                        <a:latin typeface="Rockwell"/>
                        <a:ea typeface="Rockwell"/>
                        <a:cs typeface="Rockwell"/>
                        <a:sym typeface="Rockwell"/>
                      </a:endParaRPr>
                    </a:p>
                  </a:txBody>
                  <a:tcPr marT="94475" marB="94475" marR="67475" marL="67475" anchor="ctr"/>
                </a:tc>
                <a:tc>
                  <a:txBody>
                    <a:bodyPr/>
                    <a:lstStyle/>
                    <a:p>
                      <a:pPr indent="0" lvl="0" marL="0" marR="0" rtl="0" algn="l">
                        <a:spcBef>
                          <a:spcPts val="0"/>
                        </a:spcBef>
                        <a:spcAft>
                          <a:spcPts val="0"/>
                        </a:spcAft>
                        <a:buNone/>
                      </a:pPr>
                      <a:r>
                        <a:rPr lang="en-US" sz="1600" u="none" cap="none" strike="noStrike"/>
                        <a:t>O(log n)</a:t>
                      </a:r>
                      <a:endParaRPr b="0" sz="1600" u="none" cap="none" strike="noStrike">
                        <a:solidFill>
                          <a:schemeClr val="lt1"/>
                        </a:solidFill>
                        <a:latin typeface="Rockwell"/>
                        <a:ea typeface="Rockwell"/>
                        <a:cs typeface="Rockwell"/>
                        <a:sym typeface="Rockwell"/>
                      </a:endParaRPr>
                    </a:p>
                  </a:txBody>
                  <a:tcPr marT="94475" marB="94475" marR="67475" marL="67475" anchor="ctr"/>
                </a:tc>
              </a:tr>
            </a:tbl>
          </a:graphicData>
        </a:graphic>
      </p:graphicFrame>
      <p:sp>
        <p:nvSpPr>
          <p:cNvPr id="262" name="Google Shape;262;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63" name="Google Shape;263;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4" name="Google Shape;264;p16"/>
          <p:cNvSpPr/>
          <p:nvPr/>
        </p:nvSpPr>
        <p:spPr>
          <a:xfrm>
            <a:off x="731932" y="1384687"/>
            <a:ext cx="7523795"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Rockwell"/>
                <a:ea typeface="Rockwell"/>
                <a:cs typeface="Rockwell"/>
                <a:sym typeface="Rockwell"/>
              </a:rPr>
              <a:t>The cost of these operations may become O(n). If we make sure that the height of the tree remains O(log n) after every insertion and deletion, then we can guarantee an upper bound of O(log n) for all these operations. The height of a Red-Black tree is always O(log n) where n is the number of nodes in the tree. </a:t>
            </a:r>
            <a:endParaRPr/>
          </a:p>
        </p:txBody>
      </p:sp>
      <p:sp>
        <p:nvSpPr>
          <p:cNvPr id="265" name="Google Shape;265;p16"/>
          <p:cNvSpPr/>
          <p:nvPr/>
        </p:nvSpPr>
        <p:spPr>
          <a:xfrm>
            <a:off x="731932" y="893020"/>
            <a:ext cx="2861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Rockwell"/>
                <a:ea typeface="Rockwell"/>
                <a:cs typeface="Rockwell"/>
                <a:sym typeface="Rockwell"/>
              </a:rPr>
              <a:t>Why Red-Black Trees?</a:t>
            </a:r>
            <a:endParaRPr/>
          </a:p>
        </p:txBody>
      </p:sp>
      <p:pic>
        <p:nvPicPr>
          <p:cNvPr descr="8,280 Arborist Images, Stock Photos &amp; Vectors | Shutterstock" id="266" name="Google Shape;266;p16"/>
          <p:cNvPicPr preferRelativeResize="0"/>
          <p:nvPr/>
        </p:nvPicPr>
        <p:blipFill rotWithShape="1">
          <a:blip r:embed="rId3">
            <a:alphaModFix/>
          </a:blip>
          <a:srcRect b="9492" l="0" r="0" t="0"/>
          <a:stretch/>
        </p:blipFill>
        <p:spPr>
          <a:xfrm>
            <a:off x="8430768" y="2947011"/>
            <a:ext cx="3017934" cy="294156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991471"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Rockwell"/>
              <a:buNone/>
            </a:pPr>
            <a:r>
              <a:rPr lang="en-US" sz="4400"/>
              <a:t>APPLICATIONS</a:t>
            </a:r>
            <a:endParaRPr sz="4400"/>
          </a:p>
        </p:txBody>
      </p:sp>
      <p:sp>
        <p:nvSpPr>
          <p:cNvPr id="272" name="Google Shape;272;p17"/>
          <p:cNvSpPr txBox="1"/>
          <p:nvPr>
            <p:ph idx="1" type="body"/>
          </p:nvPr>
        </p:nvSpPr>
        <p:spPr>
          <a:xfrm>
            <a:off x="6570616" y="4924237"/>
            <a:ext cx="3449901" cy="134024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To implement Java packages: java.util.TreeMap and java.util.TreeSet</a:t>
            </a:r>
            <a:endParaRPr/>
          </a:p>
        </p:txBody>
      </p:sp>
      <p:sp>
        <p:nvSpPr>
          <p:cNvPr id="273" name="Google Shape;273;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74" name="Google Shape;274;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17"/>
          <p:cNvSpPr/>
          <p:nvPr/>
        </p:nvSpPr>
        <p:spPr>
          <a:xfrm>
            <a:off x="1135716" y="4409722"/>
            <a:ext cx="3553097" cy="923330"/>
          </a:xfrm>
          <a:prstGeom prst="rect">
            <a:avLst/>
          </a:prstGeom>
          <a:noFill/>
          <a:ln>
            <a:noFill/>
          </a:ln>
        </p:spPr>
        <p:txBody>
          <a:bodyPr anchorCtr="0" anchor="t" bIns="45700" lIns="91425" spcFirstLastPara="1" rIns="91425" wrap="square" tIns="45700">
            <a:sp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n-US" sz="2000" u="none" cap="none" strike="noStrike">
                <a:solidFill>
                  <a:schemeClr val="dk1"/>
                </a:solidFill>
                <a:latin typeface="Rockwell"/>
                <a:ea typeface="Rockwell"/>
                <a:cs typeface="Rockwell"/>
                <a:sym typeface="Rockwell"/>
              </a:rPr>
              <a:t>RB trees are used to construct associative arrays/finite maps.</a:t>
            </a:r>
            <a:endParaRPr/>
          </a:p>
        </p:txBody>
      </p:sp>
      <p:sp>
        <p:nvSpPr>
          <p:cNvPr id="276" name="Google Shape;276;p17"/>
          <p:cNvSpPr/>
          <p:nvPr/>
        </p:nvSpPr>
        <p:spPr>
          <a:xfrm>
            <a:off x="1135716" y="5649234"/>
            <a:ext cx="48985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0000"/>
                </a:solidFill>
                <a:latin typeface="Rockwell"/>
                <a:ea typeface="Rockwell"/>
                <a:cs typeface="Rockwell"/>
                <a:sym typeface="Rockwell"/>
              </a:rPr>
              <a:t>Associative arrays are arrays that use named keys that you assign to them.</a:t>
            </a:r>
            <a:endParaRPr/>
          </a:p>
        </p:txBody>
      </p:sp>
      <p:pic>
        <p:nvPicPr>
          <p:cNvPr descr="Map collection | What is an associative array data structure - @xnorcode  (@xnorcode)" id="277" name="Google Shape;277;p17"/>
          <p:cNvPicPr preferRelativeResize="0"/>
          <p:nvPr/>
        </p:nvPicPr>
        <p:blipFill rotWithShape="1">
          <a:blip r:embed="rId3">
            <a:alphaModFix/>
          </a:blip>
          <a:srcRect b="0" l="0" r="0" t="0"/>
          <a:stretch/>
        </p:blipFill>
        <p:spPr>
          <a:xfrm>
            <a:off x="1388263" y="1611957"/>
            <a:ext cx="2725785" cy="2737954"/>
          </a:xfrm>
          <a:prstGeom prst="rect">
            <a:avLst/>
          </a:prstGeom>
          <a:noFill/>
          <a:ln>
            <a:noFill/>
          </a:ln>
        </p:spPr>
      </p:pic>
      <p:pic>
        <p:nvPicPr>
          <p:cNvPr descr="Java TreeMap (With Examples)" id="278" name="Google Shape;278;p17"/>
          <p:cNvPicPr preferRelativeResize="0"/>
          <p:nvPr/>
        </p:nvPicPr>
        <p:blipFill rotWithShape="1">
          <a:blip r:embed="rId4">
            <a:alphaModFix/>
          </a:blip>
          <a:srcRect b="0" l="0" r="0" t="0"/>
          <a:stretch/>
        </p:blipFill>
        <p:spPr>
          <a:xfrm>
            <a:off x="6787460" y="1617641"/>
            <a:ext cx="2207623" cy="3306595"/>
          </a:xfrm>
          <a:prstGeom prst="rect">
            <a:avLst/>
          </a:prstGeom>
          <a:noFill/>
          <a:ln>
            <a:noFill/>
          </a:ln>
        </p:spPr>
      </p:pic>
      <p:pic>
        <p:nvPicPr>
          <p:cNvPr descr="PLANTS- OUR GREEN FRIENDS/ USES OF PLANTS / EVS/ Class 1/NCERT - YouTube" id="279" name="Google Shape;279;p17"/>
          <p:cNvPicPr preferRelativeResize="0"/>
          <p:nvPr/>
        </p:nvPicPr>
        <p:blipFill rotWithShape="1">
          <a:blip r:embed="rId5">
            <a:alphaModFix/>
          </a:blip>
          <a:srcRect b="13349" l="1415" r="38175" t="14737"/>
          <a:stretch/>
        </p:blipFill>
        <p:spPr>
          <a:xfrm>
            <a:off x="9364962" y="10172"/>
            <a:ext cx="2827038" cy="252402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Rockwell"/>
              <a:buNone/>
            </a:pPr>
            <a:r>
              <a:rPr lang="en-US" sz="4400"/>
              <a:t>DRAWBACKS</a:t>
            </a:r>
            <a:endParaRPr sz="4400"/>
          </a:p>
        </p:txBody>
      </p:sp>
      <p:sp>
        <p:nvSpPr>
          <p:cNvPr id="285" name="Google Shape;285;p18"/>
          <p:cNvSpPr txBox="1"/>
          <p:nvPr>
            <p:ph idx="1" type="body"/>
          </p:nvPr>
        </p:nvSpPr>
        <p:spPr>
          <a:xfrm>
            <a:off x="1069848" y="1802094"/>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One </a:t>
            </a:r>
            <a:r>
              <a:rPr b="1" lang="en-US"/>
              <a:t>notable disadvantage </a:t>
            </a:r>
            <a:r>
              <a:rPr lang="en-US"/>
              <a:t>of a </a:t>
            </a:r>
            <a:r>
              <a:rPr b="1" lang="en-US"/>
              <a:t>red black trees </a:t>
            </a:r>
            <a:r>
              <a:rPr lang="en-US"/>
              <a:t>in a lot of cases is that it is a binary tree and thus lookups are </a:t>
            </a:r>
            <a:r>
              <a:rPr b="1" lang="en-US"/>
              <a:t>O (lg (n)) </a:t>
            </a:r>
            <a:r>
              <a:rPr lang="en-US"/>
              <a:t>where as </a:t>
            </a:r>
            <a:r>
              <a:rPr b="1" lang="en-US"/>
              <a:t>hash tables </a:t>
            </a:r>
            <a:r>
              <a:rPr lang="en-US"/>
              <a:t>have a lookup of </a:t>
            </a:r>
            <a:r>
              <a:rPr b="1" lang="en-US"/>
              <a:t>O (1)</a:t>
            </a:r>
            <a:endParaRPr/>
          </a:p>
          <a:p>
            <a:pPr indent="-182880" lvl="0" marL="182880" rtl="0" algn="l">
              <a:lnSpc>
                <a:spcPct val="90000"/>
              </a:lnSpc>
              <a:spcBef>
                <a:spcPts val="1200"/>
              </a:spcBef>
              <a:spcAft>
                <a:spcPts val="0"/>
              </a:spcAft>
              <a:buSzPts val="1700"/>
              <a:buChar char="▪"/>
            </a:pPr>
            <a:r>
              <a:rPr lang="en-US"/>
              <a:t>Complicated to use due to all the </a:t>
            </a:r>
            <a:r>
              <a:rPr b="1" lang="en-US"/>
              <a:t>Leaf/Child/Edge cases.</a:t>
            </a:r>
            <a:endParaRPr/>
          </a:p>
        </p:txBody>
      </p:sp>
      <p:sp>
        <p:nvSpPr>
          <p:cNvPr id="286" name="Google Shape;286;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87" name="Google Shape;287;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Sawing off the branch you are sitting on – Museum of Psychology –  Illustrations about us" id="288" name="Google Shape;288;p18"/>
          <p:cNvPicPr preferRelativeResize="0"/>
          <p:nvPr/>
        </p:nvPicPr>
        <p:blipFill rotWithShape="1">
          <a:blip r:embed="rId3">
            <a:alphaModFix/>
          </a:blip>
          <a:srcRect b="8363" l="0" r="0" t="0"/>
          <a:stretch/>
        </p:blipFill>
        <p:spPr>
          <a:xfrm>
            <a:off x="3174273" y="3463185"/>
            <a:ext cx="5238206" cy="3287097"/>
          </a:xfrm>
          <a:prstGeom prst="rect">
            <a:avLst/>
          </a:prstGeom>
          <a:noFill/>
          <a:ln>
            <a:noFill/>
          </a:ln>
        </p:spPr>
      </p:pic>
    </p:spTree>
  </p:cSld>
  <p:clrMapOvr>
    <a:masterClrMapping/>
  </p:clrMapOvr>
  <p:transition spd="slow" p14:dur="800">
    <p:circl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REFERENCES</a:t>
            </a:r>
            <a:endParaRPr sz="4000"/>
          </a:p>
        </p:txBody>
      </p:sp>
      <p:sp>
        <p:nvSpPr>
          <p:cNvPr id="294" name="Google Shape;294;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3"/>
              </a:rPr>
              <a:t>https://www.programiz.com/dsa/red-black-tree</a:t>
            </a:r>
            <a:endParaRPr/>
          </a:p>
          <a:p>
            <a:pPr indent="-182880" lvl="0" marL="182880" rtl="0" algn="l">
              <a:lnSpc>
                <a:spcPct val="90000"/>
              </a:lnSpc>
              <a:spcBef>
                <a:spcPts val="1200"/>
              </a:spcBef>
              <a:spcAft>
                <a:spcPts val="0"/>
              </a:spcAft>
              <a:buSzPts val="1700"/>
              <a:buChar char="▪"/>
            </a:pPr>
            <a:r>
              <a:rPr lang="en-US" u="sng">
                <a:solidFill>
                  <a:schemeClr val="hlink"/>
                </a:solidFill>
                <a:hlinkClick r:id="rId4"/>
              </a:rPr>
              <a:t>https://www.geeksforgeeks.org/introduction-to-red-black-tree/</a:t>
            </a:r>
            <a:endParaRPr/>
          </a:p>
          <a:p>
            <a:pPr indent="-74929" lvl="0" marL="182880" rtl="0" algn="l">
              <a:lnSpc>
                <a:spcPct val="90000"/>
              </a:lnSpc>
              <a:spcBef>
                <a:spcPts val="1200"/>
              </a:spcBef>
              <a:spcAft>
                <a:spcPts val="0"/>
              </a:spcAft>
              <a:buSzPts val="1700"/>
              <a:buNone/>
            </a:pPr>
            <a:r>
              <a:t/>
            </a:r>
            <a:endParaRPr/>
          </a:p>
        </p:txBody>
      </p:sp>
      <p:sp>
        <p:nvSpPr>
          <p:cNvPr id="295" name="Google Shape;295;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296" name="Google Shape;296;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5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5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500"/>
                                        <p:tgtEl>
                                          <p:spTgt spid="2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98833" y="242023"/>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Rockwell"/>
              <a:buNone/>
            </a:pPr>
            <a:r>
              <a:rPr lang="en-US" sz="4800"/>
              <a:t>INTRODUCTION</a:t>
            </a:r>
            <a:endParaRPr sz="4800"/>
          </a:p>
        </p:txBody>
      </p:sp>
      <p:sp>
        <p:nvSpPr>
          <p:cNvPr id="116" name="Google Shape;116;p2"/>
          <p:cNvSpPr txBox="1"/>
          <p:nvPr>
            <p:ph idx="1" type="body"/>
          </p:nvPr>
        </p:nvSpPr>
        <p:spPr>
          <a:xfrm>
            <a:off x="1069848" y="1763487"/>
            <a:ext cx="9667821" cy="48874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US">
                <a:solidFill>
                  <a:srgbClr val="FF0000"/>
                </a:solidFill>
              </a:rPr>
              <a:t>Red-Black</a:t>
            </a:r>
            <a:r>
              <a:rPr lang="en-US"/>
              <a:t> tree is a </a:t>
            </a:r>
            <a:r>
              <a:rPr b="1" lang="en-US">
                <a:solidFill>
                  <a:srgbClr val="FF0000"/>
                </a:solidFill>
              </a:rPr>
              <a:t>self-balancing binary search tree </a:t>
            </a:r>
            <a:r>
              <a:rPr lang="en-US"/>
              <a:t>in which each node contains an extra bit for denoting the color of the node, either red or black.</a:t>
            </a:r>
            <a:endParaRPr/>
          </a:p>
          <a:p>
            <a:pPr indent="-182880" lvl="0" marL="182880" rtl="0" algn="l">
              <a:lnSpc>
                <a:spcPct val="90000"/>
              </a:lnSpc>
              <a:spcBef>
                <a:spcPts val="1200"/>
              </a:spcBef>
              <a:spcAft>
                <a:spcPts val="0"/>
              </a:spcAft>
              <a:buSzPts val="1700"/>
              <a:buChar char="▪"/>
            </a:pPr>
            <a:r>
              <a:rPr lang="en-US"/>
              <a:t>A red-black tree satisfies the following </a:t>
            </a:r>
            <a:r>
              <a:rPr b="1" lang="en-US">
                <a:solidFill>
                  <a:srgbClr val="FF0000"/>
                </a:solidFill>
              </a:rPr>
              <a:t>properties:</a:t>
            </a:r>
            <a:endParaRPr/>
          </a:p>
          <a:p>
            <a:pPr indent="-182880" lvl="0" marL="182880" rtl="0" algn="l">
              <a:lnSpc>
                <a:spcPct val="90000"/>
              </a:lnSpc>
              <a:spcBef>
                <a:spcPts val="1200"/>
              </a:spcBef>
              <a:spcAft>
                <a:spcPts val="0"/>
              </a:spcAft>
              <a:buSzPts val="1700"/>
              <a:buChar char="▪"/>
            </a:pPr>
            <a:r>
              <a:rPr b="1" lang="en-US">
                <a:solidFill>
                  <a:srgbClr val="FF0000"/>
                </a:solidFill>
              </a:rPr>
              <a:t>Red/Black Property: </a:t>
            </a:r>
            <a:r>
              <a:rPr lang="en-US"/>
              <a:t>Every node is colored, either red or black.</a:t>
            </a:r>
            <a:endParaRPr/>
          </a:p>
          <a:p>
            <a:pPr indent="-182880" lvl="0" marL="182880" rtl="0" algn="l">
              <a:lnSpc>
                <a:spcPct val="90000"/>
              </a:lnSpc>
              <a:spcBef>
                <a:spcPts val="1200"/>
              </a:spcBef>
              <a:spcAft>
                <a:spcPts val="0"/>
              </a:spcAft>
              <a:buSzPts val="1700"/>
              <a:buChar char="▪"/>
            </a:pPr>
            <a:r>
              <a:rPr b="1" lang="en-US">
                <a:solidFill>
                  <a:srgbClr val="FF0000"/>
                </a:solidFill>
              </a:rPr>
              <a:t>Root Property: </a:t>
            </a:r>
            <a:r>
              <a:rPr lang="en-US"/>
              <a:t>The root is black.</a:t>
            </a:r>
            <a:endParaRPr/>
          </a:p>
          <a:p>
            <a:pPr indent="-182880" lvl="0" marL="182880" rtl="0" algn="l">
              <a:lnSpc>
                <a:spcPct val="90000"/>
              </a:lnSpc>
              <a:spcBef>
                <a:spcPts val="1200"/>
              </a:spcBef>
              <a:spcAft>
                <a:spcPts val="0"/>
              </a:spcAft>
              <a:buSzPts val="1700"/>
              <a:buChar char="▪"/>
            </a:pPr>
            <a:r>
              <a:rPr b="1" lang="en-US">
                <a:solidFill>
                  <a:srgbClr val="FF0000"/>
                </a:solidFill>
              </a:rPr>
              <a:t>Leaf Property: </a:t>
            </a:r>
            <a:r>
              <a:rPr lang="en-US"/>
              <a:t>Every leaf (NIL) is black.</a:t>
            </a:r>
            <a:endParaRPr/>
          </a:p>
          <a:p>
            <a:pPr indent="-182880" lvl="0" marL="182880" rtl="0" algn="l">
              <a:lnSpc>
                <a:spcPct val="90000"/>
              </a:lnSpc>
              <a:spcBef>
                <a:spcPts val="1200"/>
              </a:spcBef>
              <a:spcAft>
                <a:spcPts val="0"/>
              </a:spcAft>
              <a:buSzPts val="1700"/>
              <a:buChar char="▪"/>
            </a:pPr>
            <a:r>
              <a:rPr b="1" lang="en-US">
                <a:solidFill>
                  <a:srgbClr val="FF0000"/>
                </a:solidFill>
              </a:rPr>
              <a:t>Red Property: </a:t>
            </a:r>
            <a:r>
              <a:rPr lang="en-US"/>
              <a:t>If a red node has children then, the children are always black.</a:t>
            </a:r>
            <a:endParaRPr/>
          </a:p>
          <a:p>
            <a:pPr indent="-182880" lvl="0" marL="182880" rtl="0" algn="l">
              <a:lnSpc>
                <a:spcPct val="90000"/>
              </a:lnSpc>
              <a:spcBef>
                <a:spcPts val="1200"/>
              </a:spcBef>
              <a:spcAft>
                <a:spcPts val="0"/>
              </a:spcAft>
              <a:buSzPts val="1700"/>
              <a:buChar char="▪"/>
            </a:pPr>
            <a:r>
              <a:rPr b="1" lang="en-US">
                <a:solidFill>
                  <a:srgbClr val="FF0000"/>
                </a:solidFill>
              </a:rPr>
              <a:t>Depth Property: </a:t>
            </a:r>
            <a:r>
              <a:rPr lang="en-US"/>
              <a:t>For each node, any simple path from this node to any of its successor leaf has the same number of black nodes.</a:t>
            </a:r>
            <a:endParaRPr/>
          </a:p>
        </p:txBody>
      </p:sp>
      <p:sp>
        <p:nvSpPr>
          <p:cNvPr id="117" name="Google Shape;11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18" name="Google Shape;118;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2,055 Question Mark Tree Images, Stock Photos &amp; Vectors | Shutterstock" id="119" name="Google Shape;119;p2"/>
          <p:cNvPicPr preferRelativeResize="0"/>
          <p:nvPr/>
        </p:nvPicPr>
        <p:blipFill rotWithShape="1">
          <a:blip r:embed="rId3">
            <a:alphaModFix/>
          </a:blip>
          <a:srcRect b="5958" l="0" r="0" t="0"/>
          <a:stretch/>
        </p:blipFill>
        <p:spPr>
          <a:xfrm>
            <a:off x="10123714" y="1"/>
            <a:ext cx="2067038" cy="2093388"/>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500"/>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302" name="Google Shape;302;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https://tse2.mm.bing.net/th?id=OIP.nVDcRm6i2CgBPDgqwO34vwHaFu&amp;pid=Api&amp;P=0" id="303" name="Google Shape;303;p20"/>
          <p:cNvPicPr preferRelativeResize="0"/>
          <p:nvPr/>
        </p:nvPicPr>
        <p:blipFill rotWithShape="1">
          <a:blip r:embed="rId3">
            <a:alphaModFix/>
          </a:blip>
          <a:srcRect b="20289" l="0" r="0" t="0"/>
          <a:stretch/>
        </p:blipFill>
        <p:spPr>
          <a:xfrm>
            <a:off x="2572204" y="1558063"/>
            <a:ext cx="6828244" cy="42026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1069848" y="484632"/>
            <a:ext cx="8975489"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Font typeface="Rockwell"/>
              <a:buNone/>
            </a:pPr>
            <a:r>
              <a:rPr b="1" lang="en-US" sz="3600"/>
              <a:t>RULES THAT EVERY RED-BLACK TREE FOLLOWS: </a:t>
            </a:r>
            <a:endParaRPr sz="3600"/>
          </a:p>
        </p:txBody>
      </p:sp>
      <p:sp>
        <p:nvSpPr>
          <p:cNvPr id="125" name="Google Shape;125;p3"/>
          <p:cNvSpPr txBox="1"/>
          <p:nvPr>
            <p:ph idx="1" type="body"/>
          </p:nvPr>
        </p:nvSpPr>
        <p:spPr>
          <a:xfrm>
            <a:off x="1069848" y="1931997"/>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Every node has a color either </a:t>
            </a:r>
            <a:r>
              <a:rPr b="1" lang="en-US">
                <a:solidFill>
                  <a:srgbClr val="FF0000"/>
                </a:solidFill>
              </a:rPr>
              <a:t>red</a:t>
            </a:r>
            <a:r>
              <a:rPr b="1" lang="en-US"/>
              <a:t> or black</a:t>
            </a:r>
            <a:r>
              <a:rPr lang="en-US"/>
              <a:t>.</a:t>
            </a:r>
            <a:endParaRPr/>
          </a:p>
          <a:p>
            <a:pPr indent="-182880" lvl="0" marL="182880" rtl="0" algn="l">
              <a:lnSpc>
                <a:spcPct val="90000"/>
              </a:lnSpc>
              <a:spcBef>
                <a:spcPts val="1200"/>
              </a:spcBef>
              <a:spcAft>
                <a:spcPts val="0"/>
              </a:spcAft>
              <a:buSzPts val="1700"/>
              <a:buChar char="▪"/>
            </a:pPr>
            <a:r>
              <a:rPr lang="en-US"/>
              <a:t>The </a:t>
            </a:r>
            <a:r>
              <a:rPr lang="en-US">
                <a:solidFill>
                  <a:srgbClr val="FF0000"/>
                </a:solidFill>
              </a:rPr>
              <a:t>root</a:t>
            </a:r>
            <a:r>
              <a:rPr lang="en-US"/>
              <a:t> of the tree is always black.</a:t>
            </a:r>
            <a:endParaRPr/>
          </a:p>
          <a:p>
            <a:pPr indent="-182880" lvl="0" marL="182880" rtl="0" algn="l">
              <a:lnSpc>
                <a:spcPct val="90000"/>
              </a:lnSpc>
              <a:spcBef>
                <a:spcPts val="1200"/>
              </a:spcBef>
              <a:spcAft>
                <a:spcPts val="0"/>
              </a:spcAft>
              <a:buSzPts val="1700"/>
              <a:buChar char="▪"/>
            </a:pPr>
            <a:r>
              <a:rPr lang="en-US"/>
              <a:t>For any red node, both children are black.</a:t>
            </a:r>
            <a:endParaRPr/>
          </a:p>
          <a:p>
            <a:pPr indent="-182880" lvl="0" marL="182880" rtl="0" algn="l">
              <a:lnSpc>
                <a:spcPct val="90000"/>
              </a:lnSpc>
              <a:spcBef>
                <a:spcPts val="1200"/>
              </a:spcBef>
              <a:spcAft>
                <a:spcPts val="0"/>
              </a:spcAft>
              <a:buSzPts val="1700"/>
              <a:buChar char="▪"/>
            </a:pPr>
            <a:r>
              <a:rPr lang="en-US"/>
              <a:t>Every path from a node (including root) to any of its successor NULL nodes has the same number of black nodes.</a:t>
            </a:r>
            <a:endParaRPr/>
          </a:p>
          <a:p>
            <a:pPr indent="-182880" lvl="0" marL="182880" rtl="0" algn="l">
              <a:lnSpc>
                <a:spcPct val="90000"/>
              </a:lnSpc>
              <a:spcBef>
                <a:spcPts val="1200"/>
              </a:spcBef>
              <a:spcAft>
                <a:spcPts val="0"/>
              </a:spcAft>
              <a:buSzPts val="1700"/>
              <a:buChar char="▪"/>
            </a:pPr>
            <a:r>
              <a:rPr lang="en-US"/>
              <a:t>All leaf nodes are black nodes.</a:t>
            </a:r>
            <a:endParaRPr/>
          </a:p>
        </p:txBody>
      </p:sp>
      <p:sp>
        <p:nvSpPr>
          <p:cNvPr id="126" name="Google Shape;126;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27" name="Google Shape;127;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2,055 Question Mark Tree Images, Stock Photos &amp; Vectors | Shutterstock" id="128" name="Google Shape;128;p3"/>
          <p:cNvPicPr preferRelativeResize="0"/>
          <p:nvPr/>
        </p:nvPicPr>
        <p:blipFill rotWithShape="1">
          <a:blip r:embed="rId3">
            <a:alphaModFix/>
          </a:blip>
          <a:srcRect b="7919" l="0" r="0" t="0"/>
          <a:stretch/>
        </p:blipFill>
        <p:spPr>
          <a:xfrm>
            <a:off x="10309288" y="26126"/>
            <a:ext cx="1857375" cy="2455817"/>
          </a:xfrm>
          <a:prstGeom prst="rect">
            <a:avLst/>
          </a:prstGeom>
          <a:noFill/>
          <a:ln>
            <a:noFill/>
          </a:ln>
        </p:spPr>
      </p:pic>
      <p:pic>
        <p:nvPicPr>
          <p:cNvPr descr="https://static.packt-cdn.com/products/9781785884504/graphics/image_06_001.jpg" id="129" name="Google Shape;129;p3"/>
          <p:cNvPicPr preferRelativeResize="0"/>
          <p:nvPr/>
        </p:nvPicPr>
        <p:blipFill rotWithShape="1">
          <a:blip r:embed="rId4">
            <a:alphaModFix/>
          </a:blip>
          <a:srcRect b="6356" l="9173" r="7659" t="14056"/>
          <a:stretch/>
        </p:blipFill>
        <p:spPr>
          <a:xfrm>
            <a:off x="6283232" y="3808912"/>
            <a:ext cx="3592286" cy="2933702"/>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5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5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5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500"/>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796834" y="-45384"/>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ALGORITHM TO INSERT A NODE</a:t>
            </a:r>
            <a:endParaRPr sz="4400"/>
          </a:p>
        </p:txBody>
      </p:sp>
      <p:pic>
        <p:nvPicPr>
          <p:cNvPr descr="HD wallpaper: red, psychedelic, face, surreal, trees, spine | Wallpaper  Flare" id="135" name="Google Shape;135;p4"/>
          <p:cNvPicPr preferRelativeResize="0"/>
          <p:nvPr/>
        </p:nvPicPr>
        <p:blipFill rotWithShape="1">
          <a:blip r:embed="rId3">
            <a:alphaModFix/>
          </a:blip>
          <a:srcRect b="0" l="25330" r="24009" t="9521"/>
          <a:stretch/>
        </p:blipFill>
        <p:spPr>
          <a:xfrm>
            <a:off x="9274629" y="3207656"/>
            <a:ext cx="2917371" cy="2924770"/>
          </a:xfrm>
          <a:prstGeom prst="rect">
            <a:avLst/>
          </a:prstGeom>
          <a:noFill/>
          <a:ln>
            <a:noFill/>
          </a:ln>
        </p:spPr>
      </p:pic>
      <p:sp>
        <p:nvSpPr>
          <p:cNvPr id="136" name="Google Shape;136;p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37" name="Google Shape;137;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8" name="Google Shape;138;p4"/>
          <p:cNvSpPr txBox="1"/>
          <p:nvPr>
            <p:ph idx="1" type="body"/>
          </p:nvPr>
        </p:nvSpPr>
        <p:spPr>
          <a:xfrm>
            <a:off x="796834" y="1201783"/>
            <a:ext cx="9522823" cy="543612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Let y be the leaf (ie. NIL) and x be the root of the tree.</a:t>
            </a:r>
            <a:endParaRPr/>
          </a:p>
          <a:p>
            <a:pPr indent="-182880" lvl="0" marL="182880" rtl="0" algn="l">
              <a:lnSpc>
                <a:spcPct val="90000"/>
              </a:lnSpc>
              <a:spcBef>
                <a:spcPts val="1200"/>
              </a:spcBef>
              <a:spcAft>
                <a:spcPts val="0"/>
              </a:spcAft>
              <a:buSzPts val="1700"/>
              <a:buChar char="▪"/>
            </a:pPr>
            <a:r>
              <a:rPr lang="en-US"/>
              <a:t>Check if the tree is empty, If yes, insert newNode as a root node and color it black.</a:t>
            </a:r>
            <a:endParaRPr/>
          </a:p>
          <a:p>
            <a:pPr indent="-182880" lvl="0" marL="182880" rtl="0" algn="l">
              <a:lnSpc>
                <a:spcPct val="90000"/>
              </a:lnSpc>
              <a:spcBef>
                <a:spcPts val="1200"/>
              </a:spcBef>
              <a:spcAft>
                <a:spcPts val="0"/>
              </a:spcAft>
              <a:buSzPts val="1700"/>
              <a:buChar char="▪"/>
            </a:pPr>
            <a:r>
              <a:rPr lang="en-US"/>
              <a:t>Else, repeat steps following steps until leaf (NIL) is reached.</a:t>
            </a:r>
            <a:endParaRPr/>
          </a:p>
          <a:p>
            <a:pPr indent="-182880" lvl="0" marL="182880" rtl="0" algn="l">
              <a:lnSpc>
                <a:spcPct val="90000"/>
              </a:lnSpc>
              <a:spcBef>
                <a:spcPts val="1200"/>
              </a:spcBef>
              <a:spcAft>
                <a:spcPts val="0"/>
              </a:spcAft>
              <a:buSzPts val="1700"/>
              <a:buChar char="▪"/>
            </a:pPr>
            <a:r>
              <a:rPr lang="en-US"/>
              <a:t>Compare newKey with rootKey.</a:t>
            </a:r>
            <a:endParaRPr/>
          </a:p>
          <a:p>
            <a:pPr indent="-182880" lvl="0" marL="182880" rtl="0" algn="l">
              <a:lnSpc>
                <a:spcPct val="90000"/>
              </a:lnSpc>
              <a:spcBef>
                <a:spcPts val="1200"/>
              </a:spcBef>
              <a:spcAft>
                <a:spcPts val="0"/>
              </a:spcAft>
              <a:buSzPts val="1700"/>
              <a:buChar char="▪"/>
            </a:pPr>
            <a:r>
              <a:rPr lang="en-US"/>
              <a:t>If newKey is &gt; than rootKey, traverse through the right subtree.</a:t>
            </a:r>
            <a:endParaRPr/>
          </a:p>
          <a:p>
            <a:pPr indent="-182880" lvl="0" marL="182880" rtl="0" algn="l">
              <a:lnSpc>
                <a:spcPct val="90000"/>
              </a:lnSpc>
              <a:spcBef>
                <a:spcPts val="1200"/>
              </a:spcBef>
              <a:spcAft>
                <a:spcPts val="0"/>
              </a:spcAft>
              <a:buSzPts val="1700"/>
              <a:buChar char="▪"/>
            </a:pPr>
            <a:r>
              <a:rPr lang="en-US"/>
              <a:t>Else traverse through the left subtree.</a:t>
            </a:r>
            <a:endParaRPr/>
          </a:p>
          <a:p>
            <a:pPr indent="-182880" lvl="0" marL="182880" rtl="0" algn="l">
              <a:lnSpc>
                <a:spcPct val="90000"/>
              </a:lnSpc>
              <a:spcBef>
                <a:spcPts val="1200"/>
              </a:spcBef>
              <a:spcAft>
                <a:spcPts val="0"/>
              </a:spcAft>
              <a:buSzPts val="1700"/>
              <a:buChar char="▪"/>
            </a:pPr>
            <a:r>
              <a:rPr lang="en-US"/>
              <a:t>Assign the parent of the leaf as a parent of newNode.</a:t>
            </a:r>
            <a:endParaRPr/>
          </a:p>
          <a:p>
            <a:pPr indent="-182880" lvl="0" marL="182880" rtl="0" algn="l">
              <a:lnSpc>
                <a:spcPct val="90000"/>
              </a:lnSpc>
              <a:spcBef>
                <a:spcPts val="1200"/>
              </a:spcBef>
              <a:spcAft>
                <a:spcPts val="0"/>
              </a:spcAft>
              <a:buSzPts val="1700"/>
              <a:buChar char="▪"/>
            </a:pPr>
            <a:r>
              <a:rPr lang="en-US"/>
              <a:t>If leafKey is &gt; than newKey, make newNode as rightChild.</a:t>
            </a:r>
            <a:endParaRPr/>
          </a:p>
          <a:p>
            <a:pPr indent="-182880" lvl="0" marL="182880" rtl="0" algn="l">
              <a:lnSpc>
                <a:spcPct val="90000"/>
              </a:lnSpc>
              <a:spcBef>
                <a:spcPts val="1200"/>
              </a:spcBef>
              <a:spcAft>
                <a:spcPts val="0"/>
              </a:spcAft>
              <a:buSzPts val="1700"/>
              <a:buChar char="▪"/>
            </a:pPr>
            <a:r>
              <a:rPr lang="en-US"/>
              <a:t>Else, make newNode as leftChild.</a:t>
            </a:r>
            <a:endParaRPr/>
          </a:p>
          <a:p>
            <a:pPr indent="-182880" lvl="0" marL="182880" rtl="0" algn="l">
              <a:lnSpc>
                <a:spcPct val="90000"/>
              </a:lnSpc>
              <a:spcBef>
                <a:spcPts val="1200"/>
              </a:spcBef>
              <a:spcAft>
                <a:spcPts val="0"/>
              </a:spcAft>
              <a:buSzPts val="1700"/>
              <a:buChar char="▪"/>
            </a:pPr>
            <a:r>
              <a:rPr lang="en-US"/>
              <a:t>Assign NULL to the left and rightChild of newNode.</a:t>
            </a:r>
            <a:endParaRPr/>
          </a:p>
          <a:p>
            <a:pPr indent="-182880" lvl="0" marL="182880" rtl="0" algn="l">
              <a:lnSpc>
                <a:spcPct val="90000"/>
              </a:lnSpc>
              <a:spcBef>
                <a:spcPts val="1200"/>
              </a:spcBef>
              <a:spcAft>
                <a:spcPts val="0"/>
              </a:spcAft>
              <a:buSzPts val="1700"/>
              <a:buChar char="▪"/>
            </a:pPr>
            <a:r>
              <a:rPr lang="en-US"/>
              <a:t>Assign </a:t>
            </a:r>
            <a:r>
              <a:rPr lang="en-US">
                <a:solidFill>
                  <a:srgbClr val="FF0000"/>
                </a:solidFill>
              </a:rPr>
              <a:t>RED</a:t>
            </a:r>
            <a:r>
              <a:rPr lang="en-US"/>
              <a:t> color to newNode.</a:t>
            </a:r>
            <a:endParaRPr/>
          </a:p>
        </p:txBody>
      </p:sp>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500"/>
                                        <p:tgtEl>
                                          <p:spTgt spid="1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9" st="9"/>
                                            </p:txEl>
                                          </p:spTgt>
                                        </p:tgtEl>
                                        <p:attrNameLst>
                                          <p:attrName>style.visibility</p:attrName>
                                        </p:attrNameLst>
                                      </p:cBhvr>
                                      <p:to>
                                        <p:strVal val="visible"/>
                                      </p:to>
                                    </p:set>
                                    <p:animEffect filter="fade" transition="in">
                                      <p:cBhvr>
                                        <p:cTn dur="500"/>
                                        <p:tgtEl>
                                          <p:spTgt spid="1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0" st="10"/>
                                            </p:txEl>
                                          </p:spTgt>
                                        </p:tgtEl>
                                        <p:attrNameLst>
                                          <p:attrName>style.visibility</p:attrName>
                                        </p:attrNameLst>
                                      </p:cBhvr>
                                      <p:to>
                                        <p:strVal val="visible"/>
                                      </p:to>
                                    </p:set>
                                    <p:animEffect filter="fade" transition="in">
                                      <p:cBhvr>
                                        <p:cTn dur="500"/>
                                        <p:tgtEl>
                                          <p:spTgt spid="13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796834" y="-45384"/>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ROTATIONS</a:t>
            </a:r>
            <a:r>
              <a:rPr lang="en-US" sz="4400"/>
              <a:t> </a:t>
            </a:r>
            <a:r>
              <a:rPr lang="en-US" sz="2400" cap="none"/>
              <a:t>(For balancing)</a:t>
            </a:r>
            <a:endParaRPr sz="4400"/>
          </a:p>
        </p:txBody>
      </p:sp>
      <p:pic>
        <p:nvPicPr>
          <p:cNvPr descr="HD wallpaper: red, psychedelic, face, surreal, trees, spine | Wallpaper  Flare" id="144" name="Google Shape;144;p5"/>
          <p:cNvPicPr preferRelativeResize="0"/>
          <p:nvPr/>
        </p:nvPicPr>
        <p:blipFill rotWithShape="1">
          <a:blip r:embed="rId3">
            <a:alphaModFix/>
          </a:blip>
          <a:srcRect b="0" l="25330" r="24009" t="9521"/>
          <a:stretch/>
        </p:blipFill>
        <p:spPr>
          <a:xfrm>
            <a:off x="9875589" y="0"/>
            <a:ext cx="2316411" cy="2322286"/>
          </a:xfrm>
          <a:prstGeom prst="rect">
            <a:avLst/>
          </a:prstGeom>
          <a:noFill/>
          <a:ln>
            <a:noFill/>
          </a:ln>
        </p:spPr>
      </p:pic>
      <p:sp>
        <p:nvSpPr>
          <p:cNvPr id="145" name="Google Shape;145;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46" name="Google Shape;146;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http://www2.cs.ccu.edu.tw/~tmh104u/rotate3.png" id="147" name="Google Shape;147;p5"/>
          <p:cNvPicPr preferRelativeResize="0"/>
          <p:nvPr/>
        </p:nvPicPr>
        <p:blipFill rotWithShape="1">
          <a:blip r:embed="rId4">
            <a:alphaModFix/>
          </a:blip>
          <a:srcRect b="0" l="0" r="53898" t="0"/>
          <a:stretch/>
        </p:blipFill>
        <p:spPr>
          <a:xfrm>
            <a:off x="1400309" y="1254035"/>
            <a:ext cx="2910434" cy="2446325"/>
          </a:xfrm>
          <a:prstGeom prst="rect">
            <a:avLst/>
          </a:prstGeom>
          <a:noFill/>
          <a:ln>
            <a:noFill/>
          </a:ln>
        </p:spPr>
      </p:pic>
      <p:pic>
        <p:nvPicPr>
          <p:cNvPr descr="http://www2.cs.ccu.edu.tw/~tmh104u/rotate3.png" id="148" name="Google Shape;148;p5"/>
          <p:cNvPicPr preferRelativeResize="0"/>
          <p:nvPr/>
        </p:nvPicPr>
        <p:blipFill rotWithShape="1">
          <a:blip r:embed="rId4">
            <a:alphaModFix/>
          </a:blip>
          <a:srcRect b="0" l="54755" r="0" t="0"/>
          <a:stretch/>
        </p:blipFill>
        <p:spPr>
          <a:xfrm>
            <a:off x="6637559" y="1345474"/>
            <a:ext cx="2963641" cy="2881013"/>
          </a:xfrm>
          <a:prstGeom prst="rect">
            <a:avLst/>
          </a:prstGeom>
          <a:noFill/>
          <a:ln>
            <a:noFill/>
          </a:ln>
        </p:spPr>
      </p:pic>
      <p:sp>
        <p:nvSpPr>
          <p:cNvPr id="149" name="Google Shape;149;p5"/>
          <p:cNvSpPr/>
          <p:nvPr/>
        </p:nvSpPr>
        <p:spPr>
          <a:xfrm>
            <a:off x="5199017" y="2638697"/>
            <a:ext cx="627017" cy="444137"/>
          </a:xfrm>
          <a:prstGeom prst="rightArrow">
            <a:avLst>
              <a:gd fmla="val 50000" name="adj1"/>
              <a:gd fmla="val 50000" name="adj2"/>
            </a:avLst>
          </a:prstGeom>
          <a:blipFill rotWithShape="1">
            <a:blip r:embed="rId5">
              <a:alphaModFix/>
            </a:blip>
            <a:tile algn="tl" flip="none" tx="0" sx="60000" ty="0" sy="58999"/>
          </a:blip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descr="http://www2.cs.ccu.edu.tw/~tmh104u/rotate5.png" id="150" name="Google Shape;150;p5"/>
          <p:cNvPicPr preferRelativeResize="0"/>
          <p:nvPr/>
        </p:nvPicPr>
        <p:blipFill rotWithShape="1">
          <a:blip r:embed="rId6">
            <a:alphaModFix/>
          </a:blip>
          <a:srcRect b="0" l="0" r="54008" t="0"/>
          <a:stretch/>
        </p:blipFill>
        <p:spPr>
          <a:xfrm>
            <a:off x="1131704" y="4054362"/>
            <a:ext cx="3447643" cy="2514600"/>
          </a:xfrm>
          <a:prstGeom prst="rect">
            <a:avLst/>
          </a:prstGeom>
          <a:noFill/>
          <a:ln>
            <a:noFill/>
          </a:ln>
        </p:spPr>
      </p:pic>
      <p:pic>
        <p:nvPicPr>
          <p:cNvPr descr="http://www2.cs.ccu.edu.tw/~tmh104u/rotate5.png" id="151" name="Google Shape;151;p5"/>
          <p:cNvPicPr preferRelativeResize="0"/>
          <p:nvPr/>
        </p:nvPicPr>
        <p:blipFill rotWithShape="1">
          <a:blip r:embed="rId6">
            <a:alphaModFix/>
          </a:blip>
          <a:srcRect b="0" l="55691" r="0" t="0"/>
          <a:stretch/>
        </p:blipFill>
        <p:spPr>
          <a:xfrm>
            <a:off x="6637559" y="4123309"/>
            <a:ext cx="3321418" cy="2514600"/>
          </a:xfrm>
          <a:prstGeom prst="rect">
            <a:avLst/>
          </a:prstGeom>
          <a:noFill/>
          <a:ln>
            <a:noFill/>
          </a:ln>
        </p:spPr>
      </p:pic>
      <p:sp>
        <p:nvSpPr>
          <p:cNvPr id="152" name="Google Shape;152;p5"/>
          <p:cNvSpPr/>
          <p:nvPr/>
        </p:nvSpPr>
        <p:spPr>
          <a:xfrm>
            <a:off x="5199017" y="5089594"/>
            <a:ext cx="627017" cy="444137"/>
          </a:xfrm>
          <a:prstGeom prst="rightArrow">
            <a:avLst>
              <a:gd fmla="val 50000" name="adj1"/>
              <a:gd fmla="val 50000" name="adj2"/>
            </a:avLst>
          </a:prstGeom>
          <a:blipFill rotWithShape="1">
            <a:blip r:embed="rId5">
              <a:alphaModFix/>
            </a:blip>
            <a:tile algn="tl" flip="none" tx="0" sx="60000" ty="0" sy="58999"/>
          </a:blip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53" name="Google Shape;153;p5"/>
          <p:cNvSpPr/>
          <p:nvPr/>
        </p:nvSpPr>
        <p:spPr>
          <a:xfrm flipH="1">
            <a:off x="2878911" y="977761"/>
            <a:ext cx="5622372" cy="4774443"/>
          </a:xfrm>
          <a:prstGeom prst="cloudCallout">
            <a:avLst>
              <a:gd fmla="val -20833" name="adj1"/>
              <a:gd fmla="val 62500" name="adj2"/>
            </a:avLst>
          </a:prstGeom>
          <a:gradFill>
            <a:gsLst>
              <a:gs pos="0">
                <a:schemeClr val="dk1"/>
              </a:gs>
              <a:gs pos="48000">
                <a:srgbClr val="070707"/>
              </a:gs>
              <a:gs pos="100000">
                <a:srgbClr val="666666"/>
              </a:gs>
            </a:gsLst>
            <a:lin ang="16200000" scaled="0"/>
          </a:gra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lt1"/>
                </a:solidFill>
                <a:latin typeface="Rockwell"/>
                <a:ea typeface="Rockwell"/>
                <a:cs typeface="Rockwell"/>
                <a:sym typeface="Rockwell"/>
              </a:rPr>
              <a:t>Why We Need Rotations ?</a:t>
            </a:r>
            <a:endParaRPr/>
          </a:p>
          <a:p>
            <a:pPr indent="0" lvl="0" marL="0" marR="0" rtl="0" algn="ctr">
              <a:spcBef>
                <a:spcPts val="0"/>
              </a:spcBef>
              <a:spcAft>
                <a:spcPts val="0"/>
              </a:spcAft>
              <a:buNone/>
            </a:pPr>
            <a:r>
              <a:t/>
            </a:r>
            <a:endParaRPr b="1" i="0" sz="1800" u="none" cap="none" strike="noStrike">
              <a:solidFill>
                <a:schemeClr val="lt1"/>
              </a:solidFill>
              <a:latin typeface="Rockwell"/>
              <a:ea typeface="Rockwell"/>
              <a:cs typeface="Rockwell"/>
              <a:sym typeface="Rockwell"/>
            </a:endParaRPr>
          </a:p>
          <a:p>
            <a:pPr indent="0" lvl="0" marL="0" marR="0" rtl="0" algn="ctr">
              <a:spcBef>
                <a:spcPts val="0"/>
              </a:spcBef>
              <a:spcAft>
                <a:spcPts val="0"/>
              </a:spcAft>
              <a:buNone/>
            </a:pPr>
            <a:r>
              <a:rPr b="0" i="0" lang="en-US" sz="1600" u="none" cap="none" strike="noStrike">
                <a:solidFill>
                  <a:schemeClr val="lt1"/>
                </a:solidFill>
                <a:latin typeface="Rockwell"/>
                <a:ea typeface="Rockwell"/>
                <a:cs typeface="Rockwell"/>
                <a:sym typeface="Rockwell"/>
              </a:rPr>
              <a:t> After insertion of a new node, </a:t>
            </a:r>
            <a:endParaRPr b="0" i="0" sz="1600" u="none" cap="none" strike="noStrike">
              <a:solidFill>
                <a:schemeClr val="lt1"/>
              </a:solidFill>
              <a:latin typeface="Rockwell"/>
              <a:ea typeface="Rockwell"/>
              <a:cs typeface="Rockwell"/>
              <a:sym typeface="Rockwell"/>
            </a:endParaRPr>
          </a:p>
          <a:p>
            <a:pPr indent="0" lvl="0" marL="0" marR="0" rtl="0" algn="ctr">
              <a:spcBef>
                <a:spcPts val="0"/>
              </a:spcBef>
              <a:spcAft>
                <a:spcPts val="0"/>
              </a:spcAft>
              <a:buNone/>
            </a:pPr>
            <a:r>
              <a:rPr b="0" i="0" lang="en-US" sz="1600" u="none" cap="none" strike="noStrike">
                <a:solidFill>
                  <a:schemeClr val="lt1"/>
                </a:solidFill>
                <a:latin typeface="Rockwell"/>
                <a:ea typeface="Rockwell"/>
                <a:cs typeface="Rockwell"/>
                <a:sym typeface="Rockwell"/>
              </a:rPr>
              <a:t>if the tree is violating the properties of the red-black (Leaf RED Nodes) tree then, we do…</a:t>
            </a:r>
            <a:br>
              <a:rPr b="0" i="0" lang="en-US" sz="1600" u="none" cap="none" strike="noStrike">
                <a:solidFill>
                  <a:schemeClr val="lt1"/>
                </a:solidFill>
                <a:latin typeface="Rockwell"/>
                <a:ea typeface="Rockwell"/>
                <a:cs typeface="Rockwell"/>
                <a:sym typeface="Rockwell"/>
              </a:rPr>
            </a:br>
            <a:r>
              <a:rPr b="0" i="0" lang="en-US" sz="1600" u="none" cap="none" strike="noStrike">
                <a:solidFill>
                  <a:schemeClr val="lt1"/>
                </a:solidFill>
                <a:latin typeface="Rockwell"/>
                <a:ea typeface="Rockwell"/>
                <a:cs typeface="Rockwell"/>
                <a:sym typeface="Rockwell"/>
              </a:rPr>
              <a:t>1. Recoloring</a:t>
            </a:r>
            <a:endParaRPr/>
          </a:p>
          <a:p>
            <a:pPr indent="0" lvl="0" marL="0" marR="0" rtl="0" algn="ctr">
              <a:spcBef>
                <a:spcPts val="0"/>
              </a:spcBef>
              <a:spcAft>
                <a:spcPts val="0"/>
              </a:spcAft>
              <a:buNone/>
            </a:pPr>
            <a:r>
              <a:rPr b="0" i="0" lang="en-US" sz="1600" u="none" cap="none" strike="noStrike">
                <a:solidFill>
                  <a:schemeClr val="lt1"/>
                </a:solidFill>
                <a:latin typeface="Rockwell"/>
                <a:ea typeface="Rockwell"/>
                <a:cs typeface="Rockwell"/>
                <a:sym typeface="Rockwell"/>
              </a:rPr>
              <a:t>2. Rotations</a:t>
            </a:r>
            <a:endParaRPr b="0" i="0" sz="1600" u="none" cap="none" strike="noStrike">
              <a:solidFill>
                <a:schemeClr val="lt1"/>
              </a:solidFill>
              <a:latin typeface="Rockwell"/>
              <a:ea typeface="Rockwell"/>
              <a:cs typeface="Rockwell"/>
              <a:sym typeface="Rockwell"/>
            </a:endParaRPr>
          </a:p>
        </p:txBody>
      </p:sp>
    </p:spTree>
  </p:cSld>
  <p:clrMapOvr>
    <a:masterClrMapping/>
  </p:clrMapOvr>
  <p:transition spd="slow" p14:dur="800">
    <p:circl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1069848" y="75764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INSERTION WORKING			</a:t>
            </a:r>
            <a:r>
              <a:rPr b="1" lang="en-US" sz="2000"/>
              <a:t>CONT…</a:t>
            </a:r>
            <a:r>
              <a:rPr b="1" lang="en-US" sz="3600"/>
              <a:t>		</a:t>
            </a:r>
            <a:endParaRPr sz="3600"/>
          </a:p>
        </p:txBody>
      </p:sp>
      <p:sp>
        <p:nvSpPr>
          <p:cNvPr id="159" name="Google Shape;159;p6"/>
          <p:cNvSpPr txBox="1"/>
          <p:nvPr>
            <p:ph idx="1" type="body"/>
          </p:nvPr>
        </p:nvSpPr>
        <p:spPr>
          <a:xfrm>
            <a:off x="1069848" y="1313470"/>
            <a:ext cx="10058400" cy="21949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b="1" lang="en-US"/>
              <a:t>Creating a red-black tree with elements 3, 21, 32 and 15 in an empty tree.</a:t>
            </a:r>
            <a:endParaRPr/>
          </a:p>
          <a:p>
            <a:pPr indent="-182880" lvl="0" marL="182880" rtl="0" algn="l">
              <a:lnSpc>
                <a:spcPct val="90000"/>
              </a:lnSpc>
              <a:spcBef>
                <a:spcPts val="1200"/>
              </a:spcBef>
              <a:spcAft>
                <a:spcPts val="0"/>
              </a:spcAft>
              <a:buSzPts val="1700"/>
              <a:buChar char="▪"/>
            </a:pPr>
            <a:r>
              <a:rPr lang="en-US"/>
              <a:t>Let y be the leaf (ie. NIL) and x be the root of the tree.</a:t>
            </a:r>
            <a:endParaRPr/>
          </a:p>
          <a:p>
            <a:pPr indent="-182880" lvl="0" marL="182880" rtl="0" algn="l">
              <a:lnSpc>
                <a:spcPct val="90000"/>
              </a:lnSpc>
              <a:spcBef>
                <a:spcPts val="1200"/>
              </a:spcBef>
              <a:spcAft>
                <a:spcPts val="0"/>
              </a:spcAft>
              <a:buSzPts val="1700"/>
              <a:buChar char="▪"/>
            </a:pPr>
            <a:r>
              <a:rPr lang="en-US"/>
              <a:t>Check if the tree is empty, If yes, insert newNode as a root node and color it black.</a:t>
            </a:r>
            <a:endParaRPr/>
          </a:p>
          <a:p>
            <a:pPr indent="-182880" lvl="0" marL="182880" rtl="0" algn="l">
              <a:lnSpc>
                <a:spcPct val="90000"/>
              </a:lnSpc>
              <a:spcBef>
                <a:spcPts val="1200"/>
              </a:spcBef>
              <a:spcAft>
                <a:spcPts val="0"/>
              </a:spcAft>
              <a:buSzPts val="1700"/>
              <a:buChar char="▪"/>
            </a:pPr>
            <a:r>
              <a:rPr lang="en-US"/>
              <a:t>Else, repeat steps following steps until leaf (NIL) is reached.</a:t>
            </a:r>
            <a:endParaRPr/>
          </a:p>
          <a:p>
            <a:pPr indent="-74929" lvl="0" marL="182880" rtl="0" algn="l">
              <a:lnSpc>
                <a:spcPct val="90000"/>
              </a:lnSpc>
              <a:spcBef>
                <a:spcPts val="1200"/>
              </a:spcBef>
              <a:spcAft>
                <a:spcPts val="0"/>
              </a:spcAft>
              <a:buSzPts val="1700"/>
              <a:buNone/>
            </a:pPr>
            <a:r>
              <a:t/>
            </a:r>
            <a:endParaRPr/>
          </a:p>
        </p:txBody>
      </p:sp>
      <p:sp>
        <p:nvSpPr>
          <p:cNvPr id="160" name="Google Shape;160;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61" name="Google Shape;1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162" name="Google Shape;162;p6"/>
          <p:cNvPicPr preferRelativeResize="0"/>
          <p:nvPr/>
        </p:nvPicPr>
        <p:blipFill rotWithShape="1">
          <a:blip r:embed="rId3">
            <a:alphaModFix/>
          </a:blip>
          <a:srcRect b="0" l="0" r="0" t="0"/>
          <a:stretch/>
        </p:blipFill>
        <p:spPr>
          <a:xfrm>
            <a:off x="1944154" y="3808910"/>
            <a:ext cx="9293822" cy="1885406"/>
          </a:xfrm>
          <a:prstGeom prst="rect">
            <a:avLst/>
          </a:prstGeom>
          <a:noFill/>
          <a:ln>
            <a:noFill/>
          </a:ln>
        </p:spPr>
      </p:pic>
      <p:pic>
        <p:nvPicPr>
          <p:cNvPr descr="Family Trees From Simple to Beautiful Display the Work of the Genealogist" id="163" name="Google Shape;163;p6"/>
          <p:cNvPicPr preferRelativeResize="0"/>
          <p:nvPr/>
        </p:nvPicPr>
        <p:blipFill rotWithShape="1">
          <a:blip r:embed="rId4">
            <a:alphaModFix/>
          </a:blip>
          <a:srcRect b="22133" l="0" r="0" t="0"/>
          <a:stretch/>
        </p:blipFill>
        <p:spPr>
          <a:xfrm>
            <a:off x="8712927" y="3602326"/>
            <a:ext cx="3276164" cy="2551041"/>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1069848" y="75764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INSERTION WORKING			</a:t>
            </a:r>
            <a:r>
              <a:rPr b="1" lang="en-US" sz="2000"/>
              <a:t>CONT…</a:t>
            </a:r>
            <a:r>
              <a:rPr b="1" lang="en-US" sz="3600"/>
              <a:t>		</a:t>
            </a:r>
            <a:endParaRPr sz="3600"/>
          </a:p>
        </p:txBody>
      </p:sp>
      <p:sp>
        <p:nvSpPr>
          <p:cNvPr id="169" name="Google Shape;169;p7"/>
          <p:cNvSpPr txBox="1"/>
          <p:nvPr>
            <p:ph idx="1" type="body"/>
          </p:nvPr>
        </p:nvSpPr>
        <p:spPr>
          <a:xfrm>
            <a:off x="1069848" y="1313470"/>
            <a:ext cx="10058400" cy="22657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b="1" lang="en-US"/>
              <a:t>3, </a:t>
            </a:r>
            <a:r>
              <a:rPr b="1" lang="en-US">
                <a:solidFill>
                  <a:srgbClr val="FF0000"/>
                </a:solidFill>
              </a:rPr>
              <a:t>21, 32 and 15</a:t>
            </a:r>
            <a:endParaRPr>
              <a:solidFill>
                <a:srgbClr val="FF0000"/>
              </a:solidFill>
            </a:endParaRPr>
          </a:p>
          <a:p>
            <a:pPr indent="-182880" lvl="0" marL="182880" rtl="0" algn="l">
              <a:lnSpc>
                <a:spcPct val="90000"/>
              </a:lnSpc>
              <a:spcBef>
                <a:spcPts val="1200"/>
              </a:spcBef>
              <a:spcAft>
                <a:spcPts val="0"/>
              </a:spcAft>
              <a:buSzPts val="1700"/>
              <a:buChar char="▪"/>
            </a:pPr>
            <a:r>
              <a:rPr lang="en-US"/>
              <a:t>Compare newKey with rootKey.</a:t>
            </a:r>
            <a:endParaRPr/>
          </a:p>
          <a:p>
            <a:pPr indent="-182880" lvl="0" marL="182880" rtl="0" algn="l">
              <a:lnSpc>
                <a:spcPct val="90000"/>
              </a:lnSpc>
              <a:spcBef>
                <a:spcPts val="1200"/>
              </a:spcBef>
              <a:spcAft>
                <a:spcPts val="0"/>
              </a:spcAft>
              <a:buSzPts val="1700"/>
              <a:buChar char="▪"/>
            </a:pPr>
            <a:r>
              <a:rPr lang="en-US"/>
              <a:t>If 21 is &gt; than 3, traverse through the right subtree.</a:t>
            </a:r>
            <a:endParaRPr/>
          </a:p>
        </p:txBody>
      </p:sp>
      <p:sp>
        <p:nvSpPr>
          <p:cNvPr id="170" name="Google Shape;170;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71" name="Google Shape;171;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2" name="Google Shape;172;p7"/>
          <p:cNvPicPr preferRelativeResize="0"/>
          <p:nvPr/>
        </p:nvPicPr>
        <p:blipFill rotWithShape="1">
          <a:blip r:embed="rId3">
            <a:alphaModFix/>
          </a:blip>
          <a:srcRect b="0" l="0" r="0" t="0"/>
          <a:stretch/>
        </p:blipFill>
        <p:spPr>
          <a:xfrm>
            <a:off x="1808035" y="2917887"/>
            <a:ext cx="8582025" cy="2695575"/>
          </a:xfrm>
          <a:prstGeom prst="rect">
            <a:avLst/>
          </a:prstGeom>
          <a:noFill/>
          <a:ln>
            <a:noFill/>
          </a:ln>
        </p:spPr>
      </p:pic>
      <p:pic>
        <p:nvPicPr>
          <p:cNvPr descr="Family Trees From Simple to Beautiful Display the Work of the Genealogist" id="173" name="Google Shape;173;p7"/>
          <p:cNvPicPr preferRelativeResize="0"/>
          <p:nvPr/>
        </p:nvPicPr>
        <p:blipFill rotWithShape="1">
          <a:blip r:embed="rId4">
            <a:alphaModFix/>
          </a:blip>
          <a:srcRect b="22133" l="0" r="0" t="0"/>
          <a:stretch/>
        </p:blipFill>
        <p:spPr>
          <a:xfrm>
            <a:off x="8915836" y="3579223"/>
            <a:ext cx="3276164" cy="25510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5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1069848" y="75764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INSERTION WORKING			</a:t>
            </a:r>
            <a:r>
              <a:rPr b="1" lang="en-US" sz="2000"/>
              <a:t>CONT…</a:t>
            </a:r>
            <a:r>
              <a:rPr b="1" lang="en-US" sz="3600"/>
              <a:t>		</a:t>
            </a:r>
            <a:endParaRPr sz="3600"/>
          </a:p>
        </p:txBody>
      </p:sp>
      <p:sp>
        <p:nvSpPr>
          <p:cNvPr id="179" name="Google Shape;179;p8"/>
          <p:cNvSpPr txBox="1"/>
          <p:nvPr>
            <p:ph idx="1" type="body"/>
          </p:nvPr>
        </p:nvSpPr>
        <p:spPr>
          <a:xfrm>
            <a:off x="1069848" y="1200882"/>
            <a:ext cx="10241280" cy="16779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b="1" lang="en-US"/>
              <a:t>3, 21</a:t>
            </a:r>
            <a:r>
              <a:rPr b="1" lang="en-US">
                <a:solidFill>
                  <a:srgbClr val="FF0000"/>
                </a:solidFill>
              </a:rPr>
              <a:t>, 32 and 15</a:t>
            </a:r>
            <a:endParaRPr>
              <a:solidFill>
                <a:srgbClr val="FF0000"/>
              </a:solidFill>
            </a:endParaRPr>
          </a:p>
          <a:p>
            <a:pPr indent="0" lvl="0" marL="0" rtl="0" algn="l">
              <a:lnSpc>
                <a:spcPct val="90000"/>
              </a:lnSpc>
              <a:spcBef>
                <a:spcPts val="1200"/>
              </a:spcBef>
              <a:spcAft>
                <a:spcPts val="0"/>
              </a:spcAft>
              <a:buSzPts val="1700"/>
              <a:buNone/>
            </a:pPr>
            <a:r>
              <a:rPr lang="en-US"/>
              <a:t>Now, as we </a:t>
            </a:r>
            <a:r>
              <a:rPr lang="en-US">
                <a:solidFill>
                  <a:srgbClr val="FF0000"/>
                </a:solidFill>
              </a:rPr>
              <a:t>insert 32 </a:t>
            </a:r>
            <a:r>
              <a:rPr lang="en-US"/>
              <a:t>we see there is a red father-child pair which violates the Red-Black tree rule so we have to rotate it. </a:t>
            </a:r>
            <a:endParaRPr/>
          </a:p>
        </p:txBody>
      </p:sp>
      <p:sp>
        <p:nvSpPr>
          <p:cNvPr id="180" name="Google Shape;180;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81" name="Google Shape;181;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182" name="Google Shape;182;p8"/>
          <p:cNvPicPr preferRelativeResize="0"/>
          <p:nvPr/>
        </p:nvPicPr>
        <p:blipFill rotWithShape="1">
          <a:blip r:embed="rId3">
            <a:alphaModFix/>
          </a:blip>
          <a:srcRect b="35058" l="0" r="5629" t="0"/>
          <a:stretch/>
        </p:blipFill>
        <p:spPr>
          <a:xfrm>
            <a:off x="2841738" y="2351315"/>
            <a:ext cx="6165103" cy="2834639"/>
          </a:xfrm>
          <a:prstGeom prst="rect">
            <a:avLst/>
          </a:prstGeom>
          <a:noFill/>
          <a:ln>
            <a:noFill/>
          </a:ln>
        </p:spPr>
      </p:pic>
      <p:pic>
        <p:nvPicPr>
          <p:cNvPr descr="Lightbox" id="183" name="Google Shape;183;p8"/>
          <p:cNvPicPr preferRelativeResize="0"/>
          <p:nvPr/>
        </p:nvPicPr>
        <p:blipFill rotWithShape="1">
          <a:blip r:embed="rId3">
            <a:alphaModFix/>
          </a:blip>
          <a:srcRect b="0" l="29850" r="0" t="65040"/>
          <a:stretch/>
        </p:blipFill>
        <p:spPr>
          <a:xfrm>
            <a:off x="4748479" y="5185954"/>
            <a:ext cx="4582756" cy="1525978"/>
          </a:xfrm>
          <a:prstGeom prst="rect">
            <a:avLst/>
          </a:prstGeom>
          <a:noFill/>
          <a:ln>
            <a:noFill/>
          </a:ln>
        </p:spPr>
      </p:pic>
      <p:pic>
        <p:nvPicPr>
          <p:cNvPr descr="8,280 Arborist Images, Stock Photos &amp; Vectors | Shutterstock" id="184" name="Google Shape;184;p8"/>
          <p:cNvPicPr preferRelativeResize="0"/>
          <p:nvPr/>
        </p:nvPicPr>
        <p:blipFill rotWithShape="1">
          <a:blip r:embed="rId4">
            <a:alphaModFix/>
          </a:blip>
          <a:srcRect b="9492" l="0" r="0" t="0"/>
          <a:stretch/>
        </p:blipFill>
        <p:spPr>
          <a:xfrm>
            <a:off x="9601200" y="2561720"/>
            <a:ext cx="2476500" cy="24138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1069848" y="391886"/>
            <a:ext cx="10168128" cy="555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sz="3600"/>
              <a:t>INSERTION WORKING					</a:t>
            </a:r>
            <a:endParaRPr sz="3600"/>
          </a:p>
        </p:txBody>
      </p:sp>
      <p:sp>
        <p:nvSpPr>
          <p:cNvPr id="190" name="Google Shape;190;p9"/>
          <p:cNvSpPr txBox="1"/>
          <p:nvPr>
            <p:ph idx="1" type="body"/>
          </p:nvPr>
        </p:nvSpPr>
        <p:spPr>
          <a:xfrm>
            <a:off x="1069848" y="1200882"/>
            <a:ext cx="10241280" cy="16779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b="1" lang="en-US"/>
              <a:t>3, 21, 32 and </a:t>
            </a:r>
            <a:r>
              <a:rPr b="1" lang="en-US">
                <a:solidFill>
                  <a:srgbClr val="FF0000"/>
                </a:solidFill>
              </a:rPr>
              <a:t>15</a:t>
            </a:r>
            <a:endParaRPr>
              <a:solidFill>
                <a:srgbClr val="FF0000"/>
              </a:solidFill>
            </a:endParaRPr>
          </a:p>
          <a:p>
            <a:pPr indent="0" lvl="0" marL="0" rtl="0" algn="l">
              <a:lnSpc>
                <a:spcPct val="90000"/>
              </a:lnSpc>
              <a:spcBef>
                <a:spcPts val="1200"/>
              </a:spcBef>
              <a:spcAft>
                <a:spcPts val="0"/>
              </a:spcAft>
              <a:buSzPts val="1700"/>
              <a:buNone/>
            </a:pPr>
            <a:r>
              <a:rPr lang="en-US"/>
              <a:t>Now, as we </a:t>
            </a:r>
            <a:r>
              <a:rPr lang="en-US">
                <a:solidFill>
                  <a:srgbClr val="FF0000"/>
                </a:solidFill>
              </a:rPr>
              <a:t>insert 15</a:t>
            </a:r>
            <a:endParaRPr/>
          </a:p>
        </p:txBody>
      </p:sp>
      <p:sp>
        <p:nvSpPr>
          <p:cNvPr id="191" name="Google Shape;191;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12/19/2022</a:t>
            </a:r>
            <a:endParaRPr/>
          </a:p>
        </p:txBody>
      </p:sp>
      <p:sp>
        <p:nvSpPr>
          <p:cNvPr id="192" name="Google Shape;192;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ightbox" id="193" name="Google Shape;193;p9"/>
          <p:cNvPicPr preferRelativeResize="0"/>
          <p:nvPr/>
        </p:nvPicPr>
        <p:blipFill rotWithShape="1">
          <a:blip r:embed="rId3">
            <a:alphaModFix/>
          </a:blip>
          <a:srcRect b="0" l="0" r="0" t="0"/>
          <a:stretch/>
        </p:blipFill>
        <p:spPr>
          <a:xfrm>
            <a:off x="2691665" y="2031140"/>
            <a:ext cx="6741613" cy="4606769"/>
          </a:xfrm>
          <a:prstGeom prst="rect">
            <a:avLst/>
          </a:prstGeom>
          <a:noFill/>
          <a:ln>
            <a:noFill/>
          </a:ln>
        </p:spPr>
      </p:pic>
      <p:sp>
        <p:nvSpPr>
          <p:cNvPr id="194" name="Google Shape;194;p9"/>
          <p:cNvSpPr/>
          <p:nvPr/>
        </p:nvSpPr>
        <p:spPr>
          <a:xfrm flipH="1">
            <a:off x="2994554" y="1340966"/>
            <a:ext cx="5799907" cy="4774443"/>
          </a:xfrm>
          <a:prstGeom prst="cloudCallout">
            <a:avLst>
              <a:gd fmla="val -20833" name="adj1"/>
              <a:gd fmla="val 62500" name="adj2"/>
            </a:avLst>
          </a:prstGeom>
          <a:gradFill>
            <a:gsLst>
              <a:gs pos="0">
                <a:schemeClr val="dk1"/>
              </a:gs>
              <a:gs pos="48000">
                <a:srgbClr val="070707"/>
              </a:gs>
              <a:gs pos="100000">
                <a:srgbClr val="666666"/>
              </a:gs>
            </a:gsLst>
            <a:lin ang="16200000" scaled="0"/>
          </a:gra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Rockwell"/>
                <a:ea typeface="Rockwell"/>
                <a:cs typeface="Rockwell"/>
                <a:sym typeface="Rockwell"/>
              </a:rPr>
              <a:t>Why newly inserted nodes are always red in a red-black tree ?</a:t>
            </a:r>
            <a:endParaRPr b="1" i="0" sz="1800" u="none" cap="none" strike="noStrike">
              <a:solidFill>
                <a:schemeClr val="lt1"/>
              </a:solidFill>
              <a:latin typeface="Rockwell"/>
              <a:ea typeface="Rockwell"/>
              <a:cs typeface="Rockwell"/>
              <a:sym typeface="Rockwell"/>
            </a:endParaRPr>
          </a:p>
          <a:p>
            <a:pPr indent="0" lvl="0" marL="0" marR="0" rtl="0" algn="ctr">
              <a:spcBef>
                <a:spcPts val="0"/>
              </a:spcBef>
              <a:spcAft>
                <a:spcPts val="0"/>
              </a:spcAft>
              <a:buNone/>
            </a:pPr>
            <a:r>
              <a:rPr b="0" i="0" lang="en-US" sz="1600" u="none" cap="none" strike="noStrike">
                <a:solidFill>
                  <a:schemeClr val="lt1"/>
                </a:solidFill>
                <a:latin typeface="Rockwell"/>
                <a:ea typeface="Rockwell"/>
                <a:cs typeface="Rockwell"/>
                <a:sym typeface="Rockwell"/>
              </a:rPr>
              <a:t>This is because inserting a red node does not violate the depth property of a red-black tree.</a:t>
            </a:r>
            <a:endParaRPr/>
          </a:p>
        </p:txBody>
      </p:sp>
      <p:pic>
        <p:nvPicPr>
          <p:cNvPr descr="8,280 Arborist Images, Stock Photos &amp; Vectors | Shutterstock" id="195" name="Google Shape;195;p9"/>
          <p:cNvPicPr preferRelativeResize="0"/>
          <p:nvPr/>
        </p:nvPicPr>
        <p:blipFill rotWithShape="1">
          <a:blip r:embed="rId4">
            <a:alphaModFix/>
          </a:blip>
          <a:srcRect b="9492" l="0" r="0" t="0"/>
          <a:stretch/>
        </p:blipFill>
        <p:spPr>
          <a:xfrm>
            <a:off x="9601200" y="172617"/>
            <a:ext cx="2476500" cy="24138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2022-12-12T05:39:53Z</dcterms:created>
  <dc:creator>MUHAMMAD HAMZA FAROOQ</dc:creator>
</cp:coreProperties>
</file>