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Scripter" charset="1" panose="00000000000000000000"/>
      <p:regular r:id="rId10"/>
    </p:embeddedFont>
    <p:embeddedFont>
      <p:font typeface="Handyman" charset="1" panose="00000000000000000000"/>
      <p:regular r:id="rId11"/>
    </p:embeddedFont>
    <p:embeddedFont>
      <p:font typeface="Open Sans" charset="1" panose="020B0606030504020204"/>
      <p:regular r:id="rId12"/>
    </p:embeddedFont>
    <p:embeddedFont>
      <p:font typeface="Open Sans Bold" charset="1" panose="020B0806030504020204"/>
      <p:regular r:id="rId13"/>
    </p:embeddedFont>
    <p:embeddedFont>
      <p:font typeface="Open Sans Italics" charset="1" panose="020B0606030504020204"/>
      <p:regular r:id="rId14"/>
    </p:embeddedFont>
    <p:embeddedFont>
      <p:font typeface="Open Sans Bold Italics" charset="1" panose="020B0806030504020204"/>
      <p:regular r:id="rId15"/>
    </p:embeddedFont>
    <p:embeddedFont>
      <p:font typeface="Open Sans Light" charset="1" panose="020B0306030504020204"/>
      <p:regular r:id="rId16"/>
    </p:embeddedFont>
    <p:embeddedFont>
      <p:font typeface="Open Sans Light Italics" charset="1" panose="020B0306030504020204"/>
      <p:regular r:id="rId17"/>
    </p:embeddedFont>
    <p:embeddedFont>
      <p:font typeface="Open Sans Ultra-Bold" charset="1" panose="00000000000000000000"/>
      <p:regular r:id="rId18"/>
    </p:embeddedFont>
    <p:embeddedFont>
      <p:font typeface="Open Sans Ultra-Bold Italics"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jpe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2.png" Type="http://schemas.openxmlformats.org/officeDocument/2006/relationships/image"/><Relationship Id="rId7" Target="../media/image33.png" Type="http://schemas.openxmlformats.org/officeDocument/2006/relationships/image"/><Relationship Id="rId8" Target="../media/image34.png" Type="http://schemas.openxmlformats.org/officeDocument/2006/relationships/image"/><Relationship Id="rId9" Target="../media/image35.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36.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EEE3"/>
        </a:solidFill>
      </p:bgPr>
    </p:bg>
    <p:spTree>
      <p:nvGrpSpPr>
        <p:cNvPr id="1" name=""/>
        <p:cNvGrpSpPr/>
        <p:nvPr/>
      </p:nvGrpSpPr>
      <p:grpSpPr>
        <a:xfrm>
          <a:off x="0" y="0"/>
          <a:ext cx="0" cy="0"/>
          <a:chOff x="0" y="0"/>
          <a:chExt cx="0" cy="0"/>
        </a:xfrm>
      </p:grpSpPr>
      <p:sp>
        <p:nvSpPr>
          <p:cNvPr name="TextBox 2" id="2"/>
          <p:cNvSpPr txBox="true"/>
          <p:nvPr/>
        </p:nvSpPr>
        <p:spPr>
          <a:xfrm rot="0">
            <a:off x="5213440" y="295041"/>
            <a:ext cx="7861120" cy="3564184"/>
          </a:xfrm>
          <a:prstGeom prst="rect">
            <a:avLst/>
          </a:prstGeom>
        </p:spPr>
        <p:txBody>
          <a:bodyPr anchor="t" rtlCol="false" tIns="0" lIns="0" bIns="0" rIns="0">
            <a:spAutoFit/>
          </a:bodyPr>
          <a:lstStyle/>
          <a:p>
            <a:pPr algn="ctr">
              <a:lnSpc>
                <a:spcPts val="13369"/>
              </a:lnSpc>
            </a:pPr>
            <a:r>
              <a:rPr lang="en-US" sz="12494">
                <a:solidFill>
                  <a:srgbClr val="B85E24"/>
                </a:solidFill>
                <a:latin typeface="Scripter"/>
              </a:rPr>
              <a:t>Tugas akhir</a:t>
            </a:r>
          </a:p>
          <a:p>
            <a:pPr algn="ctr">
              <a:lnSpc>
                <a:spcPts val="13369"/>
              </a:lnSpc>
            </a:pPr>
            <a:r>
              <a:rPr lang="en-US" sz="12494">
                <a:solidFill>
                  <a:srgbClr val="743812"/>
                </a:solidFill>
                <a:latin typeface="Scripter"/>
              </a:rPr>
              <a:t>pbo</a:t>
            </a:r>
          </a:p>
        </p:txBody>
      </p:sp>
      <p:sp>
        <p:nvSpPr>
          <p:cNvPr name="Freeform 3" id="3"/>
          <p:cNvSpPr/>
          <p:nvPr/>
        </p:nvSpPr>
        <p:spPr>
          <a:xfrm flipH="false" flipV="false" rot="0">
            <a:off x="14583229" y="-471414"/>
            <a:ext cx="3890356" cy="4114800"/>
          </a:xfrm>
          <a:custGeom>
            <a:avLst/>
            <a:gdLst/>
            <a:ahLst/>
            <a:cxnLst/>
            <a:rect r="r" b="b" t="t" l="l"/>
            <a:pathLst>
              <a:path h="4114800" w="3890356">
                <a:moveTo>
                  <a:pt x="0" y="0"/>
                </a:moveTo>
                <a:lnTo>
                  <a:pt x="3890356" y="0"/>
                </a:lnTo>
                <a:lnTo>
                  <a:pt x="389035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320984" y="428137"/>
            <a:ext cx="3525844" cy="1634709"/>
          </a:xfrm>
          <a:custGeom>
            <a:avLst/>
            <a:gdLst/>
            <a:ahLst/>
            <a:cxnLst/>
            <a:rect r="r" b="b" t="t" l="l"/>
            <a:pathLst>
              <a:path h="1634709" w="3525844">
                <a:moveTo>
                  <a:pt x="0" y="0"/>
                </a:moveTo>
                <a:lnTo>
                  <a:pt x="3525844" y="0"/>
                </a:lnTo>
                <a:lnTo>
                  <a:pt x="3525844" y="1634709"/>
                </a:lnTo>
                <a:lnTo>
                  <a:pt x="0" y="16347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41767" y="3859226"/>
            <a:ext cx="1841572" cy="358270"/>
          </a:xfrm>
          <a:custGeom>
            <a:avLst/>
            <a:gdLst/>
            <a:ahLst/>
            <a:cxnLst/>
            <a:rect r="r" b="b" t="t" l="l"/>
            <a:pathLst>
              <a:path h="358270" w="1841572">
                <a:moveTo>
                  <a:pt x="0" y="0"/>
                </a:moveTo>
                <a:lnTo>
                  <a:pt x="1841572" y="0"/>
                </a:lnTo>
                <a:lnTo>
                  <a:pt x="1841572" y="358269"/>
                </a:lnTo>
                <a:lnTo>
                  <a:pt x="0" y="3582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4904661" y="3859226"/>
            <a:ext cx="1841572" cy="358270"/>
          </a:xfrm>
          <a:custGeom>
            <a:avLst/>
            <a:gdLst/>
            <a:ahLst/>
            <a:cxnLst/>
            <a:rect r="r" b="b" t="t" l="l"/>
            <a:pathLst>
              <a:path h="358270" w="1841572">
                <a:moveTo>
                  <a:pt x="0" y="0"/>
                </a:moveTo>
                <a:lnTo>
                  <a:pt x="1841572" y="0"/>
                </a:lnTo>
                <a:lnTo>
                  <a:pt x="1841572" y="358269"/>
                </a:lnTo>
                <a:lnTo>
                  <a:pt x="0" y="3582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4308" y="6675302"/>
            <a:ext cx="3890356" cy="4114800"/>
          </a:xfrm>
          <a:custGeom>
            <a:avLst/>
            <a:gdLst/>
            <a:ahLst/>
            <a:cxnLst/>
            <a:rect r="r" b="b" t="t" l="l"/>
            <a:pathLst>
              <a:path h="4114800" w="3890356">
                <a:moveTo>
                  <a:pt x="3890356" y="4114800"/>
                </a:moveTo>
                <a:lnTo>
                  <a:pt x="0" y="4114800"/>
                </a:lnTo>
                <a:lnTo>
                  <a:pt x="0" y="0"/>
                </a:lnTo>
                <a:lnTo>
                  <a:pt x="3890356" y="0"/>
                </a:lnTo>
                <a:lnTo>
                  <a:pt x="3890356"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655571" y="8059947"/>
            <a:ext cx="3525844" cy="1634709"/>
          </a:xfrm>
          <a:custGeom>
            <a:avLst/>
            <a:gdLst/>
            <a:ahLst/>
            <a:cxnLst/>
            <a:rect r="r" b="b" t="t" l="l"/>
            <a:pathLst>
              <a:path h="1634709" w="3525844">
                <a:moveTo>
                  <a:pt x="0" y="0"/>
                </a:moveTo>
                <a:lnTo>
                  <a:pt x="3525843" y="0"/>
                </a:lnTo>
                <a:lnTo>
                  <a:pt x="3525843" y="1634709"/>
                </a:lnTo>
                <a:lnTo>
                  <a:pt x="0" y="16347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66557" y="-372315"/>
            <a:ext cx="2631314" cy="2435161"/>
          </a:xfrm>
          <a:custGeom>
            <a:avLst/>
            <a:gdLst/>
            <a:ahLst/>
            <a:cxnLst/>
            <a:rect r="r" b="b" t="t" l="l"/>
            <a:pathLst>
              <a:path h="2435161" w="2631314">
                <a:moveTo>
                  <a:pt x="0" y="0"/>
                </a:moveTo>
                <a:lnTo>
                  <a:pt x="2631314" y="0"/>
                </a:lnTo>
                <a:lnTo>
                  <a:pt x="2631314" y="2435161"/>
                </a:lnTo>
                <a:lnTo>
                  <a:pt x="0" y="243516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5943643" y="7851839"/>
            <a:ext cx="2631314" cy="2435161"/>
          </a:xfrm>
          <a:custGeom>
            <a:avLst/>
            <a:gdLst/>
            <a:ahLst/>
            <a:cxnLst/>
            <a:rect r="r" b="b" t="t" l="l"/>
            <a:pathLst>
              <a:path h="2435161" w="2631314">
                <a:moveTo>
                  <a:pt x="0" y="0"/>
                </a:moveTo>
                <a:lnTo>
                  <a:pt x="2631314" y="0"/>
                </a:lnTo>
                <a:lnTo>
                  <a:pt x="2631314" y="2435161"/>
                </a:lnTo>
                <a:lnTo>
                  <a:pt x="0" y="243516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4188733" y="7015321"/>
            <a:ext cx="993704" cy="836518"/>
          </a:xfrm>
          <a:custGeom>
            <a:avLst/>
            <a:gdLst/>
            <a:ahLst/>
            <a:cxnLst/>
            <a:rect r="r" b="b" t="t" l="l"/>
            <a:pathLst>
              <a:path h="836518" w="993704">
                <a:moveTo>
                  <a:pt x="0" y="0"/>
                </a:moveTo>
                <a:lnTo>
                  <a:pt x="993705" y="0"/>
                </a:lnTo>
                <a:lnTo>
                  <a:pt x="993705" y="836518"/>
                </a:lnTo>
                <a:lnTo>
                  <a:pt x="0" y="83651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2" id="12"/>
          <p:cNvSpPr txBox="true"/>
          <p:nvPr/>
        </p:nvSpPr>
        <p:spPr>
          <a:xfrm rot="0">
            <a:off x="5399670" y="6717960"/>
            <a:ext cx="7488660" cy="2014742"/>
          </a:xfrm>
          <a:prstGeom prst="rect">
            <a:avLst/>
          </a:prstGeom>
        </p:spPr>
        <p:txBody>
          <a:bodyPr anchor="t" rtlCol="false" tIns="0" lIns="0" bIns="0" rIns="0">
            <a:spAutoFit/>
          </a:bodyPr>
          <a:lstStyle/>
          <a:p>
            <a:pPr algn="ctr">
              <a:lnSpc>
                <a:spcPts val="5260"/>
              </a:lnSpc>
            </a:pPr>
            <a:r>
              <a:rPr lang="en-US" sz="4916">
                <a:solidFill>
                  <a:srgbClr val="743812"/>
                </a:solidFill>
                <a:latin typeface="Open Sans"/>
              </a:rPr>
              <a:t>Faiz Rachma Supriyanto</a:t>
            </a:r>
          </a:p>
          <a:p>
            <a:pPr algn="ctr">
              <a:lnSpc>
                <a:spcPts val="5260"/>
              </a:lnSpc>
            </a:pPr>
            <a:r>
              <a:rPr lang="en-US" sz="4916">
                <a:solidFill>
                  <a:srgbClr val="743812"/>
                </a:solidFill>
                <a:latin typeface="Open Sans"/>
              </a:rPr>
              <a:t>2200018205</a:t>
            </a:r>
          </a:p>
          <a:p>
            <a:pPr algn="ctr">
              <a:lnSpc>
                <a:spcPts val="5260"/>
              </a:lnSpc>
            </a:pPr>
            <a:r>
              <a:rPr lang="en-US" sz="4916">
                <a:solidFill>
                  <a:srgbClr val="743812"/>
                </a:solidFill>
                <a:latin typeface="Open Sans"/>
              </a:rPr>
              <a:t>E</a:t>
            </a:r>
          </a:p>
        </p:txBody>
      </p:sp>
      <p:sp>
        <p:nvSpPr>
          <p:cNvPr name="TextBox 13" id="13"/>
          <p:cNvSpPr txBox="true"/>
          <p:nvPr/>
        </p:nvSpPr>
        <p:spPr>
          <a:xfrm rot="0">
            <a:off x="3602414" y="3878276"/>
            <a:ext cx="11083171" cy="1338560"/>
          </a:xfrm>
          <a:prstGeom prst="rect">
            <a:avLst/>
          </a:prstGeom>
        </p:spPr>
        <p:txBody>
          <a:bodyPr anchor="t" rtlCol="false" tIns="0" lIns="0" bIns="0" rIns="0">
            <a:spAutoFit/>
          </a:bodyPr>
          <a:lstStyle/>
          <a:p>
            <a:pPr algn="ctr">
              <a:lnSpc>
                <a:spcPts val="9587"/>
              </a:lnSpc>
              <a:spcBef>
                <a:spcPct val="0"/>
              </a:spcBef>
            </a:pPr>
            <a:r>
              <a:rPr lang="en-US" sz="8960">
                <a:solidFill>
                  <a:srgbClr val="000000"/>
                </a:solidFill>
                <a:latin typeface="Scripter"/>
              </a:rPr>
              <a:t>KalKULATOR PERJALANAN</a:t>
            </a:r>
          </a:p>
        </p:txBody>
      </p:sp>
      <p:sp>
        <p:nvSpPr>
          <p:cNvPr name="TextBox 14" id="14"/>
          <p:cNvSpPr txBox="true"/>
          <p:nvPr/>
        </p:nvSpPr>
        <p:spPr>
          <a:xfrm rot="0">
            <a:off x="3698378" y="5542958"/>
            <a:ext cx="10891245" cy="477226"/>
          </a:xfrm>
          <a:prstGeom prst="rect">
            <a:avLst/>
          </a:prstGeom>
        </p:spPr>
        <p:txBody>
          <a:bodyPr anchor="t" rtlCol="false" tIns="0" lIns="0" bIns="0" rIns="0">
            <a:spAutoFit/>
          </a:bodyPr>
          <a:lstStyle/>
          <a:p>
            <a:pPr algn="ctr">
              <a:lnSpc>
                <a:spcPts val="3624"/>
              </a:lnSpc>
            </a:pPr>
            <a:r>
              <a:rPr lang="en-US" sz="3387">
                <a:solidFill>
                  <a:srgbClr val="743812"/>
                </a:solidFill>
                <a:latin typeface="Open Sans"/>
              </a:rPr>
              <a:t>https://github.com/faizrachma205/TA-205-PBO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B85E24"/>
        </a:solidFill>
      </p:bgPr>
    </p:bg>
    <p:spTree>
      <p:nvGrpSpPr>
        <p:cNvPr id="1" name=""/>
        <p:cNvGrpSpPr/>
        <p:nvPr/>
      </p:nvGrpSpPr>
      <p:grpSpPr>
        <a:xfrm>
          <a:off x="0" y="0"/>
          <a:ext cx="0" cy="0"/>
          <a:chOff x="0" y="0"/>
          <a:chExt cx="0" cy="0"/>
        </a:xfrm>
      </p:grpSpPr>
      <p:grpSp>
        <p:nvGrpSpPr>
          <p:cNvPr name="Group 2" id="2"/>
          <p:cNvGrpSpPr/>
          <p:nvPr/>
        </p:nvGrpSpPr>
        <p:grpSpPr>
          <a:xfrm rot="0">
            <a:off x="3553387" y="2955900"/>
            <a:ext cx="11035556" cy="3567465"/>
            <a:chOff x="0" y="0"/>
            <a:chExt cx="14714074" cy="4756620"/>
          </a:xfrm>
        </p:grpSpPr>
        <p:grpSp>
          <p:nvGrpSpPr>
            <p:cNvPr name="Group 3" id="3"/>
            <p:cNvGrpSpPr/>
            <p:nvPr/>
          </p:nvGrpSpPr>
          <p:grpSpPr>
            <a:xfrm rot="0">
              <a:off x="0" y="0"/>
              <a:ext cx="14714074" cy="4756620"/>
              <a:chOff x="0" y="0"/>
              <a:chExt cx="2906484" cy="939579"/>
            </a:xfrm>
          </p:grpSpPr>
          <p:sp>
            <p:nvSpPr>
              <p:cNvPr name="Freeform 4" id="4"/>
              <p:cNvSpPr/>
              <p:nvPr/>
            </p:nvSpPr>
            <p:spPr>
              <a:xfrm flipH="false" flipV="false" rot="0">
                <a:off x="0" y="0"/>
                <a:ext cx="2906484" cy="939579"/>
              </a:xfrm>
              <a:custGeom>
                <a:avLst/>
                <a:gdLst/>
                <a:ahLst/>
                <a:cxnLst/>
                <a:rect r="r" b="b" t="t" l="l"/>
                <a:pathLst>
                  <a:path h="939579" w="2906484">
                    <a:moveTo>
                      <a:pt x="35779" y="0"/>
                    </a:moveTo>
                    <a:lnTo>
                      <a:pt x="2870705" y="0"/>
                    </a:lnTo>
                    <a:cubicBezTo>
                      <a:pt x="2890465" y="0"/>
                      <a:pt x="2906484" y="16019"/>
                      <a:pt x="2906484" y="35779"/>
                    </a:cubicBezTo>
                    <a:lnTo>
                      <a:pt x="2906484" y="903801"/>
                    </a:lnTo>
                    <a:cubicBezTo>
                      <a:pt x="2906484" y="923561"/>
                      <a:pt x="2890465" y="939579"/>
                      <a:pt x="2870705" y="939579"/>
                    </a:cubicBezTo>
                    <a:lnTo>
                      <a:pt x="35779" y="939579"/>
                    </a:lnTo>
                    <a:cubicBezTo>
                      <a:pt x="16019" y="939579"/>
                      <a:pt x="0" y="923561"/>
                      <a:pt x="0" y="903801"/>
                    </a:cubicBezTo>
                    <a:lnTo>
                      <a:pt x="0" y="35779"/>
                    </a:lnTo>
                    <a:cubicBezTo>
                      <a:pt x="0" y="16019"/>
                      <a:pt x="16019" y="0"/>
                      <a:pt x="35779" y="0"/>
                    </a:cubicBezTo>
                    <a:close/>
                  </a:path>
                </a:pathLst>
              </a:custGeom>
              <a:solidFill>
                <a:srgbClr val="743812"/>
              </a:solidFill>
            </p:spPr>
          </p:sp>
          <p:sp>
            <p:nvSpPr>
              <p:cNvPr name="TextBox 5" id="5"/>
              <p:cNvSpPr txBox="true"/>
              <p:nvPr/>
            </p:nvSpPr>
            <p:spPr>
              <a:xfrm>
                <a:off x="0" y="-76200"/>
                <a:ext cx="2906484" cy="1015779"/>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850098" y="1067853"/>
              <a:ext cx="13013879" cy="2565115"/>
            </a:xfrm>
            <a:prstGeom prst="rect">
              <a:avLst/>
            </a:prstGeom>
          </p:spPr>
          <p:txBody>
            <a:bodyPr anchor="t" rtlCol="false" tIns="0" lIns="0" bIns="0" rIns="0">
              <a:spAutoFit/>
            </a:bodyPr>
            <a:lstStyle/>
            <a:p>
              <a:pPr algn="ctr">
                <a:lnSpc>
                  <a:spcPts val="13721"/>
                </a:lnSpc>
              </a:pPr>
              <a:r>
                <a:rPr lang="en-US" sz="12823">
                  <a:solidFill>
                    <a:srgbClr val="FFEEE3"/>
                  </a:solidFill>
                  <a:latin typeface="Scripter"/>
                </a:rPr>
                <a:t>Terima Kasih</a:t>
              </a:r>
            </a:p>
          </p:txBody>
        </p:sp>
      </p:grpSp>
      <p:sp>
        <p:nvSpPr>
          <p:cNvPr name="Freeform 7" id="7"/>
          <p:cNvSpPr/>
          <p:nvPr/>
        </p:nvSpPr>
        <p:spPr>
          <a:xfrm flipH="false" flipV="false" rot="0">
            <a:off x="2697093" y="4210681"/>
            <a:ext cx="1841737" cy="2312684"/>
          </a:xfrm>
          <a:custGeom>
            <a:avLst/>
            <a:gdLst/>
            <a:ahLst/>
            <a:cxnLst/>
            <a:rect r="r" b="b" t="t" l="l"/>
            <a:pathLst>
              <a:path h="2312684" w="1841737">
                <a:moveTo>
                  <a:pt x="0" y="0"/>
                </a:moveTo>
                <a:lnTo>
                  <a:pt x="1841737" y="0"/>
                </a:lnTo>
                <a:lnTo>
                  <a:pt x="1841737" y="2312684"/>
                </a:lnTo>
                <a:lnTo>
                  <a:pt x="0" y="2312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3668074" y="5680625"/>
            <a:ext cx="1841737" cy="2312684"/>
          </a:xfrm>
          <a:custGeom>
            <a:avLst/>
            <a:gdLst/>
            <a:ahLst/>
            <a:cxnLst/>
            <a:rect r="r" b="b" t="t" l="l"/>
            <a:pathLst>
              <a:path h="2312684" w="1841737">
                <a:moveTo>
                  <a:pt x="0" y="0"/>
                </a:moveTo>
                <a:lnTo>
                  <a:pt x="1841737" y="0"/>
                </a:lnTo>
                <a:lnTo>
                  <a:pt x="1841737" y="2312684"/>
                </a:lnTo>
                <a:lnTo>
                  <a:pt x="0" y="2312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814441" y="8410239"/>
            <a:ext cx="2590665" cy="1201127"/>
          </a:xfrm>
          <a:custGeom>
            <a:avLst/>
            <a:gdLst/>
            <a:ahLst/>
            <a:cxnLst/>
            <a:rect r="r" b="b" t="t" l="l"/>
            <a:pathLst>
              <a:path h="1201127" w="2590665">
                <a:moveTo>
                  <a:pt x="0" y="0"/>
                </a:moveTo>
                <a:lnTo>
                  <a:pt x="2590665" y="0"/>
                </a:lnTo>
                <a:lnTo>
                  <a:pt x="2590665" y="1201127"/>
                </a:lnTo>
                <a:lnTo>
                  <a:pt x="0" y="12011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6239504" y="648992"/>
            <a:ext cx="2590665" cy="1201127"/>
          </a:xfrm>
          <a:custGeom>
            <a:avLst/>
            <a:gdLst/>
            <a:ahLst/>
            <a:cxnLst/>
            <a:rect r="r" b="b" t="t" l="l"/>
            <a:pathLst>
              <a:path h="1201127" w="2590665">
                <a:moveTo>
                  <a:pt x="0" y="0"/>
                </a:moveTo>
                <a:lnTo>
                  <a:pt x="2590665" y="0"/>
                </a:lnTo>
                <a:lnTo>
                  <a:pt x="2590665" y="1201127"/>
                </a:lnTo>
                <a:lnTo>
                  <a:pt x="0" y="12011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480891" y="-187526"/>
            <a:ext cx="1987408" cy="1673036"/>
          </a:xfrm>
          <a:custGeom>
            <a:avLst/>
            <a:gdLst/>
            <a:ahLst/>
            <a:cxnLst/>
            <a:rect r="r" b="b" t="t" l="l"/>
            <a:pathLst>
              <a:path h="1673036" w="1987408">
                <a:moveTo>
                  <a:pt x="0" y="0"/>
                </a:moveTo>
                <a:lnTo>
                  <a:pt x="1987409" y="0"/>
                </a:lnTo>
                <a:lnTo>
                  <a:pt x="1987409" y="1673036"/>
                </a:lnTo>
                <a:lnTo>
                  <a:pt x="0" y="16730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5865942" y="8421782"/>
            <a:ext cx="1987408" cy="1673036"/>
          </a:xfrm>
          <a:custGeom>
            <a:avLst/>
            <a:gdLst/>
            <a:ahLst/>
            <a:cxnLst/>
            <a:rect r="r" b="b" t="t" l="l"/>
            <a:pathLst>
              <a:path h="1673036" w="1987408">
                <a:moveTo>
                  <a:pt x="0" y="0"/>
                </a:moveTo>
                <a:lnTo>
                  <a:pt x="1987408" y="0"/>
                </a:lnTo>
                <a:lnTo>
                  <a:pt x="1987408" y="1673036"/>
                </a:lnTo>
                <a:lnTo>
                  <a:pt x="0" y="16730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EEE3"/>
        </a:solidFill>
      </p:bgPr>
    </p:bg>
    <p:spTree>
      <p:nvGrpSpPr>
        <p:cNvPr id="1" name=""/>
        <p:cNvGrpSpPr/>
        <p:nvPr/>
      </p:nvGrpSpPr>
      <p:grpSpPr>
        <a:xfrm>
          <a:off x="0" y="0"/>
          <a:ext cx="0" cy="0"/>
          <a:chOff x="0" y="0"/>
          <a:chExt cx="0" cy="0"/>
        </a:xfrm>
      </p:grpSpPr>
      <p:sp>
        <p:nvSpPr>
          <p:cNvPr name="Freeform 2" id="2"/>
          <p:cNvSpPr/>
          <p:nvPr/>
        </p:nvSpPr>
        <p:spPr>
          <a:xfrm flipH="false" flipV="false" rot="0">
            <a:off x="-266633" y="8302318"/>
            <a:ext cx="2590665" cy="1201127"/>
          </a:xfrm>
          <a:custGeom>
            <a:avLst/>
            <a:gdLst/>
            <a:ahLst/>
            <a:cxnLst/>
            <a:rect r="r" b="b" t="t" l="l"/>
            <a:pathLst>
              <a:path h="1201127" w="2590665">
                <a:moveTo>
                  <a:pt x="0" y="0"/>
                </a:moveTo>
                <a:lnTo>
                  <a:pt x="2590666" y="0"/>
                </a:lnTo>
                <a:lnTo>
                  <a:pt x="2590666" y="1201126"/>
                </a:lnTo>
                <a:lnTo>
                  <a:pt x="0" y="12011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256163" y="428137"/>
            <a:ext cx="2590665" cy="1201127"/>
          </a:xfrm>
          <a:custGeom>
            <a:avLst/>
            <a:gdLst/>
            <a:ahLst/>
            <a:cxnLst/>
            <a:rect r="r" b="b" t="t" l="l"/>
            <a:pathLst>
              <a:path h="1201127" w="2590665">
                <a:moveTo>
                  <a:pt x="0" y="0"/>
                </a:moveTo>
                <a:lnTo>
                  <a:pt x="2590665" y="0"/>
                </a:lnTo>
                <a:lnTo>
                  <a:pt x="2590665" y="1201126"/>
                </a:lnTo>
                <a:lnTo>
                  <a:pt x="0" y="1201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739487">
            <a:off x="15421913" y="6290820"/>
            <a:ext cx="5732173" cy="5816781"/>
          </a:xfrm>
          <a:custGeom>
            <a:avLst/>
            <a:gdLst/>
            <a:ahLst/>
            <a:cxnLst/>
            <a:rect r="r" b="b" t="t" l="l"/>
            <a:pathLst>
              <a:path h="5816781" w="5732173">
                <a:moveTo>
                  <a:pt x="0" y="0"/>
                </a:moveTo>
                <a:lnTo>
                  <a:pt x="5732174" y="0"/>
                </a:lnTo>
                <a:lnTo>
                  <a:pt x="5732174" y="5816781"/>
                </a:lnTo>
                <a:lnTo>
                  <a:pt x="0" y="58167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2328184" y="3603292"/>
            <a:ext cx="13631632" cy="4543196"/>
          </a:xfrm>
          <a:prstGeom prst="rect">
            <a:avLst/>
          </a:prstGeom>
        </p:spPr>
        <p:txBody>
          <a:bodyPr anchor="t" rtlCol="false" tIns="0" lIns="0" bIns="0" rIns="0">
            <a:spAutoFit/>
          </a:bodyPr>
          <a:lstStyle/>
          <a:p>
            <a:pPr algn="just">
              <a:lnSpc>
                <a:spcPts val="3996"/>
              </a:lnSpc>
            </a:pPr>
            <a:r>
              <a:rPr lang="en-US" sz="3735">
                <a:solidFill>
                  <a:srgbClr val="743812"/>
                </a:solidFill>
                <a:latin typeface="Open Sans"/>
              </a:rPr>
              <a:t>Aplikasi Kalkulator Perjalanan dirancang untuk membantu pengguna melakukan perhitungan terkait perjalanan. Aplikasi ini menawarkan tiga fungsi utama, yaitu menghitung kecepatan, jarak tempuh, dan waktu tempuh berdasarkan input yang diberikan oleh pengguna. Dengan program yang sederhana ini tujuannya adalah memudahkan pengguna agar lebih efisien untuk melakukan perhitungan yang berkaitan dengan perjalanan.</a:t>
            </a:r>
          </a:p>
          <a:p>
            <a:pPr algn="just">
              <a:lnSpc>
                <a:spcPts val="3996"/>
              </a:lnSpc>
            </a:pPr>
          </a:p>
        </p:txBody>
      </p:sp>
      <p:sp>
        <p:nvSpPr>
          <p:cNvPr name="Freeform 6" id="6"/>
          <p:cNvSpPr/>
          <p:nvPr/>
        </p:nvSpPr>
        <p:spPr>
          <a:xfrm flipH="false" flipV="false" rot="-2311817">
            <a:off x="-1493892" y="-2908390"/>
            <a:ext cx="5732173" cy="5816781"/>
          </a:xfrm>
          <a:custGeom>
            <a:avLst/>
            <a:gdLst/>
            <a:ahLst/>
            <a:cxnLst/>
            <a:rect r="r" b="b" t="t" l="l"/>
            <a:pathLst>
              <a:path h="5816781" w="5732173">
                <a:moveTo>
                  <a:pt x="0" y="0"/>
                </a:moveTo>
                <a:lnTo>
                  <a:pt x="5732173" y="0"/>
                </a:lnTo>
                <a:lnTo>
                  <a:pt x="5732173" y="5816780"/>
                </a:lnTo>
                <a:lnTo>
                  <a:pt x="0" y="58167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3362308" y="8724806"/>
            <a:ext cx="5484520" cy="1066988"/>
          </a:xfrm>
          <a:custGeom>
            <a:avLst/>
            <a:gdLst/>
            <a:ahLst/>
            <a:cxnLst/>
            <a:rect r="r" b="b" t="t" l="l"/>
            <a:pathLst>
              <a:path h="1066988" w="5484520">
                <a:moveTo>
                  <a:pt x="0" y="0"/>
                </a:moveTo>
                <a:lnTo>
                  <a:pt x="5484520" y="0"/>
                </a:lnTo>
                <a:lnTo>
                  <a:pt x="5484520" y="1066988"/>
                </a:lnTo>
                <a:lnTo>
                  <a:pt x="0" y="10669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4114455" y="1648313"/>
            <a:ext cx="8972474" cy="1338560"/>
          </a:xfrm>
          <a:prstGeom prst="rect">
            <a:avLst/>
          </a:prstGeom>
        </p:spPr>
        <p:txBody>
          <a:bodyPr anchor="t" rtlCol="false" tIns="0" lIns="0" bIns="0" rIns="0">
            <a:spAutoFit/>
          </a:bodyPr>
          <a:lstStyle/>
          <a:p>
            <a:pPr>
              <a:lnSpc>
                <a:spcPts val="9587"/>
              </a:lnSpc>
            </a:pPr>
            <a:r>
              <a:rPr lang="en-US" sz="8960">
                <a:solidFill>
                  <a:srgbClr val="743812"/>
                </a:solidFill>
                <a:latin typeface="Scripter"/>
              </a:rPr>
              <a:t>DESKRIPSI APLIKASI</a:t>
            </a:r>
          </a:p>
        </p:txBody>
      </p:sp>
      <p:sp>
        <p:nvSpPr>
          <p:cNvPr name="Freeform 9" id="9"/>
          <p:cNvSpPr/>
          <p:nvPr/>
        </p:nvSpPr>
        <p:spPr>
          <a:xfrm flipH="false" flipV="false" rot="0">
            <a:off x="-1370066" y="562275"/>
            <a:ext cx="5484520" cy="1066988"/>
          </a:xfrm>
          <a:custGeom>
            <a:avLst/>
            <a:gdLst/>
            <a:ahLst/>
            <a:cxnLst/>
            <a:rect r="r" b="b" t="t" l="l"/>
            <a:pathLst>
              <a:path h="1066988" w="5484520">
                <a:moveTo>
                  <a:pt x="0" y="0"/>
                </a:moveTo>
                <a:lnTo>
                  <a:pt x="5484521" y="0"/>
                </a:lnTo>
                <a:lnTo>
                  <a:pt x="5484521" y="1066988"/>
                </a:lnTo>
                <a:lnTo>
                  <a:pt x="0" y="10669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BB8F"/>
        </a:solidFill>
      </p:bgPr>
    </p:bg>
    <p:spTree>
      <p:nvGrpSpPr>
        <p:cNvPr id="1" name=""/>
        <p:cNvGrpSpPr/>
        <p:nvPr/>
      </p:nvGrpSpPr>
      <p:grpSpPr>
        <a:xfrm>
          <a:off x="0" y="0"/>
          <a:ext cx="0" cy="0"/>
          <a:chOff x="0" y="0"/>
          <a:chExt cx="0" cy="0"/>
        </a:xfrm>
      </p:grpSpPr>
      <p:sp>
        <p:nvSpPr>
          <p:cNvPr name="TextBox 2" id="2"/>
          <p:cNvSpPr txBox="true"/>
          <p:nvPr/>
        </p:nvSpPr>
        <p:spPr>
          <a:xfrm rot="0">
            <a:off x="4692694" y="4083382"/>
            <a:ext cx="9474390" cy="750089"/>
          </a:xfrm>
          <a:prstGeom prst="rect">
            <a:avLst/>
          </a:prstGeom>
        </p:spPr>
        <p:txBody>
          <a:bodyPr anchor="t" rtlCol="false" tIns="0" lIns="0" bIns="0" rIns="0">
            <a:spAutoFit/>
          </a:bodyPr>
          <a:lstStyle/>
          <a:p>
            <a:pPr>
              <a:lnSpc>
                <a:spcPts val="5795"/>
              </a:lnSpc>
            </a:pPr>
            <a:r>
              <a:rPr lang="en-US" sz="5416">
                <a:solidFill>
                  <a:srgbClr val="743812"/>
                </a:solidFill>
                <a:latin typeface="Open Sans"/>
              </a:rPr>
              <a:t>Hitung Kecepatan</a:t>
            </a:r>
          </a:p>
        </p:txBody>
      </p:sp>
      <p:sp>
        <p:nvSpPr>
          <p:cNvPr name="Freeform 3" id="3"/>
          <p:cNvSpPr/>
          <p:nvPr/>
        </p:nvSpPr>
        <p:spPr>
          <a:xfrm flipH="false" flipV="false" rot="0">
            <a:off x="15923464" y="-983310"/>
            <a:ext cx="5732173" cy="5816781"/>
          </a:xfrm>
          <a:custGeom>
            <a:avLst/>
            <a:gdLst/>
            <a:ahLst/>
            <a:cxnLst/>
            <a:rect r="r" b="b" t="t" l="l"/>
            <a:pathLst>
              <a:path h="5816781" w="5732173">
                <a:moveTo>
                  <a:pt x="0" y="0"/>
                </a:moveTo>
                <a:lnTo>
                  <a:pt x="5732174" y="0"/>
                </a:lnTo>
                <a:lnTo>
                  <a:pt x="5732174" y="5816781"/>
                </a:lnTo>
                <a:lnTo>
                  <a:pt x="0" y="5816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367638" y="5845314"/>
            <a:ext cx="5732173" cy="5816781"/>
          </a:xfrm>
          <a:custGeom>
            <a:avLst/>
            <a:gdLst/>
            <a:ahLst/>
            <a:cxnLst/>
            <a:rect r="r" b="b" t="t" l="l"/>
            <a:pathLst>
              <a:path h="5816781" w="5732173">
                <a:moveTo>
                  <a:pt x="0" y="0"/>
                </a:moveTo>
                <a:lnTo>
                  <a:pt x="5732174" y="0"/>
                </a:lnTo>
                <a:lnTo>
                  <a:pt x="5732174" y="5816781"/>
                </a:lnTo>
                <a:lnTo>
                  <a:pt x="0" y="5816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260786" y="723954"/>
            <a:ext cx="2590665" cy="1201127"/>
          </a:xfrm>
          <a:custGeom>
            <a:avLst/>
            <a:gdLst/>
            <a:ahLst/>
            <a:cxnLst/>
            <a:rect r="r" b="b" t="t" l="l"/>
            <a:pathLst>
              <a:path h="1201127" w="2590665">
                <a:moveTo>
                  <a:pt x="0" y="0"/>
                </a:moveTo>
                <a:lnTo>
                  <a:pt x="2590665" y="0"/>
                </a:lnTo>
                <a:lnTo>
                  <a:pt x="2590665" y="1201126"/>
                </a:lnTo>
                <a:lnTo>
                  <a:pt x="0" y="1201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28700" y="8657737"/>
            <a:ext cx="2590665" cy="1201127"/>
          </a:xfrm>
          <a:custGeom>
            <a:avLst/>
            <a:gdLst/>
            <a:ahLst/>
            <a:cxnLst/>
            <a:rect r="r" b="b" t="t" l="l"/>
            <a:pathLst>
              <a:path h="1201127" w="2590665">
                <a:moveTo>
                  <a:pt x="0" y="0"/>
                </a:moveTo>
                <a:lnTo>
                  <a:pt x="2590665" y="0"/>
                </a:lnTo>
                <a:lnTo>
                  <a:pt x="2590665" y="1201126"/>
                </a:lnTo>
                <a:lnTo>
                  <a:pt x="0" y="1201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3623273" y="4111935"/>
            <a:ext cx="626307" cy="62630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43812"/>
            </a:solidFill>
          </p:spPr>
        </p:sp>
        <p:sp>
          <p:nvSpPr>
            <p:cNvPr name="TextBox 9" id="9"/>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4466463" y="1469533"/>
            <a:ext cx="9355075" cy="1338560"/>
          </a:xfrm>
          <a:prstGeom prst="rect">
            <a:avLst/>
          </a:prstGeom>
        </p:spPr>
        <p:txBody>
          <a:bodyPr anchor="t" rtlCol="false" tIns="0" lIns="0" bIns="0" rIns="0">
            <a:spAutoFit/>
          </a:bodyPr>
          <a:lstStyle/>
          <a:p>
            <a:pPr algn="ctr">
              <a:lnSpc>
                <a:spcPts val="9587"/>
              </a:lnSpc>
            </a:pPr>
            <a:r>
              <a:rPr lang="en-US" sz="8960">
                <a:solidFill>
                  <a:srgbClr val="743812"/>
                </a:solidFill>
                <a:latin typeface="Scripter"/>
              </a:rPr>
              <a:t>fitur-fitur aplikasi</a:t>
            </a:r>
          </a:p>
        </p:txBody>
      </p:sp>
      <p:grpSp>
        <p:nvGrpSpPr>
          <p:cNvPr name="Group 11" id="11"/>
          <p:cNvGrpSpPr/>
          <p:nvPr/>
        </p:nvGrpSpPr>
        <p:grpSpPr>
          <a:xfrm rot="0">
            <a:off x="3623273" y="6795252"/>
            <a:ext cx="626307" cy="6263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43812"/>
            </a:solidFill>
          </p:spPr>
        </p:sp>
        <p:sp>
          <p:nvSpPr>
            <p:cNvPr name="TextBox 13" id="13"/>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4692694" y="5426061"/>
            <a:ext cx="9474390" cy="750089"/>
          </a:xfrm>
          <a:prstGeom prst="rect">
            <a:avLst/>
          </a:prstGeom>
        </p:spPr>
        <p:txBody>
          <a:bodyPr anchor="t" rtlCol="false" tIns="0" lIns="0" bIns="0" rIns="0">
            <a:spAutoFit/>
          </a:bodyPr>
          <a:lstStyle/>
          <a:p>
            <a:pPr>
              <a:lnSpc>
                <a:spcPts val="5795"/>
              </a:lnSpc>
            </a:pPr>
            <a:r>
              <a:rPr lang="en-US" sz="5416">
                <a:solidFill>
                  <a:srgbClr val="743812"/>
                </a:solidFill>
                <a:latin typeface="Open Sans"/>
              </a:rPr>
              <a:t>Hitung Jarak Tempuh</a:t>
            </a:r>
          </a:p>
        </p:txBody>
      </p:sp>
      <p:sp>
        <p:nvSpPr>
          <p:cNvPr name="TextBox 15" id="15"/>
          <p:cNvSpPr txBox="true"/>
          <p:nvPr/>
        </p:nvSpPr>
        <p:spPr>
          <a:xfrm rot="0">
            <a:off x="4692694" y="6766699"/>
            <a:ext cx="9474390" cy="750089"/>
          </a:xfrm>
          <a:prstGeom prst="rect">
            <a:avLst/>
          </a:prstGeom>
        </p:spPr>
        <p:txBody>
          <a:bodyPr anchor="t" rtlCol="false" tIns="0" lIns="0" bIns="0" rIns="0">
            <a:spAutoFit/>
          </a:bodyPr>
          <a:lstStyle/>
          <a:p>
            <a:pPr>
              <a:lnSpc>
                <a:spcPts val="5795"/>
              </a:lnSpc>
            </a:pPr>
            <a:r>
              <a:rPr lang="en-US" sz="5416">
                <a:solidFill>
                  <a:srgbClr val="743812"/>
                </a:solidFill>
                <a:latin typeface="Open Sans"/>
              </a:rPr>
              <a:t>Hitung Waktu Tempuh</a:t>
            </a:r>
          </a:p>
        </p:txBody>
      </p:sp>
      <p:grpSp>
        <p:nvGrpSpPr>
          <p:cNvPr name="Group 16" id="16"/>
          <p:cNvGrpSpPr/>
          <p:nvPr/>
        </p:nvGrpSpPr>
        <p:grpSpPr>
          <a:xfrm rot="0">
            <a:off x="3619365" y="5454614"/>
            <a:ext cx="626307" cy="62630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43812"/>
            </a:solidFill>
          </p:spPr>
        </p:sp>
        <p:sp>
          <p:nvSpPr>
            <p:cNvPr name="TextBox 18" id="18"/>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EEE3"/>
        </a:solidFill>
      </p:bgPr>
    </p:bg>
    <p:spTree>
      <p:nvGrpSpPr>
        <p:cNvPr id="1" name=""/>
        <p:cNvGrpSpPr/>
        <p:nvPr/>
      </p:nvGrpSpPr>
      <p:grpSpPr>
        <a:xfrm>
          <a:off x="0" y="0"/>
          <a:ext cx="0" cy="0"/>
          <a:chOff x="0" y="0"/>
          <a:chExt cx="0" cy="0"/>
        </a:xfrm>
      </p:grpSpPr>
      <p:sp>
        <p:nvSpPr>
          <p:cNvPr name="Freeform 2" id="2"/>
          <p:cNvSpPr/>
          <p:nvPr/>
        </p:nvSpPr>
        <p:spPr>
          <a:xfrm flipH="false" flipV="false" rot="0">
            <a:off x="-1295333" y="9686437"/>
            <a:ext cx="2590665" cy="1201127"/>
          </a:xfrm>
          <a:custGeom>
            <a:avLst/>
            <a:gdLst/>
            <a:ahLst/>
            <a:cxnLst/>
            <a:rect r="r" b="b" t="t" l="l"/>
            <a:pathLst>
              <a:path h="1201127" w="2590665">
                <a:moveTo>
                  <a:pt x="0" y="0"/>
                </a:moveTo>
                <a:lnTo>
                  <a:pt x="2590666" y="0"/>
                </a:lnTo>
                <a:lnTo>
                  <a:pt x="2590666" y="1201126"/>
                </a:lnTo>
                <a:lnTo>
                  <a:pt x="0" y="12011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963967" y="551606"/>
            <a:ext cx="2590665" cy="1201127"/>
          </a:xfrm>
          <a:custGeom>
            <a:avLst/>
            <a:gdLst/>
            <a:ahLst/>
            <a:cxnLst/>
            <a:rect r="r" b="b" t="t" l="l"/>
            <a:pathLst>
              <a:path h="1201127" w="2590665">
                <a:moveTo>
                  <a:pt x="0" y="0"/>
                </a:moveTo>
                <a:lnTo>
                  <a:pt x="2590666" y="0"/>
                </a:lnTo>
                <a:lnTo>
                  <a:pt x="2590666" y="1201127"/>
                </a:lnTo>
                <a:lnTo>
                  <a:pt x="0" y="12011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234632" y="1670615"/>
            <a:ext cx="15818735" cy="7191097"/>
          </a:xfrm>
          <a:prstGeom prst="rect">
            <a:avLst/>
          </a:prstGeom>
        </p:spPr>
        <p:txBody>
          <a:bodyPr anchor="t" rtlCol="false" tIns="0" lIns="0" bIns="0" rIns="0">
            <a:spAutoFit/>
          </a:bodyPr>
          <a:lstStyle/>
          <a:p>
            <a:pPr>
              <a:lnSpc>
                <a:spcPts val="2212"/>
              </a:lnSpc>
            </a:pPr>
            <a:r>
              <a:rPr lang="en-US" sz="2067">
                <a:solidFill>
                  <a:srgbClr val="743812"/>
                </a:solidFill>
                <a:latin typeface="Open Sans"/>
              </a:rPr>
              <a:t>1. Menu Utama:</a:t>
            </a:r>
          </a:p>
          <a:p>
            <a:pPr>
              <a:lnSpc>
                <a:spcPts val="2212"/>
              </a:lnSpc>
            </a:pPr>
            <a:r>
              <a:rPr lang="en-US" sz="2067">
                <a:solidFill>
                  <a:srgbClr val="743812"/>
                </a:solidFill>
                <a:latin typeface="Open Sans"/>
              </a:rPr>
              <a:t>- Pengguna disambut dengan menu utama yang menampilkan pilihan operasi.</a:t>
            </a:r>
          </a:p>
          <a:p>
            <a:pPr>
              <a:lnSpc>
                <a:spcPts val="2212"/>
              </a:lnSpc>
            </a:pPr>
            <a:r>
              <a:rPr lang="en-US" sz="2067">
                <a:solidFill>
                  <a:srgbClr val="743812"/>
                </a:solidFill>
                <a:latin typeface="Open Sans"/>
              </a:rPr>
              <a:t>- Pilihan operasi melibatkan perhitungan terkait perjalanan, seperti kecepatan, jarak tempuh, dan waktu tempuh.</a:t>
            </a:r>
          </a:p>
          <a:p>
            <a:pPr>
              <a:lnSpc>
                <a:spcPts val="2212"/>
              </a:lnSpc>
            </a:pPr>
            <a:r>
              <a:rPr lang="en-US" sz="2067">
                <a:solidFill>
                  <a:srgbClr val="743812"/>
                </a:solidFill>
                <a:latin typeface="Open Sans"/>
              </a:rPr>
              <a:t>- Pengguna diminta untuk memilih opsi yang diinginkan.</a:t>
            </a:r>
          </a:p>
          <a:p>
            <a:pPr>
              <a:lnSpc>
                <a:spcPts val="2212"/>
              </a:lnSpc>
            </a:pPr>
          </a:p>
          <a:p>
            <a:pPr>
              <a:lnSpc>
                <a:spcPts val="2212"/>
              </a:lnSpc>
            </a:pPr>
            <a:r>
              <a:rPr lang="en-US" sz="2067">
                <a:solidFill>
                  <a:srgbClr val="743812"/>
                </a:solidFill>
                <a:latin typeface="Open Sans"/>
              </a:rPr>
              <a:t>2. Hitung Kecepatan:</a:t>
            </a:r>
          </a:p>
          <a:p>
            <a:pPr>
              <a:lnSpc>
                <a:spcPts val="2212"/>
              </a:lnSpc>
            </a:pPr>
            <a:r>
              <a:rPr lang="en-US" sz="2067">
                <a:solidFill>
                  <a:srgbClr val="743812"/>
                </a:solidFill>
                <a:latin typeface="Open Sans"/>
              </a:rPr>
              <a:t>- Jika pengguna memilih opsi "Hitung Kecepatan," aplikasi akan meminta pengguna untuk memasukkan jarak tempuh (dalam kilometer) dan waktu tempuh (dalam jam).</a:t>
            </a:r>
          </a:p>
          <a:p>
            <a:pPr>
              <a:lnSpc>
                <a:spcPts val="2212"/>
              </a:lnSpc>
            </a:pPr>
            <a:r>
              <a:rPr lang="en-US" sz="2067">
                <a:solidFill>
                  <a:srgbClr val="743812"/>
                </a:solidFill>
                <a:latin typeface="Open Sans"/>
              </a:rPr>
              <a:t>- Setelah input diterima, aplikasi akan menghitung kecepatan menggunakan rumus kecepatan = jarak / waktu.</a:t>
            </a:r>
          </a:p>
          <a:p>
            <a:pPr>
              <a:lnSpc>
                <a:spcPts val="2212"/>
              </a:lnSpc>
            </a:pPr>
            <a:r>
              <a:rPr lang="en-US" sz="2067">
                <a:solidFill>
                  <a:srgbClr val="743812"/>
                </a:solidFill>
                <a:latin typeface="Open Sans"/>
              </a:rPr>
              <a:t>- Hasil kecepatan akan ditampilkan kepada pengguna.</a:t>
            </a:r>
          </a:p>
          <a:p>
            <a:pPr>
              <a:lnSpc>
                <a:spcPts val="2212"/>
              </a:lnSpc>
            </a:pPr>
          </a:p>
          <a:p>
            <a:pPr>
              <a:lnSpc>
                <a:spcPts val="2212"/>
              </a:lnSpc>
            </a:pPr>
            <a:r>
              <a:rPr lang="en-US" sz="2067">
                <a:solidFill>
                  <a:srgbClr val="743812"/>
                </a:solidFill>
                <a:latin typeface="Open Sans"/>
              </a:rPr>
              <a:t>3. Hitung Jarak Tempuh:</a:t>
            </a:r>
          </a:p>
          <a:p>
            <a:pPr>
              <a:lnSpc>
                <a:spcPts val="2212"/>
              </a:lnSpc>
            </a:pPr>
            <a:r>
              <a:rPr lang="en-US" sz="2067">
                <a:solidFill>
                  <a:srgbClr val="743812"/>
                </a:solidFill>
                <a:latin typeface="Open Sans"/>
              </a:rPr>
              <a:t>- Jika pengguna memilih opsi "Hitung Jarak Tempuh," aplikasi akan meminta pengguna untuk memasukkan kecepatan (dalam kilometer per jam) dan waktu tempuh (dalam jam).</a:t>
            </a:r>
          </a:p>
          <a:p>
            <a:pPr>
              <a:lnSpc>
                <a:spcPts val="2212"/>
              </a:lnSpc>
            </a:pPr>
            <a:r>
              <a:rPr lang="en-US" sz="2067">
                <a:solidFill>
                  <a:srgbClr val="743812"/>
                </a:solidFill>
                <a:latin typeface="Open Sans"/>
              </a:rPr>
              <a:t>- Setelah input diterima, aplikasi akan menghitung jarak tempuh menggunakan rumus jarak = kecepatan * waktu.</a:t>
            </a:r>
          </a:p>
          <a:p>
            <a:pPr>
              <a:lnSpc>
                <a:spcPts val="2212"/>
              </a:lnSpc>
            </a:pPr>
            <a:r>
              <a:rPr lang="en-US" sz="2067">
                <a:solidFill>
                  <a:srgbClr val="743812"/>
                </a:solidFill>
                <a:latin typeface="Open Sans"/>
              </a:rPr>
              <a:t>- Hasil jarak tempuh akan ditampilkan kepada pengguna.</a:t>
            </a:r>
          </a:p>
          <a:p>
            <a:pPr>
              <a:lnSpc>
                <a:spcPts val="2212"/>
              </a:lnSpc>
            </a:pPr>
          </a:p>
          <a:p>
            <a:pPr>
              <a:lnSpc>
                <a:spcPts val="2212"/>
              </a:lnSpc>
            </a:pPr>
            <a:r>
              <a:rPr lang="en-US" sz="2067">
                <a:solidFill>
                  <a:srgbClr val="743812"/>
                </a:solidFill>
                <a:latin typeface="Open Sans"/>
              </a:rPr>
              <a:t>4. Hitung Waktu Tempuh:</a:t>
            </a:r>
          </a:p>
          <a:p>
            <a:pPr>
              <a:lnSpc>
                <a:spcPts val="2212"/>
              </a:lnSpc>
            </a:pPr>
            <a:r>
              <a:rPr lang="en-US" sz="2067">
                <a:solidFill>
                  <a:srgbClr val="743812"/>
                </a:solidFill>
                <a:latin typeface="Open Sans"/>
              </a:rPr>
              <a:t>- Jika pengguna memilih opsi "Hitung Waktu Tempuh," aplikasi akan meminta pengguna untuk memasukkan jarak tempuh (dalam kilometer) dan kecepatan (dalam kilometer per jam).</a:t>
            </a:r>
          </a:p>
          <a:p>
            <a:pPr>
              <a:lnSpc>
                <a:spcPts val="2212"/>
              </a:lnSpc>
            </a:pPr>
            <a:r>
              <a:rPr lang="en-US" sz="2067">
                <a:solidFill>
                  <a:srgbClr val="743812"/>
                </a:solidFill>
                <a:latin typeface="Open Sans"/>
              </a:rPr>
              <a:t>- Setelah input diterima, aplikasi akan menghitung waktu tempuh menggunakan rumus waktu = jarak / kecepatan.</a:t>
            </a:r>
          </a:p>
          <a:p>
            <a:pPr>
              <a:lnSpc>
                <a:spcPts val="2212"/>
              </a:lnSpc>
            </a:pPr>
            <a:r>
              <a:rPr lang="en-US" sz="2067">
                <a:solidFill>
                  <a:srgbClr val="743812"/>
                </a:solidFill>
                <a:latin typeface="Open Sans"/>
              </a:rPr>
              <a:t>- Hasil waktu tempuh akan ditampilkan dalam format jam dan menit.</a:t>
            </a:r>
          </a:p>
          <a:p>
            <a:pPr>
              <a:lnSpc>
                <a:spcPts val="2212"/>
              </a:lnSpc>
            </a:pPr>
          </a:p>
          <a:p>
            <a:pPr>
              <a:lnSpc>
                <a:spcPts val="2212"/>
              </a:lnSpc>
            </a:pPr>
            <a:r>
              <a:rPr lang="en-US" sz="2067">
                <a:solidFill>
                  <a:srgbClr val="743812"/>
                </a:solidFill>
                <a:latin typeface="Open Sans"/>
              </a:rPr>
              <a:t>5. Keluar:</a:t>
            </a:r>
          </a:p>
          <a:p>
            <a:pPr>
              <a:lnSpc>
                <a:spcPts val="2212"/>
              </a:lnSpc>
            </a:pPr>
            <a:r>
              <a:rPr lang="en-US" sz="2067">
                <a:solidFill>
                  <a:srgbClr val="743812"/>
                </a:solidFill>
                <a:latin typeface="Open Sans"/>
              </a:rPr>
              <a:t>- Jika pengguna memilih opsi "Keluar," aplikasi akan memberikan pesan perpisahan dan keluar dari program.</a:t>
            </a:r>
          </a:p>
          <a:p>
            <a:pPr>
              <a:lnSpc>
                <a:spcPts val="2212"/>
              </a:lnSpc>
            </a:pPr>
          </a:p>
        </p:txBody>
      </p:sp>
      <p:sp>
        <p:nvSpPr>
          <p:cNvPr name="Freeform 5" id="5"/>
          <p:cNvSpPr/>
          <p:nvPr/>
        </p:nvSpPr>
        <p:spPr>
          <a:xfrm flipH="false" flipV="false" rot="0">
            <a:off x="-329241" y="-538829"/>
            <a:ext cx="2590665" cy="2180869"/>
          </a:xfrm>
          <a:custGeom>
            <a:avLst/>
            <a:gdLst/>
            <a:ahLst/>
            <a:cxnLst/>
            <a:rect r="r" b="b" t="t" l="l"/>
            <a:pathLst>
              <a:path h="2180869" w="2590665">
                <a:moveTo>
                  <a:pt x="0" y="0"/>
                </a:moveTo>
                <a:lnTo>
                  <a:pt x="2590665" y="0"/>
                </a:lnTo>
                <a:lnTo>
                  <a:pt x="2590665" y="2180869"/>
                </a:lnTo>
                <a:lnTo>
                  <a:pt x="0" y="21808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5734016" y="303481"/>
            <a:ext cx="6819967" cy="1338560"/>
          </a:xfrm>
          <a:prstGeom prst="rect">
            <a:avLst/>
          </a:prstGeom>
        </p:spPr>
        <p:txBody>
          <a:bodyPr anchor="t" rtlCol="false" tIns="0" lIns="0" bIns="0" rIns="0">
            <a:spAutoFit/>
          </a:bodyPr>
          <a:lstStyle/>
          <a:p>
            <a:pPr>
              <a:lnSpc>
                <a:spcPts val="9587"/>
              </a:lnSpc>
            </a:pPr>
            <a:r>
              <a:rPr lang="en-US" sz="8960">
                <a:solidFill>
                  <a:srgbClr val="743812"/>
                </a:solidFill>
                <a:latin typeface="Scripter"/>
              </a:rPr>
              <a:t>ALUR KERJA</a:t>
            </a:r>
          </a:p>
        </p:txBody>
      </p:sp>
      <p:sp>
        <p:nvSpPr>
          <p:cNvPr name="Freeform 7" id="7"/>
          <p:cNvSpPr/>
          <p:nvPr/>
        </p:nvSpPr>
        <p:spPr>
          <a:xfrm flipH="false" flipV="false" rot="0">
            <a:off x="16026576" y="8376149"/>
            <a:ext cx="2590665" cy="2180869"/>
          </a:xfrm>
          <a:custGeom>
            <a:avLst/>
            <a:gdLst/>
            <a:ahLst/>
            <a:cxnLst/>
            <a:rect r="r" b="b" t="t" l="l"/>
            <a:pathLst>
              <a:path h="2180869" w="2590665">
                <a:moveTo>
                  <a:pt x="0" y="0"/>
                </a:moveTo>
                <a:lnTo>
                  <a:pt x="2590665" y="0"/>
                </a:lnTo>
                <a:lnTo>
                  <a:pt x="2590665" y="2180869"/>
                </a:lnTo>
                <a:lnTo>
                  <a:pt x="0" y="21808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EEE3"/>
        </a:solidFill>
      </p:bgPr>
    </p:bg>
    <p:spTree>
      <p:nvGrpSpPr>
        <p:cNvPr id="1" name=""/>
        <p:cNvGrpSpPr/>
        <p:nvPr/>
      </p:nvGrpSpPr>
      <p:grpSpPr>
        <a:xfrm>
          <a:off x="0" y="0"/>
          <a:ext cx="0" cy="0"/>
          <a:chOff x="0" y="0"/>
          <a:chExt cx="0" cy="0"/>
        </a:xfrm>
      </p:grpSpPr>
      <p:sp>
        <p:nvSpPr>
          <p:cNvPr name="Freeform 2" id="2"/>
          <p:cNvSpPr/>
          <p:nvPr/>
        </p:nvSpPr>
        <p:spPr>
          <a:xfrm flipH="false" flipV="false" rot="0">
            <a:off x="15284003" y="8329522"/>
            <a:ext cx="4454656" cy="3372546"/>
          </a:xfrm>
          <a:custGeom>
            <a:avLst/>
            <a:gdLst/>
            <a:ahLst/>
            <a:cxnLst/>
            <a:rect r="r" b="b" t="t" l="l"/>
            <a:pathLst>
              <a:path h="3372546" w="4454656">
                <a:moveTo>
                  <a:pt x="0" y="0"/>
                </a:moveTo>
                <a:lnTo>
                  <a:pt x="4454656" y="0"/>
                </a:lnTo>
                <a:lnTo>
                  <a:pt x="4454656" y="3372546"/>
                </a:lnTo>
                <a:lnTo>
                  <a:pt x="0" y="3372546"/>
                </a:lnTo>
                <a:lnTo>
                  <a:pt x="0" y="0"/>
                </a:lnTo>
                <a:close/>
              </a:path>
            </a:pathLst>
          </a:custGeom>
          <a:blipFill>
            <a:blip r:embed="rId2"/>
            <a:stretch>
              <a:fillRect l="0" t="0" r="0" b="0"/>
            </a:stretch>
          </a:blipFill>
        </p:spPr>
      </p:sp>
      <p:sp>
        <p:nvSpPr>
          <p:cNvPr name="Freeform 3" id="3"/>
          <p:cNvSpPr/>
          <p:nvPr/>
        </p:nvSpPr>
        <p:spPr>
          <a:xfrm flipH="false" flipV="true" rot="0">
            <a:off x="-1198628" y="-1686273"/>
            <a:ext cx="4454656" cy="3372546"/>
          </a:xfrm>
          <a:custGeom>
            <a:avLst/>
            <a:gdLst/>
            <a:ahLst/>
            <a:cxnLst/>
            <a:rect r="r" b="b" t="t" l="l"/>
            <a:pathLst>
              <a:path h="3372546" w="4454656">
                <a:moveTo>
                  <a:pt x="0" y="3372546"/>
                </a:moveTo>
                <a:lnTo>
                  <a:pt x="4454656" y="3372546"/>
                </a:lnTo>
                <a:lnTo>
                  <a:pt x="4454656" y="0"/>
                </a:lnTo>
                <a:lnTo>
                  <a:pt x="0" y="0"/>
                </a:lnTo>
                <a:lnTo>
                  <a:pt x="0" y="3372546"/>
                </a:lnTo>
                <a:close/>
              </a:path>
            </a:pathLst>
          </a:custGeom>
          <a:blipFill>
            <a:blip r:embed="rId2"/>
            <a:stretch>
              <a:fillRect l="0" t="0" r="0" b="0"/>
            </a:stretch>
          </a:blipFill>
        </p:spPr>
      </p:sp>
      <p:sp>
        <p:nvSpPr>
          <p:cNvPr name="Freeform 4" id="4"/>
          <p:cNvSpPr/>
          <p:nvPr/>
        </p:nvSpPr>
        <p:spPr>
          <a:xfrm flipH="false" flipV="false" rot="0">
            <a:off x="8227429" y="439169"/>
            <a:ext cx="3302378" cy="9408662"/>
          </a:xfrm>
          <a:custGeom>
            <a:avLst/>
            <a:gdLst/>
            <a:ahLst/>
            <a:cxnLst/>
            <a:rect r="r" b="b" t="t" l="l"/>
            <a:pathLst>
              <a:path h="9408662" w="3302378">
                <a:moveTo>
                  <a:pt x="0" y="0"/>
                </a:moveTo>
                <a:lnTo>
                  <a:pt x="3302379" y="0"/>
                </a:lnTo>
                <a:lnTo>
                  <a:pt x="3302379" y="9408662"/>
                </a:lnTo>
                <a:lnTo>
                  <a:pt x="0" y="9408662"/>
                </a:lnTo>
                <a:lnTo>
                  <a:pt x="0" y="0"/>
                </a:lnTo>
                <a:close/>
              </a:path>
            </a:pathLst>
          </a:custGeom>
          <a:blipFill>
            <a:blip r:embed="rId3"/>
            <a:stretch>
              <a:fillRect l="0" t="0" r="0" b="0"/>
            </a:stretch>
          </a:blipFill>
        </p:spPr>
      </p:sp>
      <p:sp>
        <p:nvSpPr>
          <p:cNvPr name="TextBox 5" id="5"/>
          <p:cNvSpPr txBox="true"/>
          <p:nvPr/>
        </p:nvSpPr>
        <p:spPr>
          <a:xfrm rot="0">
            <a:off x="-1586306" y="3149549"/>
            <a:ext cx="11702356" cy="1264677"/>
          </a:xfrm>
          <a:prstGeom prst="rect">
            <a:avLst/>
          </a:prstGeom>
        </p:spPr>
        <p:txBody>
          <a:bodyPr anchor="t" rtlCol="false" tIns="0" lIns="0" bIns="0" rIns="0">
            <a:spAutoFit/>
          </a:bodyPr>
          <a:lstStyle/>
          <a:p>
            <a:pPr algn="ctr">
              <a:lnSpc>
                <a:spcPts val="9065"/>
              </a:lnSpc>
            </a:pPr>
            <a:r>
              <a:rPr lang="en-US" sz="8472">
                <a:solidFill>
                  <a:srgbClr val="743812"/>
                </a:solidFill>
                <a:latin typeface="Scripter"/>
              </a:rPr>
              <a:t>DIAGRAM CLASS</a:t>
            </a:r>
          </a:p>
        </p:txBody>
      </p:sp>
      <p:sp>
        <p:nvSpPr>
          <p:cNvPr name="Freeform 6" id="6"/>
          <p:cNvSpPr/>
          <p:nvPr/>
        </p:nvSpPr>
        <p:spPr>
          <a:xfrm flipH="false" flipV="false" rot="-2311817">
            <a:off x="13543071" y="-1407155"/>
            <a:ext cx="5732173" cy="5816781"/>
          </a:xfrm>
          <a:custGeom>
            <a:avLst/>
            <a:gdLst/>
            <a:ahLst/>
            <a:cxnLst/>
            <a:rect r="r" b="b" t="t" l="l"/>
            <a:pathLst>
              <a:path h="5816781" w="5732173">
                <a:moveTo>
                  <a:pt x="0" y="0"/>
                </a:moveTo>
                <a:lnTo>
                  <a:pt x="5732173" y="0"/>
                </a:lnTo>
                <a:lnTo>
                  <a:pt x="5732173" y="5816781"/>
                </a:lnTo>
                <a:lnTo>
                  <a:pt x="0" y="58167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3666898" y="2063510"/>
            <a:ext cx="5484520" cy="1066988"/>
          </a:xfrm>
          <a:custGeom>
            <a:avLst/>
            <a:gdLst/>
            <a:ahLst/>
            <a:cxnLst/>
            <a:rect r="r" b="b" t="t" l="l"/>
            <a:pathLst>
              <a:path h="1066988" w="5484520">
                <a:moveTo>
                  <a:pt x="0" y="0"/>
                </a:moveTo>
                <a:lnTo>
                  <a:pt x="5484520" y="0"/>
                </a:lnTo>
                <a:lnTo>
                  <a:pt x="5484520" y="1066989"/>
                </a:lnTo>
                <a:lnTo>
                  <a:pt x="0" y="106698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6739487">
            <a:off x="-673298" y="5991141"/>
            <a:ext cx="5732173" cy="5816781"/>
          </a:xfrm>
          <a:custGeom>
            <a:avLst/>
            <a:gdLst/>
            <a:ahLst/>
            <a:cxnLst/>
            <a:rect r="r" b="b" t="t" l="l"/>
            <a:pathLst>
              <a:path h="5816781" w="5732173">
                <a:moveTo>
                  <a:pt x="0" y="0"/>
                </a:moveTo>
                <a:lnTo>
                  <a:pt x="5732173" y="0"/>
                </a:lnTo>
                <a:lnTo>
                  <a:pt x="5732173" y="5816781"/>
                </a:lnTo>
                <a:lnTo>
                  <a:pt x="0" y="58167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732903" y="8425126"/>
            <a:ext cx="5484520" cy="1066988"/>
          </a:xfrm>
          <a:custGeom>
            <a:avLst/>
            <a:gdLst/>
            <a:ahLst/>
            <a:cxnLst/>
            <a:rect r="r" b="b" t="t" l="l"/>
            <a:pathLst>
              <a:path h="1066988" w="5484520">
                <a:moveTo>
                  <a:pt x="0" y="0"/>
                </a:moveTo>
                <a:lnTo>
                  <a:pt x="5484520" y="0"/>
                </a:lnTo>
                <a:lnTo>
                  <a:pt x="5484520" y="1066988"/>
                </a:lnTo>
                <a:lnTo>
                  <a:pt x="0" y="10669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3015004" y="5728067"/>
            <a:ext cx="2631314" cy="2435161"/>
          </a:xfrm>
          <a:custGeom>
            <a:avLst/>
            <a:gdLst/>
            <a:ahLst/>
            <a:cxnLst/>
            <a:rect r="r" b="b" t="t" l="l"/>
            <a:pathLst>
              <a:path h="2435161" w="2631314">
                <a:moveTo>
                  <a:pt x="0" y="0"/>
                </a:moveTo>
                <a:lnTo>
                  <a:pt x="2631313" y="0"/>
                </a:lnTo>
                <a:lnTo>
                  <a:pt x="2631313" y="2435162"/>
                </a:lnTo>
                <a:lnTo>
                  <a:pt x="0" y="24351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743812"/>
        </a:solidFill>
      </p:bgPr>
    </p:bg>
    <p:spTree>
      <p:nvGrpSpPr>
        <p:cNvPr id="1" name=""/>
        <p:cNvGrpSpPr/>
        <p:nvPr/>
      </p:nvGrpSpPr>
      <p:grpSpPr>
        <a:xfrm>
          <a:off x="0" y="0"/>
          <a:ext cx="0" cy="0"/>
          <a:chOff x="0" y="0"/>
          <a:chExt cx="0" cy="0"/>
        </a:xfrm>
      </p:grpSpPr>
      <p:sp>
        <p:nvSpPr>
          <p:cNvPr name="Freeform 2" id="2"/>
          <p:cNvSpPr/>
          <p:nvPr/>
        </p:nvSpPr>
        <p:spPr>
          <a:xfrm flipH="false" flipV="false" rot="0">
            <a:off x="34996" y="836084"/>
            <a:ext cx="1987408" cy="1673036"/>
          </a:xfrm>
          <a:custGeom>
            <a:avLst/>
            <a:gdLst/>
            <a:ahLst/>
            <a:cxnLst/>
            <a:rect r="r" b="b" t="t" l="l"/>
            <a:pathLst>
              <a:path h="1673036" w="1987408">
                <a:moveTo>
                  <a:pt x="0" y="0"/>
                </a:moveTo>
                <a:lnTo>
                  <a:pt x="1987408" y="0"/>
                </a:lnTo>
                <a:lnTo>
                  <a:pt x="1987408" y="1673036"/>
                </a:lnTo>
                <a:lnTo>
                  <a:pt x="0" y="1673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957284" y="7931606"/>
            <a:ext cx="1987408" cy="1673036"/>
          </a:xfrm>
          <a:custGeom>
            <a:avLst/>
            <a:gdLst/>
            <a:ahLst/>
            <a:cxnLst/>
            <a:rect r="r" b="b" t="t" l="l"/>
            <a:pathLst>
              <a:path h="1673036" w="1987408">
                <a:moveTo>
                  <a:pt x="0" y="0"/>
                </a:moveTo>
                <a:lnTo>
                  <a:pt x="1987408" y="0"/>
                </a:lnTo>
                <a:lnTo>
                  <a:pt x="1987408" y="1673036"/>
                </a:lnTo>
                <a:lnTo>
                  <a:pt x="0" y="1673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06226" y="7249248"/>
            <a:ext cx="3282443" cy="3037752"/>
          </a:xfrm>
          <a:custGeom>
            <a:avLst/>
            <a:gdLst/>
            <a:ahLst/>
            <a:cxnLst/>
            <a:rect r="r" b="b" t="t" l="l"/>
            <a:pathLst>
              <a:path h="3037752" w="3282443">
                <a:moveTo>
                  <a:pt x="0" y="0"/>
                </a:moveTo>
                <a:lnTo>
                  <a:pt x="3282443" y="0"/>
                </a:lnTo>
                <a:lnTo>
                  <a:pt x="3282443" y="3037752"/>
                </a:lnTo>
                <a:lnTo>
                  <a:pt x="0" y="30377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389548" y="-528631"/>
            <a:ext cx="3282443" cy="3037752"/>
          </a:xfrm>
          <a:custGeom>
            <a:avLst/>
            <a:gdLst/>
            <a:ahLst/>
            <a:cxnLst/>
            <a:rect r="r" b="b" t="t" l="l"/>
            <a:pathLst>
              <a:path h="3037752" w="3282443">
                <a:moveTo>
                  <a:pt x="0" y="0"/>
                </a:moveTo>
                <a:lnTo>
                  <a:pt x="3282442" y="0"/>
                </a:lnTo>
                <a:lnTo>
                  <a:pt x="3282442" y="3037751"/>
                </a:lnTo>
                <a:lnTo>
                  <a:pt x="0" y="303775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683168" y="2310807"/>
            <a:ext cx="6921665" cy="5251642"/>
          </a:xfrm>
          <a:custGeom>
            <a:avLst/>
            <a:gdLst/>
            <a:ahLst/>
            <a:cxnLst/>
            <a:rect r="r" b="b" t="t" l="l"/>
            <a:pathLst>
              <a:path h="5251642" w="6921665">
                <a:moveTo>
                  <a:pt x="0" y="0"/>
                </a:moveTo>
                <a:lnTo>
                  <a:pt x="6921664" y="0"/>
                </a:lnTo>
                <a:lnTo>
                  <a:pt x="6921664" y="5251643"/>
                </a:lnTo>
                <a:lnTo>
                  <a:pt x="0" y="5251643"/>
                </a:lnTo>
                <a:lnTo>
                  <a:pt x="0" y="0"/>
                </a:lnTo>
                <a:close/>
              </a:path>
            </a:pathLst>
          </a:custGeom>
          <a:blipFill>
            <a:blip r:embed="rId8"/>
            <a:stretch>
              <a:fillRect l="0" t="0" r="0" b="0"/>
            </a:stretch>
          </a:blipFill>
        </p:spPr>
      </p:sp>
      <p:sp>
        <p:nvSpPr>
          <p:cNvPr name="TextBox 7" id="7"/>
          <p:cNvSpPr txBox="true"/>
          <p:nvPr/>
        </p:nvSpPr>
        <p:spPr>
          <a:xfrm rot="0">
            <a:off x="2932021" y="952500"/>
            <a:ext cx="12457527" cy="1140894"/>
          </a:xfrm>
          <a:prstGeom prst="rect">
            <a:avLst/>
          </a:prstGeom>
        </p:spPr>
        <p:txBody>
          <a:bodyPr anchor="t" rtlCol="false" tIns="0" lIns="0" bIns="0" rIns="0">
            <a:spAutoFit/>
          </a:bodyPr>
          <a:lstStyle/>
          <a:p>
            <a:pPr algn="ctr" marL="0" indent="0" lvl="0">
              <a:lnSpc>
                <a:spcPts val="8383"/>
              </a:lnSpc>
              <a:spcBef>
                <a:spcPct val="0"/>
              </a:spcBef>
            </a:pPr>
            <a:r>
              <a:rPr lang="en-US" sz="6986">
                <a:solidFill>
                  <a:srgbClr val="FFEEE3"/>
                </a:solidFill>
                <a:latin typeface="Scripter"/>
              </a:rPr>
              <a:t>RANCANGAN ANTARMUKA (UI)</a:t>
            </a:r>
          </a:p>
        </p:txBody>
      </p:sp>
      <p:sp>
        <p:nvSpPr>
          <p:cNvPr name="TextBox 8" id="8"/>
          <p:cNvSpPr txBox="true"/>
          <p:nvPr/>
        </p:nvSpPr>
        <p:spPr>
          <a:xfrm rot="0">
            <a:off x="1686637" y="7686275"/>
            <a:ext cx="14948294" cy="2037202"/>
          </a:xfrm>
          <a:prstGeom prst="rect">
            <a:avLst/>
          </a:prstGeom>
        </p:spPr>
        <p:txBody>
          <a:bodyPr anchor="t" rtlCol="false" tIns="0" lIns="0" bIns="0" rIns="0">
            <a:spAutoFit/>
          </a:bodyPr>
          <a:lstStyle/>
          <a:p>
            <a:pPr algn="just">
              <a:lnSpc>
                <a:spcPts val="3213"/>
              </a:lnSpc>
            </a:pPr>
            <a:r>
              <a:rPr lang="en-US" sz="2295" spc="140">
                <a:solidFill>
                  <a:srgbClr val="FFEEE3"/>
                </a:solidFill>
                <a:latin typeface="Handyman"/>
              </a:rPr>
              <a:t>Rancangan UI diatas menampilkan nama aplikasi “Kalkulator Perjalanan” yang berisi pilihan operasi yang kita inginkan, ada pilihan operasi “Hitung Kecepatan”, “Hitung Jarak Tempuh”, “Hitung Waktu Tempuh”. Ketika dipilh kita akan diminta inputan untuk menghitung operasi nya dan kemudian akan muncul hasilnya. Jika pengguna sudah selesai melakukan operasi yang diinginkan maka bisa keluar dari program dengan memilih pilihan “Keluar”.</a:t>
            </a:r>
          </a:p>
          <a:p>
            <a:pPr algn="just" marL="0" indent="0" lvl="0">
              <a:lnSpc>
                <a:spcPts val="3213"/>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BB8F"/>
        </a:solidFill>
      </p:bgPr>
    </p:bg>
    <p:spTree>
      <p:nvGrpSpPr>
        <p:cNvPr id="1" name=""/>
        <p:cNvGrpSpPr/>
        <p:nvPr/>
      </p:nvGrpSpPr>
      <p:grpSpPr>
        <a:xfrm>
          <a:off x="0" y="0"/>
          <a:ext cx="0" cy="0"/>
          <a:chOff x="0" y="0"/>
          <a:chExt cx="0" cy="0"/>
        </a:xfrm>
      </p:grpSpPr>
      <p:sp>
        <p:nvSpPr>
          <p:cNvPr name="Freeform 2" id="2"/>
          <p:cNvSpPr/>
          <p:nvPr/>
        </p:nvSpPr>
        <p:spPr>
          <a:xfrm flipH="false" flipV="false" rot="0">
            <a:off x="-3319622" y="29322"/>
            <a:ext cx="4348322" cy="2016040"/>
          </a:xfrm>
          <a:custGeom>
            <a:avLst/>
            <a:gdLst/>
            <a:ahLst/>
            <a:cxnLst/>
            <a:rect r="r" b="b" t="t" l="l"/>
            <a:pathLst>
              <a:path h="2016040" w="4348322">
                <a:moveTo>
                  <a:pt x="0" y="0"/>
                </a:moveTo>
                <a:lnTo>
                  <a:pt x="4348322" y="0"/>
                </a:lnTo>
                <a:lnTo>
                  <a:pt x="4348322" y="2016041"/>
                </a:lnTo>
                <a:lnTo>
                  <a:pt x="0" y="20160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414101" y="9258300"/>
            <a:ext cx="4348322" cy="2016040"/>
          </a:xfrm>
          <a:custGeom>
            <a:avLst/>
            <a:gdLst/>
            <a:ahLst/>
            <a:cxnLst/>
            <a:rect r="r" b="b" t="t" l="l"/>
            <a:pathLst>
              <a:path h="2016040" w="4348322">
                <a:moveTo>
                  <a:pt x="0" y="0"/>
                </a:moveTo>
                <a:lnTo>
                  <a:pt x="4348322" y="0"/>
                </a:lnTo>
                <a:lnTo>
                  <a:pt x="4348322" y="2016040"/>
                </a:lnTo>
                <a:lnTo>
                  <a:pt x="0" y="20160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941097" y="234166"/>
            <a:ext cx="1346903" cy="1395097"/>
          </a:xfrm>
          <a:custGeom>
            <a:avLst/>
            <a:gdLst/>
            <a:ahLst/>
            <a:cxnLst/>
            <a:rect r="r" b="b" t="t" l="l"/>
            <a:pathLst>
              <a:path h="1395097" w="1346903">
                <a:moveTo>
                  <a:pt x="0" y="0"/>
                </a:moveTo>
                <a:lnTo>
                  <a:pt x="1346903" y="0"/>
                </a:lnTo>
                <a:lnTo>
                  <a:pt x="1346903" y="1395097"/>
                </a:lnTo>
                <a:lnTo>
                  <a:pt x="0" y="13950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3942" y="8560751"/>
            <a:ext cx="1346903" cy="1395097"/>
          </a:xfrm>
          <a:custGeom>
            <a:avLst/>
            <a:gdLst/>
            <a:ahLst/>
            <a:cxnLst/>
            <a:rect r="r" b="b" t="t" l="l"/>
            <a:pathLst>
              <a:path h="1395097" w="1346903">
                <a:moveTo>
                  <a:pt x="0" y="0"/>
                </a:moveTo>
                <a:lnTo>
                  <a:pt x="1346903" y="0"/>
                </a:lnTo>
                <a:lnTo>
                  <a:pt x="1346903" y="1395098"/>
                </a:lnTo>
                <a:lnTo>
                  <a:pt x="0" y="13950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55963" y="2542615"/>
            <a:ext cx="6432239" cy="3619845"/>
          </a:xfrm>
          <a:custGeom>
            <a:avLst/>
            <a:gdLst/>
            <a:ahLst/>
            <a:cxnLst/>
            <a:rect r="r" b="b" t="t" l="l"/>
            <a:pathLst>
              <a:path h="3619845" w="6432239">
                <a:moveTo>
                  <a:pt x="0" y="0"/>
                </a:moveTo>
                <a:lnTo>
                  <a:pt x="6432239" y="0"/>
                </a:lnTo>
                <a:lnTo>
                  <a:pt x="6432239" y="3619845"/>
                </a:lnTo>
                <a:lnTo>
                  <a:pt x="0" y="3619845"/>
                </a:lnTo>
                <a:lnTo>
                  <a:pt x="0" y="0"/>
                </a:lnTo>
                <a:close/>
              </a:path>
            </a:pathLst>
          </a:custGeom>
          <a:blipFill>
            <a:blip r:embed="rId6"/>
            <a:stretch>
              <a:fillRect l="0" t="0" r="0" b="0"/>
            </a:stretch>
          </a:blipFill>
        </p:spPr>
      </p:sp>
      <p:sp>
        <p:nvSpPr>
          <p:cNvPr name="Freeform 7" id="7"/>
          <p:cNvSpPr/>
          <p:nvPr/>
        </p:nvSpPr>
        <p:spPr>
          <a:xfrm flipH="false" flipV="false" rot="0">
            <a:off x="9636208" y="2542615"/>
            <a:ext cx="6332901" cy="3563941"/>
          </a:xfrm>
          <a:custGeom>
            <a:avLst/>
            <a:gdLst/>
            <a:ahLst/>
            <a:cxnLst/>
            <a:rect r="r" b="b" t="t" l="l"/>
            <a:pathLst>
              <a:path h="3563941" w="6332901">
                <a:moveTo>
                  <a:pt x="0" y="0"/>
                </a:moveTo>
                <a:lnTo>
                  <a:pt x="6332901" y="0"/>
                </a:lnTo>
                <a:lnTo>
                  <a:pt x="6332901" y="3563941"/>
                </a:lnTo>
                <a:lnTo>
                  <a:pt x="0" y="3563941"/>
                </a:lnTo>
                <a:lnTo>
                  <a:pt x="0" y="0"/>
                </a:lnTo>
                <a:close/>
              </a:path>
            </a:pathLst>
          </a:custGeom>
          <a:blipFill>
            <a:blip r:embed="rId7"/>
            <a:stretch>
              <a:fillRect l="0" t="0" r="0" b="0"/>
            </a:stretch>
          </a:blipFill>
        </p:spPr>
      </p:sp>
      <p:sp>
        <p:nvSpPr>
          <p:cNvPr name="Freeform 8" id="8"/>
          <p:cNvSpPr/>
          <p:nvPr/>
        </p:nvSpPr>
        <p:spPr>
          <a:xfrm flipH="false" flipV="false" rot="0">
            <a:off x="1755963" y="6336003"/>
            <a:ext cx="6432239" cy="3619845"/>
          </a:xfrm>
          <a:custGeom>
            <a:avLst/>
            <a:gdLst/>
            <a:ahLst/>
            <a:cxnLst/>
            <a:rect r="r" b="b" t="t" l="l"/>
            <a:pathLst>
              <a:path h="3619845" w="6432239">
                <a:moveTo>
                  <a:pt x="0" y="0"/>
                </a:moveTo>
                <a:lnTo>
                  <a:pt x="6432239" y="0"/>
                </a:lnTo>
                <a:lnTo>
                  <a:pt x="6432239" y="3619846"/>
                </a:lnTo>
                <a:lnTo>
                  <a:pt x="0" y="3619846"/>
                </a:lnTo>
                <a:lnTo>
                  <a:pt x="0" y="0"/>
                </a:lnTo>
                <a:close/>
              </a:path>
            </a:pathLst>
          </a:custGeom>
          <a:blipFill>
            <a:blip r:embed="rId8"/>
            <a:stretch>
              <a:fillRect l="0" t="0" r="0" b="0"/>
            </a:stretch>
          </a:blipFill>
        </p:spPr>
      </p:sp>
      <p:sp>
        <p:nvSpPr>
          <p:cNvPr name="Freeform 9" id="9"/>
          <p:cNvSpPr/>
          <p:nvPr/>
        </p:nvSpPr>
        <p:spPr>
          <a:xfrm flipH="false" flipV="false" rot="0">
            <a:off x="9636208" y="6398684"/>
            <a:ext cx="6320860" cy="3557165"/>
          </a:xfrm>
          <a:custGeom>
            <a:avLst/>
            <a:gdLst/>
            <a:ahLst/>
            <a:cxnLst/>
            <a:rect r="r" b="b" t="t" l="l"/>
            <a:pathLst>
              <a:path h="3557165" w="6320860">
                <a:moveTo>
                  <a:pt x="0" y="0"/>
                </a:moveTo>
                <a:lnTo>
                  <a:pt x="6320860" y="0"/>
                </a:lnTo>
                <a:lnTo>
                  <a:pt x="6320860" y="3557165"/>
                </a:lnTo>
                <a:lnTo>
                  <a:pt x="0" y="3557165"/>
                </a:lnTo>
                <a:lnTo>
                  <a:pt x="0" y="0"/>
                </a:lnTo>
                <a:close/>
              </a:path>
            </a:pathLst>
          </a:custGeom>
          <a:blipFill>
            <a:blip r:embed="rId9"/>
            <a:stretch>
              <a:fillRect l="0" t="0" r="0" b="0"/>
            </a:stretch>
          </a:blipFill>
        </p:spPr>
      </p:sp>
      <p:sp>
        <p:nvSpPr>
          <p:cNvPr name="TextBox 10" id="10"/>
          <p:cNvSpPr txBox="true"/>
          <p:nvPr/>
        </p:nvSpPr>
        <p:spPr>
          <a:xfrm rot="0">
            <a:off x="2956065" y="1056392"/>
            <a:ext cx="12375870" cy="1338560"/>
          </a:xfrm>
          <a:prstGeom prst="rect">
            <a:avLst/>
          </a:prstGeom>
        </p:spPr>
        <p:txBody>
          <a:bodyPr anchor="t" rtlCol="false" tIns="0" lIns="0" bIns="0" rIns="0">
            <a:spAutoFit/>
          </a:bodyPr>
          <a:lstStyle/>
          <a:p>
            <a:pPr algn="ctr">
              <a:lnSpc>
                <a:spcPts val="9587"/>
              </a:lnSpc>
            </a:pPr>
            <a:r>
              <a:rPr lang="en-US" sz="8960">
                <a:solidFill>
                  <a:srgbClr val="743812"/>
                </a:solidFill>
                <a:latin typeface="Scripter"/>
              </a:rPr>
              <a:t>SS CodingaN di IDE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EEE3"/>
        </a:solidFill>
      </p:bgPr>
    </p:bg>
    <p:spTree>
      <p:nvGrpSpPr>
        <p:cNvPr id="1" name=""/>
        <p:cNvGrpSpPr/>
        <p:nvPr/>
      </p:nvGrpSpPr>
      <p:grpSpPr>
        <a:xfrm>
          <a:off x="0" y="0"/>
          <a:ext cx="0" cy="0"/>
          <a:chOff x="0" y="0"/>
          <a:chExt cx="0" cy="0"/>
        </a:xfrm>
      </p:grpSpPr>
      <p:sp>
        <p:nvSpPr>
          <p:cNvPr name="Freeform 2" id="2"/>
          <p:cNvSpPr/>
          <p:nvPr/>
        </p:nvSpPr>
        <p:spPr>
          <a:xfrm flipH="false" flipV="false" rot="0">
            <a:off x="-1295333" y="9686437"/>
            <a:ext cx="2590665" cy="1201127"/>
          </a:xfrm>
          <a:custGeom>
            <a:avLst/>
            <a:gdLst/>
            <a:ahLst/>
            <a:cxnLst/>
            <a:rect r="r" b="b" t="t" l="l"/>
            <a:pathLst>
              <a:path h="1201127" w="2590665">
                <a:moveTo>
                  <a:pt x="0" y="0"/>
                </a:moveTo>
                <a:lnTo>
                  <a:pt x="2590666" y="0"/>
                </a:lnTo>
                <a:lnTo>
                  <a:pt x="2590666" y="1201126"/>
                </a:lnTo>
                <a:lnTo>
                  <a:pt x="0" y="12011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308513" y="0"/>
            <a:ext cx="2590665" cy="1201127"/>
          </a:xfrm>
          <a:custGeom>
            <a:avLst/>
            <a:gdLst/>
            <a:ahLst/>
            <a:cxnLst/>
            <a:rect r="r" b="b" t="t" l="l"/>
            <a:pathLst>
              <a:path h="1201127" w="2590665">
                <a:moveTo>
                  <a:pt x="0" y="0"/>
                </a:moveTo>
                <a:lnTo>
                  <a:pt x="2590665" y="0"/>
                </a:lnTo>
                <a:lnTo>
                  <a:pt x="2590665" y="1201127"/>
                </a:lnTo>
                <a:lnTo>
                  <a:pt x="0" y="12011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61965" y="-711102"/>
            <a:ext cx="2590665" cy="2180869"/>
          </a:xfrm>
          <a:custGeom>
            <a:avLst/>
            <a:gdLst/>
            <a:ahLst/>
            <a:cxnLst/>
            <a:rect r="r" b="b" t="t" l="l"/>
            <a:pathLst>
              <a:path h="2180869" w="2590665">
                <a:moveTo>
                  <a:pt x="0" y="0"/>
                </a:moveTo>
                <a:lnTo>
                  <a:pt x="2590665" y="0"/>
                </a:lnTo>
                <a:lnTo>
                  <a:pt x="2590665" y="2180870"/>
                </a:lnTo>
                <a:lnTo>
                  <a:pt x="0" y="21808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617226" y="9196565"/>
            <a:ext cx="2590665" cy="2180869"/>
          </a:xfrm>
          <a:custGeom>
            <a:avLst/>
            <a:gdLst/>
            <a:ahLst/>
            <a:cxnLst/>
            <a:rect r="r" b="b" t="t" l="l"/>
            <a:pathLst>
              <a:path h="2180869" w="2590665">
                <a:moveTo>
                  <a:pt x="0" y="0"/>
                </a:moveTo>
                <a:lnTo>
                  <a:pt x="2590665" y="0"/>
                </a:lnTo>
                <a:lnTo>
                  <a:pt x="2590665" y="2180870"/>
                </a:lnTo>
                <a:lnTo>
                  <a:pt x="0" y="21808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330208" y="1750817"/>
            <a:ext cx="14287018" cy="8040247"/>
          </a:xfrm>
          <a:custGeom>
            <a:avLst/>
            <a:gdLst/>
            <a:ahLst/>
            <a:cxnLst/>
            <a:rect r="r" b="b" t="t" l="l"/>
            <a:pathLst>
              <a:path h="8040247" w="14287018">
                <a:moveTo>
                  <a:pt x="0" y="0"/>
                </a:moveTo>
                <a:lnTo>
                  <a:pt x="14287018" y="0"/>
                </a:lnTo>
                <a:lnTo>
                  <a:pt x="14287018" y="8040248"/>
                </a:lnTo>
                <a:lnTo>
                  <a:pt x="0" y="8040248"/>
                </a:lnTo>
                <a:lnTo>
                  <a:pt x="0" y="0"/>
                </a:lnTo>
                <a:close/>
              </a:path>
            </a:pathLst>
          </a:custGeom>
          <a:blipFill>
            <a:blip r:embed="rId8"/>
            <a:stretch>
              <a:fillRect l="0" t="0" r="0" b="0"/>
            </a:stretch>
          </a:blipFill>
        </p:spPr>
      </p:sp>
      <p:sp>
        <p:nvSpPr>
          <p:cNvPr name="TextBox 7" id="7"/>
          <p:cNvSpPr txBox="true"/>
          <p:nvPr/>
        </p:nvSpPr>
        <p:spPr>
          <a:xfrm rot="0">
            <a:off x="3423120" y="670486"/>
            <a:ext cx="11441760" cy="1080331"/>
          </a:xfrm>
          <a:prstGeom prst="rect">
            <a:avLst/>
          </a:prstGeom>
        </p:spPr>
        <p:txBody>
          <a:bodyPr anchor="t" rtlCol="false" tIns="0" lIns="0" bIns="0" rIns="0">
            <a:spAutoFit/>
          </a:bodyPr>
          <a:lstStyle/>
          <a:p>
            <a:pPr>
              <a:lnSpc>
                <a:spcPts val="7763"/>
              </a:lnSpc>
            </a:pPr>
            <a:r>
              <a:rPr lang="en-US" sz="7255">
                <a:solidFill>
                  <a:srgbClr val="743812"/>
                </a:solidFill>
                <a:latin typeface="Scripter"/>
              </a:rPr>
              <a:t>ss tampilan luaran program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BB8F"/>
        </a:solidFill>
      </p:bgPr>
    </p:bg>
    <p:spTree>
      <p:nvGrpSpPr>
        <p:cNvPr id="1" name=""/>
        <p:cNvGrpSpPr/>
        <p:nvPr/>
      </p:nvGrpSpPr>
      <p:grpSpPr>
        <a:xfrm>
          <a:off x="0" y="0"/>
          <a:ext cx="0" cy="0"/>
          <a:chOff x="0" y="0"/>
          <a:chExt cx="0" cy="0"/>
        </a:xfrm>
      </p:grpSpPr>
      <p:sp>
        <p:nvSpPr>
          <p:cNvPr name="Freeform 2" id="2"/>
          <p:cNvSpPr/>
          <p:nvPr/>
        </p:nvSpPr>
        <p:spPr>
          <a:xfrm flipH="false" flipV="false" rot="0">
            <a:off x="-3319622" y="29322"/>
            <a:ext cx="4348322" cy="2016040"/>
          </a:xfrm>
          <a:custGeom>
            <a:avLst/>
            <a:gdLst/>
            <a:ahLst/>
            <a:cxnLst/>
            <a:rect r="r" b="b" t="t" l="l"/>
            <a:pathLst>
              <a:path h="2016040" w="4348322">
                <a:moveTo>
                  <a:pt x="0" y="0"/>
                </a:moveTo>
                <a:lnTo>
                  <a:pt x="4348322" y="0"/>
                </a:lnTo>
                <a:lnTo>
                  <a:pt x="4348322" y="2016041"/>
                </a:lnTo>
                <a:lnTo>
                  <a:pt x="0" y="20160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414101" y="9258300"/>
            <a:ext cx="4348322" cy="2016040"/>
          </a:xfrm>
          <a:custGeom>
            <a:avLst/>
            <a:gdLst/>
            <a:ahLst/>
            <a:cxnLst/>
            <a:rect r="r" b="b" t="t" l="l"/>
            <a:pathLst>
              <a:path h="2016040" w="4348322">
                <a:moveTo>
                  <a:pt x="0" y="0"/>
                </a:moveTo>
                <a:lnTo>
                  <a:pt x="4348322" y="0"/>
                </a:lnTo>
                <a:lnTo>
                  <a:pt x="4348322" y="2016040"/>
                </a:lnTo>
                <a:lnTo>
                  <a:pt x="0" y="20160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941097" y="234166"/>
            <a:ext cx="1346903" cy="1395097"/>
          </a:xfrm>
          <a:custGeom>
            <a:avLst/>
            <a:gdLst/>
            <a:ahLst/>
            <a:cxnLst/>
            <a:rect r="r" b="b" t="t" l="l"/>
            <a:pathLst>
              <a:path h="1395097" w="1346903">
                <a:moveTo>
                  <a:pt x="0" y="0"/>
                </a:moveTo>
                <a:lnTo>
                  <a:pt x="1346903" y="0"/>
                </a:lnTo>
                <a:lnTo>
                  <a:pt x="1346903" y="1395097"/>
                </a:lnTo>
                <a:lnTo>
                  <a:pt x="0" y="13950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3942" y="8560751"/>
            <a:ext cx="1346903" cy="1395097"/>
          </a:xfrm>
          <a:custGeom>
            <a:avLst/>
            <a:gdLst/>
            <a:ahLst/>
            <a:cxnLst/>
            <a:rect r="r" b="b" t="t" l="l"/>
            <a:pathLst>
              <a:path h="1395097" w="1346903">
                <a:moveTo>
                  <a:pt x="0" y="0"/>
                </a:moveTo>
                <a:lnTo>
                  <a:pt x="1346903" y="0"/>
                </a:lnTo>
                <a:lnTo>
                  <a:pt x="1346903" y="1395098"/>
                </a:lnTo>
                <a:lnTo>
                  <a:pt x="0" y="13950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107582" y="2619463"/>
            <a:ext cx="12072836" cy="6794181"/>
          </a:xfrm>
          <a:custGeom>
            <a:avLst/>
            <a:gdLst/>
            <a:ahLst/>
            <a:cxnLst/>
            <a:rect r="r" b="b" t="t" l="l"/>
            <a:pathLst>
              <a:path h="6794181" w="12072836">
                <a:moveTo>
                  <a:pt x="0" y="0"/>
                </a:moveTo>
                <a:lnTo>
                  <a:pt x="12072836" y="0"/>
                </a:lnTo>
                <a:lnTo>
                  <a:pt x="12072836" y="6794181"/>
                </a:lnTo>
                <a:lnTo>
                  <a:pt x="0" y="6794181"/>
                </a:lnTo>
                <a:lnTo>
                  <a:pt x="0" y="0"/>
                </a:lnTo>
                <a:close/>
              </a:path>
            </a:pathLst>
          </a:custGeom>
          <a:blipFill>
            <a:blip r:embed="rId6"/>
            <a:stretch>
              <a:fillRect l="0" t="0" r="0" b="0"/>
            </a:stretch>
          </a:blipFill>
        </p:spPr>
      </p:sp>
      <p:sp>
        <p:nvSpPr>
          <p:cNvPr name="TextBox 7" id="7"/>
          <p:cNvSpPr txBox="true"/>
          <p:nvPr/>
        </p:nvSpPr>
        <p:spPr>
          <a:xfrm rot="0">
            <a:off x="4370638" y="658114"/>
            <a:ext cx="9546723" cy="1961349"/>
          </a:xfrm>
          <a:prstGeom prst="rect">
            <a:avLst/>
          </a:prstGeom>
        </p:spPr>
        <p:txBody>
          <a:bodyPr anchor="t" rtlCol="false" tIns="0" lIns="0" bIns="0" rIns="0">
            <a:spAutoFit/>
          </a:bodyPr>
          <a:lstStyle/>
          <a:p>
            <a:pPr algn="ctr">
              <a:lnSpc>
                <a:spcPts val="7395"/>
              </a:lnSpc>
            </a:pPr>
            <a:r>
              <a:rPr lang="en-US" sz="6911">
                <a:solidFill>
                  <a:srgbClr val="743812"/>
                </a:solidFill>
                <a:latin typeface="Scripter"/>
              </a:rPr>
              <a:t>SS tampilan unggahan halaman projek di github</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DAF51lBcxlc</dc:identifier>
  <dcterms:modified xsi:type="dcterms:W3CDTF">2011-08-01T06:04:30Z</dcterms:modified>
  <cp:revision>1</cp:revision>
  <dc:title>Tugas akhir pbo</dc:title>
</cp:coreProperties>
</file>