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61" r:id="rId5"/>
    <p:sldId id="262"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6F6F7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2" d="100"/>
          <a:sy n="72" d="100"/>
        </p:scale>
        <p:origin x="45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6E374B-F4BB-47B1-9617-FD78B83323B8}" type="datetimeFigureOut">
              <a:rPr lang="en-ID" smtClean="0"/>
              <a:t>21/04/2021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1957129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E374B-F4BB-47B1-9617-FD78B83323B8}" type="datetimeFigureOut">
              <a:rPr lang="en-ID" smtClean="0"/>
              <a:t>21/04/2021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2525722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E374B-F4BB-47B1-9617-FD78B83323B8}" type="datetimeFigureOut">
              <a:rPr lang="en-ID" smtClean="0"/>
              <a:t>21/04/2021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4009482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6E374B-F4BB-47B1-9617-FD78B83323B8}" type="datetimeFigureOut">
              <a:rPr lang="en-ID" smtClean="0"/>
              <a:t>21/04/2021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1405229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6E374B-F4BB-47B1-9617-FD78B83323B8}" type="datetimeFigureOut">
              <a:rPr lang="en-ID" smtClean="0"/>
              <a:t>21/04/2021</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413355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6E374B-F4BB-47B1-9617-FD78B83323B8}" type="datetimeFigureOut">
              <a:rPr lang="en-ID" smtClean="0"/>
              <a:t>21/04/2021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1697357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6E374B-F4BB-47B1-9617-FD78B83323B8}" type="datetimeFigureOut">
              <a:rPr lang="en-ID" smtClean="0"/>
              <a:t>21/04/2021</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28732161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6E374B-F4BB-47B1-9617-FD78B83323B8}" type="datetimeFigureOut">
              <a:rPr lang="en-ID" smtClean="0"/>
              <a:t>21/04/2021</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3734024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6E374B-F4BB-47B1-9617-FD78B83323B8}" type="datetimeFigureOut">
              <a:rPr lang="en-ID" smtClean="0"/>
              <a:t>21/04/2021</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404292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E374B-F4BB-47B1-9617-FD78B83323B8}" type="datetimeFigureOut">
              <a:rPr lang="en-ID" smtClean="0"/>
              <a:t>21/04/2021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3676911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6E374B-F4BB-47B1-9617-FD78B83323B8}" type="datetimeFigureOut">
              <a:rPr lang="en-ID" smtClean="0"/>
              <a:t>21/04/2021</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F8F8389C-45A5-4D1D-93F4-154EFBFD70B1}" type="slidenum">
              <a:rPr lang="en-ID" smtClean="0"/>
              <a:t>‹#›</a:t>
            </a:fld>
            <a:endParaRPr lang="en-ID"/>
          </a:p>
        </p:txBody>
      </p:sp>
    </p:spTree>
    <p:extLst>
      <p:ext uri="{BB962C8B-B14F-4D97-AF65-F5344CB8AC3E}">
        <p14:creationId xmlns:p14="http://schemas.microsoft.com/office/powerpoint/2010/main" val="3392800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6E374B-F4BB-47B1-9617-FD78B83323B8}" type="datetimeFigureOut">
              <a:rPr lang="en-ID" smtClean="0"/>
              <a:t>21/04/2021</a:t>
            </a:fld>
            <a:endParaRPr lang="en-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8389C-45A5-4D1D-93F4-154EFBFD70B1}" type="slidenum">
              <a:rPr lang="en-ID" smtClean="0"/>
              <a:t>‹#›</a:t>
            </a:fld>
            <a:endParaRPr lang="en-ID"/>
          </a:p>
        </p:txBody>
      </p:sp>
    </p:spTree>
    <p:extLst>
      <p:ext uri="{BB962C8B-B14F-4D97-AF65-F5344CB8AC3E}">
        <p14:creationId xmlns:p14="http://schemas.microsoft.com/office/powerpoint/2010/main" val="352080258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volodymyrgavrysh/bank-marketing-campaigns-dataset"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23" Type="http://schemas.openxmlformats.org/officeDocument/2006/relationships/image" Target="../media/image1.jpe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Bank of England: DLT Shift Could Lead to New Securities Monopolies -  CoinDesk">
            <a:extLst>
              <a:ext uri="{FF2B5EF4-FFF2-40B4-BE49-F238E27FC236}">
                <a16:creationId xmlns:a16="http://schemas.microsoft.com/office/drawing/2014/main" id="{731D09F0-85C6-4A8B-9897-F13025B8A7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9" t="23103" r="693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5C74300-CD26-4DAF-A513-5C8F9909EA05}"/>
              </a:ext>
            </a:extLst>
          </p:cNvPr>
          <p:cNvSpPr/>
          <p:nvPr/>
        </p:nvSpPr>
        <p:spPr>
          <a:xfrm>
            <a:off x="1" y="3124940"/>
            <a:ext cx="12192000" cy="3297916"/>
          </a:xfrm>
          <a:prstGeom prst="rect">
            <a:avLst/>
          </a:prstGeom>
          <a:solidFill>
            <a:srgbClr val="6F6F74">
              <a:alpha val="69804"/>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 name="Title 1">
            <a:extLst>
              <a:ext uri="{FF2B5EF4-FFF2-40B4-BE49-F238E27FC236}">
                <a16:creationId xmlns:a16="http://schemas.microsoft.com/office/drawing/2014/main" id="{C42422B3-8AC2-445D-9F7B-FD487566212E}"/>
              </a:ext>
            </a:extLst>
          </p:cNvPr>
          <p:cNvSpPr>
            <a:spLocks noGrp="1"/>
          </p:cNvSpPr>
          <p:nvPr>
            <p:ph type="ctrTitle"/>
          </p:nvPr>
        </p:nvSpPr>
        <p:spPr>
          <a:xfrm>
            <a:off x="687102" y="4146010"/>
            <a:ext cx="11137392" cy="932688"/>
          </a:xfrm>
        </p:spPr>
        <p:txBody>
          <a:bodyPr>
            <a:normAutofit fontScale="90000"/>
          </a:bodyPr>
          <a:lstStyle/>
          <a:p>
            <a:pPr algn="r"/>
            <a:r>
              <a:rPr lang="en-ID" dirty="0">
                <a:solidFill>
                  <a:schemeClr val="bg1"/>
                </a:solidFill>
                <a:latin typeface="Arial" panose="020B0604020202020204" pitchFamily="34" charset="0"/>
                <a:cs typeface="Arial" panose="020B0604020202020204" pitchFamily="34" charset="0"/>
              </a:rPr>
              <a:t>FINAL PROJECT PURWADHIKA</a:t>
            </a:r>
          </a:p>
        </p:txBody>
      </p:sp>
      <p:sp>
        <p:nvSpPr>
          <p:cNvPr id="3" name="Subtitle 2">
            <a:extLst>
              <a:ext uri="{FF2B5EF4-FFF2-40B4-BE49-F238E27FC236}">
                <a16:creationId xmlns:a16="http://schemas.microsoft.com/office/drawing/2014/main" id="{D5D96F75-6ACD-4265-A988-4BAE08EB8674}"/>
              </a:ext>
            </a:extLst>
          </p:cNvPr>
          <p:cNvSpPr>
            <a:spLocks noGrp="1"/>
          </p:cNvSpPr>
          <p:nvPr>
            <p:ph type="subTitle" idx="1"/>
          </p:nvPr>
        </p:nvSpPr>
        <p:spPr>
          <a:xfrm>
            <a:off x="2781078" y="5247857"/>
            <a:ext cx="9144000" cy="420624"/>
          </a:xfrm>
        </p:spPr>
        <p:txBody>
          <a:bodyPr>
            <a:normAutofit/>
          </a:bodyPr>
          <a:lstStyle/>
          <a:p>
            <a:pPr algn="r"/>
            <a:r>
              <a:rPr lang="en-ID" dirty="0">
                <a:solidFill>
                  <a:schemeClr val="bg1"/>
                </a:solidFill>
                <a:latin typeface="Arial" panose="020B0604020202020204" pitchFamily="34" charset="0"/>
                <a:cs typeface="Arial" panose="020B0604020202020204" pitchFamily="34" charset="0"/>
              </a:rPr>
              <a:t>BANK TELEMARKETING ANALYSIS AND CLASSIFICATION</a:t>
            </a:r>
          </a:p>
        </p:txBody>
      </p:sp>
      <p:sp>
        <p:nvSpPr>
          <p:cNvPr id="17" name="Subtitle 2">
            <a:extLst>
              <a:ext uri="{FF2B5EF4-FFF2-40B4-BE49-F238E27FC236}">
                <a16:creationId xmlns:a16="http://schemas.microsoft.com/office/drawing/2014/main" id="{4B1C519A-EC71-44F8-825F-6C7C513B4299}"/>
              </a:ext>
            </a:extLst>
          </p:cNvPr>
          <p:cNvSpPr txBox="1">
            <a:spLocks/>
          </p:cNvSpPr>
          <p:nvPr/>
        </p:nvSpPr>
        <p:spPr>
          <a:xfrm>
            <a:off x="2781078" y="5898556"/>
            <a:ext cx="9144000" cy="420624"/>
          </a:xfrm>
          <a:prstGeom prst="rect">
            <a:avLst/>
          </a:prstGeom>
        </p:spPr>
        <p:txBody>
          <a:bodyPr vert="horz" lIns="91440" tIns="45720" rIns="91440" bIns="45720" rtlCol="0">
            <a:normAutofit/>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1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85000"/>
                    <a:lumOff val="1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85000"/>
                    <a:lumOff val="15000"/>
                  </a:schemeClr>
                </a:solidFill>
                <a:latin typeface="+mn-lt"/>
                <a:ea typeface="+mn-ea"/>
                <a:cs typeface="+mn-cs"/>
              </a:defRPr>
            </a:lvl9pPr>
          </a:lstStyle>
          <a:p>
            <a:pPr algn="r"/>
            <a:r>
              <a:rPr lang="en-ID" dirty="0" err="1">
                <a:solidFill>
                  <a:schemeClr val="bg1"/>
                </a:solidFill>
                <a:latin typeface="Arial" panose="020B0604020202020204" pitchFamily="34" charset="0"/>
                <a:cs typeface="Arial" panose="020B0604020202020204" pitchFamily="34" charset="0"/>
              </a:rPr>
              <a:t>Fadhlilah</a:t>
            </a:r>
            <a:r>
              <a:rPr lang="en-ID" dirty="0">
                <a:solidFill>
                  <a:schemeClr val="bg1"/>
                </a:solidFill>
                <a:latin typeface="Arial" panose="020B0604020202020204" pitchFamily="34" charset="0"/>
                <a:cs typeface="Arial" panose="020B0604020202020204" pitchFamily="34" charset="0"/>
              </a:rPr>
              <a:t> </a:t>
            </a:r>
            <a:r>
              <a:rPr lang="en-ID" dirty="0" err="1">
                <a:solidFill>
                  <a:schemeClr val="bg1"/>
                </a:solidFill>
                <a:latin typeface="Arial" panose="020B0604020202020204" pitchFamily="34" charset="0"/>
                <a:cs typeface="Arial" panose="020B0604020202020204" pitchFamily="34" charset="0"/>
              </a:rPr>
              <a:t>Faiz</a:t>
            </a:r>
            <a:r>
              <a:rPr lang="en-ID" dirty="0">
                <a:solidFill>
                  <a:schemeClr val="bg1"/>
                </a:solidFill>
                <a:latin typeface="Arial" panose="020B0604020202020204" pitchFamily="34" charset="0"/>
                <a:cs typeface="Arial" panose="020B0604020202020204" pitchFamily="34" charset="0"/>
              </a:rPr>
              <a:t> </a:t>
            </a:r>
            <a:r>
              <a:rPr lang="en-ID" dirty="0" err="1">
                <a:solidFill>
                  <a:schemeClr val="bg1"/>
                </a:solidFill>
                <a:latin typeface="Arial" panose="020B0604020202020204" pitchFamily="34" charset="0"/>
                <a:cs typeface="Arial" panose="020B0604020202020204" pitchFamily="34" charset="0"/>
              </a:rPr>
              <a:t>Ulwan</a:t>
            </a:r>
            <a:r>
              <a:rPr lang="en-ID" dirty="0">
                <a:solidFill>
                  <a:schemeClr val="bg1"/>
                </a:solidFill>
                <a:latin typeface="Arial" panose="020B0604020202020204" pitchFamily="34" charset="0"/>
                <a:cs typeface="Arial" panose="020B0604020202020204" pitchFamily="34" charset="0"/>
              </a:rPr>
              <a:t>/JCAH BANDUNG</a:t>
            </a:r>
          </a:p>
        </p:txBody>
      </p:sp>
    </p:spTree>
    <p:extLst>
      <p:ext uri="{BB962C8B-B14F-4D97-AF65-F5344CB8AC3E}">
        <p14:creationId xmlns:p14="http://schemas.microsoft.com/office/powerpoint/2010/main" val="398926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Banco de Portugal - Wikipedia">
            <a:extLst>
              <a:ext uri="{FF2B5EF4-FFF2-40B4-BE49-F238E27FC236}">
                <a16:creationId xmlns:a16="http://schemas.microsoft.com/office/drawing/2014/main" id="{DACF18F8-1545-4478-9636-240E3DEE2E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183" y="2688000"/>
            <a:ext cx="5691079" cy="388887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CB19DEF-8F26-4E25-91E9-8DA5A44ECFCD}"/>
              </a:ext>
            </a:extLst>
          </p:cNvPr>
          <p:cNvSpPr txBox="1"/>
          <p:nvPr/>
        </p:nvSpPr>
        <p:spPr>
          <a:xfrm>
            <a:off x="8909417" y="275721"/>
            <a:ext cx="2776529" cy="707886"/>
          </a:xfrm>
          <a:prstGeom prst="rect">
            <a:avLst/>
          </a:prstGeom>
          <a:noFill/>
        </p:spPr>
        <p:txBody>
          <a:bodyPr wrap="none" rtlCol="0">
            <a:spAutoFit/>
          </a:bodyPr>
          <a:lstStyle/>
          <a:p>
            <a:r>
              <a:rPr lang="en-ID" sz="4000" dirty="0"/>
              <a:t>Introduction</a:t>
            </a:r>
          </a:p>
        </p:txBody>
      </p:sp>
      <p:sp>
        <p:nvSpPr>
          <p:cNvPr id="9" name="TextBox 8">
            <a:hlinkClick r:id="rId3"/>
            <a:extLst>
              <a:ext uri="{FF2B5EF4-FFF2-40B4-BE49-F238E27FC236}">
                <a16:creationId xmlns:a16="http://schemas.microsoft.com/office/drawing/2014/main" id="{4CCB0BC2-D8A4-4227-83F3-0E3E3EE8FA3C}"/>
              </a:ext>
            </a:extLst>
          </p:cNvPr>
          <p:cNvSpPr txBox="1"/>
          <p:nvPr/>
        </p:nvSpPr>
        <p:spPr>
          <a:xfrm>
            <a:off x="390849" y="311745"/>
            <a:ext cx="6096000" cy="1200329"/>
          </a:xfrm>
          <a:prstGeom prst="rect">
            <a:avLst/>
          </a:prstGeom>
          <a:noFill/>
        </p:spPr>
        <p:txBody>
          <a:bodyPr wrap="square">
            <a:spAutoFit/>
          </a:bodyPr>
          <a:lstStyle/>
          <a:p>
            <a:r>
              <a:rPr lang="en-ID" dirty="0">
                <a:latin typeface="Arial" panose="020B0604020202020204" pitchFamily="34" charset="0"/>
                <a:cs typeface="Arial" panose="020B0604020202020204" pitchFamily="34" charset="0"/>
              </a:rPr>
              <a:t>Bank Telemarketing Dataset</a:t>
            </a:r>
          </a:p>
          <a:p>
            <a:r>
              <a:rPr lang="en-ID" dirty="0">
                <a:latin typeface="Arial" panose="020B0604020202020204" pitchFamily="34" charset="0"/>
                <a:cs typeface="Arial" panose="020B0604020202020204" pitchFamily="34" charset="0"/>
              </a:rPr>
              <a:t>Last update : 2020</a:t>
            </a:r>
          </a:p>
          <a:p>
            <a:r>
              <a:rPr lang="en-ID" dirty="0">
                <a:latin typeface="Arial" panose="020B0604020202020204" pitchFamily="34" charset="0"/>
                <a:cs typeface="Arial" panose="020B0604020202020204" pitchFamily="34" charset="0"/>
              </a:rPr>
              <a:t>Uploader : Volodymyr </a:t>
            </a:r>
            <a:r>
              <a:rPr lang="en-ID" dirty="0" err="1">
                <a:latin typeface="Arial" panose="020B0604020202020204" pitchFamily="34" charset="0"/>
                <a:cs typeface="Arial" panose="020B0604020202020204" pitchFamily="34" charset="0"/>
              </a:rPr>
              <a:t>Gavrysh</a:t>
            </a:r>
            <a:endParaRPr lang="en-ID" dirty="0">
              <a:latin typeface="Arial" panose="020B0604020202020204" pitchFamily="34" charset="0"/>
              <a:cs typeface="Arial" panose="020B0604020202020204" pitchFamily="34" charset="0"/>
            </a:endParaRPr>
          </a:p>
          <a:p>
            <a:r>
              <a:rPr lang="en-ID" dirty="0">
                <a:latin typeface="Arial" panose="020B0604020202020204" pitchFamily="34" charset="0"/>
                <a:cs typeface="Arial" panose="020B0604020202020204" pitchFamily="34" charset="0"/>
              </a:rPr>
              <a:t>Usability : 10.0</a:t>
            </a:r>
          </a:p>
        </p:txBody>
      </p:sp>
      <p:sp>
        <p:nvSpPr>
          <p:cNvPr id="11" name="TextBox 10">
            <a:extLst>
              <a:ext uri="{FF2B5EF4-FFF2-40B4-BE49-F238E27FC236}">
                <a16:creationId xmlns:a16="http://schemas.microsoft.com/office/drawing/2014/main" id="{7D72B84A-F38B-419D-B9E1-86E27561562E}"/>
              </a:ext>
            </a:extLst>
          </p:cNvPr>
          <p:cNvSpPr txBox="1"/>
          <p:nvPr/>
        </p:nvSpPr>
        <p:spPr>
          <a:xfrm>
            <a:off x="3249228" y="1577772"/>
            <a:ext cx="8558074" cy="3539430"/>
          </a:xfrm>
          <a:prstGeom prst="rect">
            <a:avLst/>
          </a:prstGeom>
          <a:noFill/>
        </p:spPr>
        <p:txBody>
          <a:bodyPr wrap="square">
            <a:spAutoFit/>
          </a:bodyPr>
          <a:lstStyle/>
          <a:p>
            <a:pPr marL="285750"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It is a dataset that describing Portugal bank marketing campaigns results.</a:t>
            </a:r>
            <a:br>
              <a:rPr lang="en-US" sz="1600" dirty="0">
                <a:latin typeface="Arial" panose="020B0604020202020204" pitchFamily="34" charset="0"/>
                <a:cs typeface="Arial" panose="020B0604020202020204" pitchFamily="34" charset="0"/>
              </a:rPr>
            </a:br>
            <a:endParaRPr lang="en-US"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Conducted campaigns were based mostly on direct phone calls, offering bank client to place a term deposit.</a:t>
            </a:r>
          </a:p>
          <a:p>
            <a:pPr marL="285750" indent="-285750">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r>
              <a:rPr lang="en-US" sz="1600" b="1" u="sng" dirty="0">
                <a:effectLst/>
                <a:latin typeface="Arial" panose="020B0604020202020204" pitchFamily="34" charset="0"/>
                <a:cs typeface="Arial" panose="020B0604020202020204" pitchFamily="34" charset="0"/>
              </a:rPr>
              <a:t>Problem Statement</a:t>
            </a:r>
          </a:p>
          <a:p>
            <a:r>
              <a:rPr lang="en-US" sz="1600" b="0" i="0" dirty="0">
                <a:effectLst/>
                <a:latin typeface="Arial" panose="020B0604020202020204" pitchFamily="34" charset="0"/>
                <a:cs typeface="Arial" panose="020B0604020202020204" pitchFamily="34" charset="0"/>
              </a:rPr>
              <a:t>Banco de Portugal is one of national bank of </a:t>
            </a:r>
            <a:r>
              <a:rPr lang="en-US" sz="1600" b="0" i="0" dirty="0" err="1">
                <a:effectLst/>
                <a:latin typeface="Arial" panose="020B0604020202020204" pitchFamily="34" charset="0"/>
                <a:cs typeface="Arial" panose="020B0604020202020204" pitchFamily="34" charset="0"/>
              </a:rPr>
              <a:t>portugal</a:t>
            </a:r>
            <a:r>
              <a:rPr lang="en-US" sz="1600" b="0" i="0" dirty="0">
                <a:effectLst/>
                <a:latin typeface="Arial" panose="020B0604020202020204" pitchFamily="34" charset="0"/>
                <a:cs typeface="Arial" panose="020B0604020202020204" pitchFamily="34" charset="0"/>
              </a:rPr>
              <a:t>. During this pandemic, a financial industry is the one of most affected sector and it make the Board of the Bank want to do restructuring the campaign system to make more efficient in terms of budget and time.</a:t>
            </a:r>
          </a:p>
          <a:p>
            <a:pPr marL="285750" indent="-285750">
              <a:buFont typeface="Arial" panose="020B0604020202020204" pitchFamily="34" charset="0"/>
              <a:buChar char="•"/>
            </a:pPr>
            <a:endParaRPr lang="en-US" sz="1600" b="0" i="0" dirty="0">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1. Find a potential customer/client in the middle of covid-19 crisis.</a:t>
            </a:r>
          </a:p>
          <a:p>
            <a:pPr marL="285750" indent="-285750">
              <a:buFont typeface="Arial" panose="020B0604020202020204" pitchFamily="34" charset="0"/>
              <a:buChar char="•"/>
            </a:pPr>
            <a:r>
              <a:rPr lang="en-US" sz="1600" b="0" i="0" dirty="0">
                <a:effectLst/>
                <a:latin typeface="Arial" panose="020B0604020202020204" pitchFamily="34" charset="0"/>
                <a:cs typeface="Arial" panose="020B0604020202020204" pitchFamily="34" charset="0"/>
              </a:rPr>
              <a:t>2. Consider about the tight cash and time, Banco de Portugal does not want to spend money (campaign cost) and time on non-potential customer/client.</a:t>
            </a:r>
          </a:p>
        </p:txBody>
      </p:sp>
    </p:spTree>
    <p:extLst>
      <p:ext uri="{BB962C8B-B14F-4D97-AF65-F5344CB8AC3E}">
        <p14:creationId xmlns:p14="http://schemas.microsoft.com/office/powerpoint/2010/main" val="347962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a:extLst>
              <a:ext uri="{FF2B5EF4-FFF2-40B4-BE49-F238E27FC236}">
                <a16:creationId xmlns:a16="http://schemas.microsoft.com/office/drawing/2014/main" id="{88BB990C-D810-4705-9F10-85A5F6FD787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9570" r="12214"/>
          <a:stretch/>
        </p:blipFill>
        <p:spPr bwMode="auto">
          <a:xfrm>
            <a:off x="0" y="0"/>
            <a:ext cx="4978400" cy="68580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17F5264-1DF1-4BF2-942E-7DB2819D4010}"/>
              </a:ext>
            </a:extLst>
          </p:cNvPr>
          <p:cNvSpPr txBox="1"/>
          <p:nvPr/>
        </p:nvSpPr>
        <p:spPr>
          <a:xfrm>
            <a:off x="6764641" y="164552"/>
            <a:ext cx="5139292" cy="707886"/>
          </a:xfrm>
          <a:prstGeom prst="rect">
            <a:avLst/>
          </a:prstGeom>
          <a:noFill/>
        </p:spPr>
        <p:txBody>
          <a:bodyPr wrap="none" rtlCol="0">
            <a:spAutoFit/>
          </a:bodyPr>
          <a:lstStyle/>
          <a:p>
            <a:r>
              <a:rPr lang="en-ID" sz="4000" dirty="0"/>
              <a:t>Highlights to my project</a:t>
            </a:r>
          </a:p>
        </p:txBody>
      </p:sp>
      <p:graphicFrame>
        <p:nvGraphicFramePr>
          <p:cNvPr id="4" name="Table 4">
            <a:extLst>
              <a:ext uri="{FF2B5EF4-FFF2-40B4-BE49-F238E27FC236}">
                <a16:creationId xmlns:a16="http://schemas.microsoft.com/office/drawing/2014/main" id="{5651CDE8-1ABE-445D-BC7F-D86ACE0AA768}"/>
              </a:ext>
            </a:extLst>
          </p:cNvPr>
          <p:cNvGraphicFramePr>
            <a:graphicFrameLocks noGrp="1"/>
          </p:cNvGraphicFramePr>
          <p:nvPr>
            <p:extLst>
              <p:ext uri="{D42A27DB-BD31-4B8C-83A1-F6EECF244321}">
                <p14:modId xmlns:p14="http://schemas.microsoft.com/office/powerpoint/2010/main" val="1442802772"/>
              </p:ext>
            </p:extLst>
          </p:nvPr>
        </p:nvGraphicFramePr>
        <p:xfrm>
          <a:off x="5535281" y="1399032"/>
          <a:ext cx="5947929" cy="5040417"/>
        </p:xfrm>
        <a:graphic>
          <a:graphicData uri="http://schemas.openxmlformats.org/drawingml/2006/table">
            <a:tbl>
              <a:tblPr firstRow="1" bandRow="1">
                <a:tableStyleId>{2D5ABB26-0587-4C30-8999-92F81FD0307C}</a:tableStyleId>
              </a:tblPr>
              <a:tblGrid>
                <a:gridCol w="5947929">
                  <a:extLst>
                    <a:ext uri="{9D8B030D-6E8A-4147-A177-3AD203B41FA5}">
                      <a16:colId xmlns:a16="http://schemas.microsoft.com/office/drawing/2014/main" val="2799169981"/>
                    </a:ext>
                  </a:extLst>
                </a:gridCol>
              </a:tblGrid>
              <a:tr h="395039">
                <a:tc>
                  <a:txBody>
                    <a:bodyPr/>
                    <a:lstStyle/>
                    <a:p>
                      <a:pPr algn="ctr"/>
                      <a:r>
                        <a:rPr lang="en-ID" sz="1600" dirty="0"/>
                        <a:t>Project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511225"/>
                  </a:ext>
                </a:extLst>
              </a:tr>
              <a:tr h="890673">
                <a:tc>
                  <a:txBody>
                    <a:bodyPr/>
                    <a:lstStyle/>
                    <a:p>
                      <a:pPr algn="ctr"/>
                      <a:r>
                        <a:rPr lang="en-ID" sz="1600" dirty="0"/>
                        <a:t>Bank Telemarketing Analysis and Classifications</a:t>
                      </a:r>
                    </a:p>
                    <a:p>
                      <a:pPr algn="ctr"/>
                      <a:r>
                        <a:rPr lang="en-ID" sz="1600" dirty="0"/>
                        <a:t>Study Case : Banco de Portugal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2467887"/>
                  </a:ext>
                </a:extLst>
              </a:tr>
              <a:tr h="359126">
                <a:tc>
                  <a:txBody>
                    <a:bodyPr/>
                    <a:lstStyle/>
                    <a:p>
                      <a:pPr algn="ctr"/>
                      <a:r>
                        <a:rPr lang="en-ID" sz="1600" dirty="0"/>
                        <a:t>Machine Learning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2529010"/>
                  </a:ext>
                </a:extLst>
              </a:tr>
              <a:tr h="890673">
                <a:tc>
                  <a:txBody>
                    <a:bodyPr/>
                    <a:lstStyle/>
                    <a:p>
                      <a:pPr algn="ctr"/>
                      <a:r>
                        <a:rPr lang="en-ID" sz="1600" dirty="0"/>
                        <a:t>Classification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0560320"/>
                  </a:ext>
                </a:extLst>
              </a:tr>
              <a:tr h="364434">
                <a:tc>
                  <a:txBody>
                    <a:bodyPr/>
                    <a:lstStyle/>
                    <a:p>
                      <a:pPr algn="ctr"/>
                      <a:r>
                        <a:rPr lang="en-ID" sz="1600" dirty="0"/>
                        <a:t>Objective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56903326"/>
                  </a:ext>
                </a:extLst>
              </a:tr>
              <a:tr h="890673">
                <a:tc>
                  <a:txBody>
                    <a:bodyPr/>
                    <a:lstStyle/>
                    <a:p>
                      <a:pPr algn="ctr"/>
                      <a:r>
                        <a:rPr lang="en-US" sz="1600" dirty="0"/>
                        <a:t>The classification goal is to predict if the client will subscribe a term deposit or not</a:t>
                      </a:r>
                      <a:endParaRPr lang="en-ID"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12170344"/>
                  </a:ext>
                </a:extLst>
              </a:tr>
              <a:tr h="359126">
                <a:tc>
                  <a:txBody>
                    <a:bodyPr/>
                    <a:lstStyle/>
                    <a:p>
                      <a:pPr algn="ctr"/>
                      <a:r>
                        <a:rPr lang="en-ID" sz="1600" dirty="0"/>
                        <a:t>Remarks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23443"/>
                  </a:ext>
                </a:extLst>
              </a:tr>
              <a:tr h="890673">
                <a:tc>
                  <a:txBody>
                    <a:bodyPr/>
                    <a:lstStyle/>
                    <a:p>
                      <a:pPr algn="ctr"/>
                      <a:r>
                        <a:rPr lang="en-ID" sz="1600" dirty="0"/>
                        <a:t>Learn about EDA and classification machine learning system.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56527"/>
                  </a:ext>
                </a:extLst>
              </a:tr>
            </a:tbl>
          </a:graphicData>
        </a:graphic>
      </p:graphicFrame>
    </p:spTree>
    <p:extLst>
      <p:ext uri="{BB962C8B-B14F-4D97-AF65-F5344CB8AC3E}">
        <p14:creationId xmlns:p14="http://schemas.microsoft.com/office/powerpoint/2010/main" val="3071722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69AC07B0-CAAF-4F97-B76B-CE35C586392F}"/>
              </a:ext>
            </a:extLst>
          </p:cNvPr>
          <p:cNvSpPr txBox="1">
            <a:spLocks noGrp="1"/>
          </p:cNvSpPr>
          <p:nvPr>
            <p:ph type="title"/>
          </p:nvPr>
        </p:nvSpPr>
        <p:spPr>
          <a:xfrm>
            <a:off x="375005" y="190592"/>
            <a:ext cx="2921635" cy="689932"/>
          </a:xfrm>
          <a:prstGeom prst="rect">
            <a:avLst/>
          </a:prstGeom>
        </p:spPr>
        <p:txBody>
          <a:bodyPr vert="horz" wrap="square" lIns="0" tIns="12700" rIns="0" bIns="0" rtlCol="0">
            <a:spAutoFit/>
          </a:bodyPr>
          <a:lstStyle/>
          <a:p>
            <a:pPr marL="12700">
              <a:lnSpc>
                <a:spcPct val="100000"/>
              </a:lnSpc>
              <a:spcBef>
                <a:spcPts val="100"/>
              </a:spcBef>
            </a:pPr>
            <a:r>
              <a:rPr spc="-5" dirty="0"/>
              <a:t>Problems</a:t>
            </a:r>
          </a:p>
        </p:txBody>
      </p:sp>
      <p:sp>
        <p:nvSpPr>
          <p:cNvPr id="8" name="object 5">
            <a:extLst>
              <a:ext uri="{FF2B5EF4-FFF2-40B4-BE49-F238E27FC236}">
                <a16:creationId xmlns:a16="http://schemas.microsoft.com/office/drawing/2014/main" id="{51608D7E-549E-4970-9C94-E7702FF1419C}"/>
              </a:ext>
            </a:extLst>
          </p:cNvPr>
          <p:cNvSpPr/>
          <p:nvPr/>
        </p:nvSpPr>
        <p:spPr>
          <a:xfrm>
            <a:off x="4324350" y="2295303"/>
            <a:ext cx="1202436" cy="1203959"/>
          </a:xfrm>
          <a:prstGeom prst="rect">
            <a:avLst/>
          </a:prstGeom>
          <a:blipFill>
            <a:blip r:embed="rId2" cstate="print"/>
            <a:stretch>
              <a:fillRect/>
            </a:stretch>
          </a:blipFill>
        </p:spPr>
        <p:txBody>
          <a:bodyPr wrap="square" lIns="0" tIns="0" rIns="0" bIns="0" rtlCol="0"/>
          <a:lstStyle/>
          <a:p>
            <a:endParaRPr/>
          </a:p>
        </p:txBody>
      </p:sp>
      <p:sp>
        <p:nvSpPr>
          <p:cNvPr id="9" name="object 6">
            <a:extLst>
              <a:ext uri="{FF2B5EF4-FFF2-40B4-BE49-F238E27FC236}">
                <a16:creationId xmlns:a16="http://schemas.microsoft.com/office/drawing/2014/main" id="{59F1E2D9-5768-48D6-A26F-1DB06D8DC254}"/>
              </a:ext>
            </a:extLst>
          </p:cNvPr>
          <p:cNvSpPr/>
          <p:nvPr/>
        </p:nvSpPr>
        <p:spPr>
          <a:xfrm>
            <a:off x="4325874" y="2296827"/>
            <a:ext cx="1201420" cy="1202690"/>
          </a:xfrm>
          <a:custGeom>
            <a:avLst/>
            <a:gdLst/>
            <a:ahLst/>
            <a:cxnLst/>
            <a:rect l="l" t="t" r="r" b="b"/>
            <a:pathLst>
              <a:path w="1201420" h="1202689">
                <a:moveTo>
                  <a:pt x="0" y="601217"/>
                </a:moveTo>
                <a:lnTo>
                  <a:pt x="1806" y="554225"/>
                </a:lnTo>
                <a:lnTo>
                  <a:pt x="7137" y="508222"/>
                </a:lnTo>
                <a:lnTo>
                  <a:pt x="15859" y="463344"/>
                </a:lnTo>
                <a:lnTo>
                  <a:pt x="27839" y="419724"/>
                </a:lnTo>
                <a:lnTo>
                  <a:pt x="42942" y="377495"/>
                </a:lnTo>
                <a:lnTo>
                  <a:pt x="61035" y="336790"/>
                </a:lnTo>
                <a:lnTo>
                  <a:pt x="81985" y="297744"/>
                </a:lnTo>
                <a:lnTo>
                  <a:pt x="105658" y="260490"/>
                </a:lnTo>
                <a:lnTo>
                  <a:pt x="131921" y="225161"/>
                </a:lnTo>
                <a:lnTo>
                  <a:pt x="160640" y="191890"/>
                </a:lnTo>
                <a:lnTo>
                  <a:pt x="191681" y="160813"/>
                </a:lnTo>
                <a:lnTo>
                  <a:pt x="224912" y="132061"/>
                </a:lnTo>
                <a:lnTo>
                  <a:pt x="260198" y="105769"/>
                </a:lnTo>
                <a:lnTo>
                  <a:pt x="297405" y="82070"/>
                </a:lnTo>
                <a:lnTo>
                  <a:pt x="336401" y="61097"/>
                </a:lnTo>
                <a:lnTo>
                  <a:pt x="377052" y="42985"/>
                </a:lnTo>
                <a:lnTo>
                  <a:pt x="419225" y="27866"/>
                </a:lnTo>
                <a:lnTo>
                  <a:pt x="462785" y="15875"/>
                </a:lnTo>
                <a:lnTo>
                  <a:pt x="507599" y="7144"/>
                </a:lnTo>
                <a:lnTo>
                  <a:pt x="553534" y="1808"/>
                </a:lnTo>
                <a:lnTo>
                  <a:pt x="600455" y="0"/>
                </a:lnTo>
                <a:lnTo>
                  <a:pt x="647377" y="1808"/>
                </a:lnTo>
                <a:lnTo>
                  <a:pt x="693312" y="7144"/>
                </a:lnTo>
                <a:lnTo>
                  <a:pt x="738126" y="15875"/>
                </a:lnTo>
                <a:lnTo>
                  <a:pt x="781686" y="27866"/>
                </a:lnTo>
                <a:lnTo>
                  <a:pt x="823859" y="42985"/>
                </a:lnTo>
                <a:lnTo>
                  <a:pt x="864510" y="61097"/>
                </a:lnTo>
                <a:lnTo>
                  <a:pt x="903506" y="82070"/>
                </a:lnTo>
                <a:lnTo>
                  <a:pt x="940713" y="105769"/>
                </a:lnTo>
                <a:lnTo>
                  <a:pt x="975999" y="132061"/>
                </a:lnTo>
                <a:lnTo>
                  <a:pt x="1009230" y="160813"/>
                </a:lnTo>
                <a:lnTo>
                  <a:pt x="1040271" y="191890"/>
                </a:lnTo>
                <a:lnTo>
                  <a:pt x="1068990" y="225161"/>
                </a:lnTo>
                <a:lnTo>
                  <a:pt x="1095253" y="260490"/>
                </a:lnTo>
                <a:lnTo>
                  <a:pt x="1118926" y="297744"/>
                </a:lnTo>
                <a:lnTo>
                  <a:pt x="1139876" y="336790"/>
                </a:lnTo>
                <a:lnTo>
                  <a:pt x="1157969" y="377495"/>
                </a:lnTo>
                <a:lnTo>
                  <a:pt x="1173072" y="419724"/>
                </a:lnTo>
                <a:lnTo>
                  <a:pt x="1185052" y="463344"/>
                </a:lnTo>
                <a:lnTo>
                  <a:pt x="1193774" y="508222"/>
                </a:lnTo>
                <a:lnTo>
                  <a:pt x="1199105" y="554225"/>
                </a:lnTo>
                <a:lnTo>
                  <a:pt x="1200912" y="601217"/>
                </a:lnTo>
                <a:lnTo>
                  <a:pt x="1199105" y="648210"/>
                </a:lnTo>
                <a:lnTo>
                  <a:pt x="1193774" y="694213"/>
                </a:lnTo>
                <a:lnTo>
                  <a:pt x="1185052" y="739091"/>
                </a:lnTo>
                <a:lnTo>
                  <a:pt x="1173072" y="782711"/>
                </a:lnTo>
                <a:lnTo>
                  <a:pt x="1157969" y="824940"/>
                </a:lnTo>
                <a:lnTo>
                  <a:pt x="1139876" y="865645"/>
                </a:lnTo>
                <a:lnTo>
                  <a:pt x="1118926" y="904691"/>
                </a:lnTo>
                <a:lnTo>
                  <a:pt x="1095253" y="941945"/>
                </a:lnTo>
                <a:lnTo>
                  <a:pt x="1068990" y="977274"/>
                </a:lnTo>
                <a:lnTo>
                  <a:pt x="1040271" y="1010545"/>
                </a:lnTo>
                <a:lnTo>
                  <a:pt x="1009230" y="1041622"/>
                </a:lnTo>
                <a:lnTo>
                  <a:pt x="975999" y="1070374"/>
                </a:lnTo>
                <a:lnTo>
                  <a:pt x="940713" y="1096666"/>
                </a:lnTo>
                <a:lnTo>
                  <a:pt x="903506" y="1120365"/>
                </a:lnTo>
                <a:lnTo>
                  <a:pt x="864510" y="1141338"/>
                </a:lnTo>
                <a:lnTo>
                  <a:pt x="823859" y="1159450"/>
                </a:lnTo>
                <a:lnTo>
                  <a:pt x="781686" y="1174569"/>
                </a:lnTo>
                <a:lnTo>
                  <a:pt x="738126" y="1186560"/>
                </a:lnTo>
                <a:lnTo>
                  <a:pt x="693312" y="1195291"/>
                </a:lnTo>
                <a:lnTo>
                  <a:pt x="647377" y="1200627"/>
                </a:lnTo>
                <a:lnTo>
                  <a:pt x="600455" y="1202435"/>
                </a:lnTo>
                <a:lnTo>
                  <a:pt x="553534" y="1200627"/>
                </a:lnTo>
                <a:lnTo>
                  <a:pt x="507599" y="1195291"/>
                </a:lnTo>
                <a:lnTo>
                  <a:pt x="462785" y="1186560"/>
                </a:lnTo>
                <a:lnTo>
                  <a:pt x="419225" y="1174569"/>
                </a:lnTo>
                <a:lnTo>
                  <a:pt x="377052" y="1159450"/>
                </a:lnTo>
                <a:lnTo>
                  <a:pt x="336401" y="1141338"/>
                </a:lnTo>
                <a:lnTo>
                  <a:pt x="297405" y="1120365"/>
                </a:lnTo>
                <a:lnTo>
                  <a:pt x="260198" y="1096666"/>
                </a:lnTo>
                <a:lnTo>
                  <a:pt x="224912" y="1070374"/>
                </a:lnTo>
                <a:lnTo>
                  <a:pt x="191681" y="1041622"/>
                </a:lnTo>
                <a:lnTo>
                  <a:pt x="160640" y="1010545"/>
                </a:lnTo>
                <a:lnTo>
                  <a:pt x="131921" y="977274"/>
                </a:lnTo>
                <a:lnTo>
                  <a:pt x="105658" y="941945"/>
                </a:lnTo>
                <a:lnTo>
                  <a:pt x="81985" y="904691"/>
                </a:lnTo>
                <a:lnTo>
                  <a:pt x="61035" y="865645"/>
                </a:lnTo>
                <a:lnTo>
                  <a:pt x="42942" y="824940"/>
                </a:lnTo>
                <a:lnTo>
                  <a:pt x="27839" y="782711"/>
                </a:lnTo>
                <a:lnTo>
                  <a:pt x="15859" y="739091"/>
                </a:lnTo>
                <a:lnTo>
                  <a:pt x="7137" y="694213"/>
                </a:lnTo>
                <a:lnTo>
                  <a:pt x="1806" y="648210"/>
                </a:lnTo>
                <a:lnTo>
                  <a:pt x="0" y="601217"/>
                </a:lnTo>
                <a:close/>
              </a:path>
            </a:pathLst>
          </a:custGeom>
          <a:ln w="63500">
            <a:solidFill>
              <a:srgbClr val="FFC000"/>
            </a:solidFill>
          </a:ln>
        </p:spPr>
        <p:txBody>
          <a:bodyPr wrap="square" lIns="0" tIns="0" rIns="0" bIns="0" rtlCol="0"/>
          <a:lstStyle/>
          <a:p>
            <a:endParaRPr/>
          </a:p>
        </p:txBody>
      </p:sp>
      <p:sp>
        <p:nvSpPr>
          <p:cNvPr id="10" name="object 7">
            <a:extLst>
              <a:ext uri="{FF2B5EF4-FFF2-40B4-BE49-F238E27FC236}">
                <a16:creationId xmlns:a16="http://schemas.microsoft.com/office/drawing/2014/main" id="{C4C8249B-C318-47E9-8C14-5F4D511EB062}"/>
              </a:ext>
            </a:extLst>
          </p:cNvPr>
          <p:cNvSpPr/>
          <p:nvPr/>
        </p:nvSpPr>
        <p:spPr>
          <a:xfrm>
            <a:off x="3408426" y="1455579"/>
            <a:ext cx="792479" cy="794003"/>
          </a:xfrm>
          <a:prstGeom prst="rect">
            <a:avLst/>
          </a:prstGeom>
          <a:blipFill>
            <a:blip r:embed="rId3" cstate="print"/>
            <a:stretch>
              <a:fillRect/>
            </a:stretch>
          </a:blipFill>
        </p:spPr>
        <p:txBody>
          <a:bodyPr wrap="square" lIns="0" tIns="0" rIns="0" bIns="0" rtlCol="0"/>
          <a:lstStyle/>
          <a:p>
            <a:endParaRPr/>
          </a:p>
        </p:txBody>
      </p:sp>
      <p:sp>
        <p:nvSpPr>
          <p:cNvPr id="11" name="object 8">
            <a:extLst>
              <a:ext uri="{FF2B5EF4-FFF2-40B4-BE49-F238E27FC236}">
                <a16:creationId xmlns:a16="http://schemas.microsoft.com/office/drawing/2014/main" id="{6A86726D-9E29-4B46-AA3A-715B5172D3A7}"/>
              </a:ext>
            </a:extLst>
          </p:cNvPr>
          <p:cNvSpPr/>
          <p:nvPr/>
        </p:nvSpPr>
        <p:spPr>
          <a:xfrm>
            <a:off x="3409950" y="1457103"/>
            <a:ext cx="791210" cy="792480"/>
          </a:xfrm>
          <a:custGeom>
            <a:avLst/>
            <a:gdLst/>
            <a:ahLst/>
            <a:cxnLst/>
            <a:rect l="l" t="t" r="r" b="b"/>
            <a:pathLst>
              <a:path w="791210" h="792480">
                <a:moveTo>
                  <a:pt x="0" y="396239"/>
                </a:moveTo>
                <a:lnTo>
                  <a:pt x="2660" y="350033"/>
                </a:lnTo>
                <a:lnTo>
                  <a:pt x="10443" y="305390"/>
                </a:lnTo>
                <a:lnTo>
                  <a:pt x="23053" y="262611"/>
                </a:lnTo>
                <a:lnTo>
                  <a:pt x="40192" y="221990"/>
                </a:lnTo>
                <a:lnTo>
                  <a:pt x="61565" y="183827"/>
                </a:lnTo>
                <a:lnTo>
                  <a:pt x="86874" y="148418"/>
                </a:lnTo>
                <a:lnTo>
                  <a:pt x="115824" y="116062"/>
                </a:lnTo>
                <a:lnTo>
                  <a:pt x="148116" y="87054"/>
                </a:lnTo>
                <a:lnTo>
                  <a:pt x="183456" y="61693"/>
                </a:lnTo>
                <a:lnTo>
                  <a:pt x="221546" y="40277"/>
                </a:lnTo>
                <a:lnTo>
                  <a:pt x="262090" y="23102"/>
                </a:lnTo>
                <a:lnTo>
                  <a:pt x="304791" y="10465"/>
                </a:lnTo>
                <a:lnTo>
                  <a:pt x="349352" y="2666"/>
                </a:lnTo>
                <a:lnTo>
                  <a:pt x="395477" y="0"/>
                </a:lnTo>
                <a:lnTo>
                  <a:pt x="441603" y="2666"/>
                </a:lnTo>
                <a:lnTo>
                  <a:pt x="486164" y="10465"/>
                </a:lnTo>
                <a:lnTo>
                  <a:pt x="528865" y="23102"/>
                </a:lnTo>
                <a:lnTo>
                  <a:pt x="569409" y="40277"/>
                </a:lnTo>
                <a:lnTo>
                  <a:pt x="607499" y="61693"/>
                </a:lnTo>
                <a:lnTo>
                  <a:pt x="642839" y="87054"/>
                </a:lnTo>
                <a:lnTo>
                  <a:pt x="675131" y="116062"/>
                </a:lnTo>
                <a:lnTo>
                  <a:pt x="704081" y="148418"/>
                </a:lnTo>
                <a:lnTo>
                  <a:pt x="729390" y="183827"/>
                </a:lnTo>
                <a:lnTo>
                  <a:pt x="750763" y="221990"/>
                </a:lnTo>
                <a:lnTo>
                  <a:pt x="767902" y="262611"/>
                </a:lnTo>
                <a:lnTo>
                  <a:pt x="780512" y="305390"/>
                </a:lnTo>
                <a:lnTo>
                  <a:pt x="788295" y="350033"/>
                </a:lnTo>
                <a:lnTo>
                  <a:pt x="790955" y="396239"/>
                </a:lnTo>
                <a:lnTo>
                  <a:pt x="788295" y="442446"/>
                </a:lnTo>
                <a:lnTo>
                  <a:pt x="780512" y="487089"/>
                </a:lnTo>
                <a:lnTo>
                  <a:pt x="767902" y="529868"/>
                </a:lnTo>
                <a:lnTo>
                  <a:pt x="750763" y="570489"/>
                </a:lnTo>
                <a:lnTo>
                  <a:pt x="729390" y="608652"/>
                </a:lnTo>
                <a:lnTo>
                  <a:pt x="704081" y="644061"/>
                </a:lnTo>
                <a:lnTo>
                  <a:pt x="675131" y="676417"/>
                </a:lnTo>
                <a:lnTo>
                  <a:pt x="642839" y="705425"/>
                </a:lnTo>
                <a:lnTo>
                  <a:pt x="607499" y="730786"/>
                </a:lnTo>
                <a:lnTo>
                  <a:pt x="569409" y="752202"/>
                </a:lnTo>
                <a:lnTo>
                  <a:pt x="528865" y="769377"/>
                </a:lnTo>
                <a:lnTo>
                  <a:pt x="486164" y="782014"/>
                </a:lnTo>
                <a:lnTo>
                  <a:pt x="441603" y="789813"/>
                </a:lnTo>
                <a:lnTo>
                  <a:pt x="395477" y="792479"/>
                </a:lnTo>
                <a:lnTo>
                  <a:pt x="349352" y="789813"/>
                </a:lnTo>
                <a:lnTo>
                  <a:pt x="304791" y="782014"/>
                </a:lnTo>
                <a:lnTo>
                  <a:pt x="262090" y="769377"/>
                </a:lnTo>
                <a:lnTo>
                  <a:pt x="221546" y="752202"/>
                </a:lnTo>
                <a:lnTo>
                  <a:pt x="183456" y="730786"/>
                </a:lnTo>
                <a:lnTo>
                  <a:pt x="148116" y="705425"/>
                </a:lnTo>
                <a:lnTo>
                  <a:pt x="115824" y="676417"/>
                </a:lnTo>
                <a:lnTo>
                  <a:pt x="86874" y="644061"/>
                </a:lnTo>
                <a:lnTo>
                  <a:pt x="61565" y="608652"/>
                </a:lnTo>
                <a:lnTo>
                  <a:pt x="40192" y="570489"/>
                </a:lnTo>
                <a:lnTo>
                  <a:pt x="23053" y="529868"/>
                </a:lnTo>
                <a:lnTo>
                  <a:pt x="10443" y="487089"/>
                </a:lnTo>
                <a:lnTo>
                  <a:pt x="2660" y="442446"/>
                </a:lnTo>
                <a:lnTo>
                  <a:pt x="0" y="396239"/>
                </a:lnTo>
                <a:close/>
              </a:path>
            </a:pathLst>
          </a:custGeom>
          <a:ln w="63500">
            <a:solidFill>
              <a:srgbClr val="FFC000"/>
            </a:solidFill>
          </a:ln>
        </p:spPr>
        <p:txBody>
          <a:bodyPr wrap="square" lIns="0" tIns="0" rIns="0" bIns="0" rtlCol="0"/>
          <a:lstStyle/>
          <a:p>
            <a:endParaRPr/>
          </a:p>
        </p:txBody>
      </p:sp>
      <p:sp>
        <p:nvSpPr>
          <p:cNvPr id="12" name="object 9">
            <a:extLst>
              <a:ext uri="{FF2B5EF4-FFF2-40B4-BE49-F238E27FC236}">
                <a16:creationId xmlns:a16="http://schemas.microsoft.com/office/drawing/2014/main" id="{199E2A04-E369-4824-BA93-3B5132DCB127}"/>
              </a:ext>
            </a:extLst>
          </p:cNvPr>
          <p:cNvSpPr/>
          <p:nvPr/>
        </p:nvSpPr>
        <p:spPr>
          <a:xfrm>
            <a:off x="4085844" y="2134521"/>
            <a:ext cx="433070" cy="359410"/>
          </a:xfrm>
          <a:custGeom>
            <a:avLst/>
            <a:gdLst/>
            <a:ahLst/>
            <a:cxnLst/>
            <a:rect l="l" t="t" r="r" b="b"/>
            <a:pathLst>
              <a:path w="433070" h="359410">
                <a:moveTo>
                  <a:pt x="134153" y="76667"/>
                </a:moveTo>
                <a:lnTo>
                  <a:pt x="102026" y="116040"/>
                </a:lnTo>
                <a:lnTo>
                  <a:pt x="400431" y="359410"/>
                </a:lnTo>
                <a:lnTo>
                  <a:pt x="432562" y="320039"/>
                </a:lnTo>
                <a:lnTo>
                  <a:pt x="134153" y="76667"/>
                </a:lnTo>
                <a:close/>
              </a:path>
              <a:path w="433070" h="359410">
                <a:moveTo>
                  <a:pt x="0" y="0"/>
                </a:moveTo>
                <a:lnTo>
                  <a:pt x="69976" y="155321"/>
                </a:lnTo>
                <a:lnTo>
                  <a:pt x="102026" y="116040"/>
                </a:lnTo>
                <a:lnTo>
                  <a:pt x="82296" y="99949"/>
                </a:lnTo>
                <a:lnTo>
                  <a:pt x="114426" y="60578"/>
                </a:lnTo>
                <a:lnTo>
                  <a:pt x="147279" y="60578"/>
                </a:lnTo>
                <a:lnTo>
                  <a:pt x="166243" y="37337"/>
                </a:lnTo>
                <a:lnTo>
                  <a:pt x="0" y="0"/>
                </a:lnTo>
                <a:close/>
              </a:path>
              <a:path w="433070" h="359410">
                <a:moveTo>
                  <a:pt x="114426" y="60578"/>
                </a:moveTo>
                <a:lnTo>
                  <a:pt x="82296" y="99949"/>
                </a:lnTo>
                <a:lnTo>
                  <a:pt x="102026" y="116040"/>
                </a:lnTo>
                <a:lnTo>
                  <a:pt x="134153" y="76667"/>
                </a:lnTo>
                <a:lnTo>
                  <a:pt x="114426" y="60578"/>
                </a:lnTo>
                <a:close/>
              </a:path>
              <a:path w="433070" h="359410">
                <a:moveTo>
                  <a:pt x="147279" y="60578"/>
                </a:moveTo>
                <a:lnTo>
                  <a:pt x="114426" y="60578"/>
                </a:lnTo>
                <a:lnTo>
                  <a:pt x="134153" y="76667"/>
                </a:lnTo>
                <a:lnTo>
                  <a:pt x="147279" y="60578"/>
                </a:lnTo>
                <a:close/>
              </a:path>
            </a:pathLst>
          </a:custGeom>
          <a:solidFill>
            <a:srgbClr val="FFC000"/>
          </a:solidFill>
        </p:spPr>
        <p:txBody>
          <a:bodyPr wrap="square" lIns="0" tIns="0" rIns="0" bIns="0" rtlCol="0"/>
          <a:lstStyle/>
          <a:p>
            <a:endParaRPr/>
          </a:p>
        </p:txBody>
      </p:sp>
      <p:sp>
        <p:nvSpPr>
          <p:cNvPr id="13" name="object 10">
            <a:extLst>
              <a:ext uri="{FF2B5EF4-FFF2-40B4-BE49-F238E27FC236}">
                <a16:creationId xmlns:a16="http://schemas.microsoft.com/office/drawing/2014/main" id="{3308BCE3-826F-4509-8467-3557FFD3D110}"/>
              </a:ext>
            </a:extLst>
          </p:cNvPr>
          <p:cNvSpPr/>
          <p:nvPr/>
        </p:nvSpPr>
        <p:spPr>
          <a:xfrm>
            <a:off x="3408426" y="3555652"/>
            <a:ext cx="792479" cy="792480"/>
          </a:xfrm>
          <a:prstGeom prst="rect">
            <a:avLst/>
          </a:prstGeom>
          <a:blipFill>
            <a:blip r:embed="rId4" cstate="print"/>
            <a:stretch>
              <a:fillRect/>
            </a:stretch>
          </a:blipFill>
        </p:spPr>
        <p:txBody>
          <a:bodyPr wrap="square" lIns="0" tIns="0" rIns="0" bIns="0" rtlCol="0"/>
          <a:lstStyle/>
          <a:p>
            <a:endParaRPr/>
          </a:p>
        </p:txBody>
      </p:sp>
      <p:sp>
        <p:nvSpPr>
          <p:cNvPr id="14" name="object 11">
            <a:extLst>
              <a:ext uri="{FF2B5EF4-FFF2-40B4-BE49-F238E27FC236}">
                <a16:creationId xmlns:a16="http://schemas.microsoft.com/office/drawing/2014/main" id="{FA37F76A-EA42-4EC6-ABF3-65C2D502D7D0}"/>
              </a:ext>
            </a:extLst>
          </p:cNvPr>
          <p:cNvSpPr/>
          <p:nvPr/>
        </p:nvSpPr>
        <p:spPr>
          <a:xfrm>
            <a:off x="3409950" y="3557175"/>
            <a:ext cx="791210" cy="791210"/>
          </a:xfrm>
          <a:custGeom>
            <a:avLst/>
            <a:gdLst/>
            <a:ahLst/>
            <a:cxnLst/>
            <a:rect l="l" t="t" r="r" b="b"/>
            <a:pathLst>
              <a:path w="791210" h="791210">
                <a:moveTo>
                  <a:pt x="0" y="395477"/>
                </a:moveTo>
                <a:lnTo>
                  <a:pt x="2660" y="349352"/>
                </a:lnTo>
                <a:lnTo>
                  <a:pt x="10443" y="304791"/>
                </a:lnTo>
                <a:lnTo>
                  <a:pt x="23053" y="262090"/>
                </a:lnTo>
                <a:lnTo>
                  <a:pt x="40192" y="221546"/>
                </a:lnTo>
                <a:lnTo>
                  <a:pt x="61565" y="183456"/>
                </a:lnTo>
                <a:lnTo>
                  <a:pt x="86874" y="148116"/>
                </a:lnTo>
                <a:lnTo>
                  <a:pt x="115824" y="115823"/>
                </a:lnTo>
                <a:lnTo>
                  <a:pt x="148116" y="86874"/>
                </a:lnTo>
                <a:lnTo>
                  <a:pt x="183456" y="61565"/>
                </a:lnTo>
                <a:lnTo>
                  <a:pt x="221546" y="40192"/>
                </a:lnTo>
                <a:lnTo>
                  <a:pt x="262090" y="23053"/>
                </a:lnTo>
                <a:lnTo>
                  <a:pt x="304791" y="10443"/>
                </a:lnTo>
                <a:lnTo>
                  <a:pt x="349352" y="2660"/>
                </a:lnTo>
                <a:lnTo>
                  <a:pt x="395477" y="0"/>
                </a:lnTo>
                <a:lnTo>
                  <a:pt x="441603" y="2660"/>
                </a:lnTo>
                <a:lnTo>
                  <a:pt x="486164" y="10443"/>
                </a:lnTo>
                <a:lnTo>
                  <a:pt x="528865" y="23053"/>
                </a:lnTo>
                <a:lnTo>
                  <a:pt x="569409" y="40192"/>
                </a:lnTo>
                <a:lnTo>
                  <a:pt x="607499" y="61565"/>
                </a:lnTo>
                <a:lnTo>
                  <a:pt x="642839" y="86874"/>
                </a:lnTo>
                <a:lnTo>
                  <a:pt x="675131" y="115823"/>
                </a:lnTo>
                <a:lnTo>
                  <a:pt x="704081" y="148116"/>
                </a:lnTo>
                <a:lnTo>
                  <a:pt x="729390" y="183456"/>
                </a:lnTo>
                <a:lnTo>
                  <a:pt x="750763" y="221546"/>
                </a:lnTo>
                <a:lnTo>
                  <a:pt x="767902" y="262090"/>
                </a:lnTo>
                <a:lnTo>
                  <a:pt x="780512" y="304791"/>
                </a:lnTo>
                <a:lnTo>
                  <a:pt x="788295" y="349352"/>
                </a:lnTo>
                <a:lnTo>
                  <a:pt x="790955" y="395477"/>
                </a:lnTo>
                <a:lnTo>
                  <a:pt x="788295" y="441603"/>
                </a:lnTo>
                <a:lnTo>
                  <a:pt x="780512" y="486164"/>
                </a:lnTo>
                <a:lnTo>
                  <a:pt x="767902" y="528865"/>
                </a:lnTo>
                <a:lnTo>
                  <a:pt x="750763" y="569409"/>
                </a:lnTo>
                <a:lnTo>
                  <a:pt x="729390" y="607499"/>
                </a:lnTo>
                <a:lnTo>
                  <a:pt x="704081" y="642839"/>
                </a:lnTo>
                <a:lnTo>
                  <a:pt x="675131" y="675132"/>
                </a:lnTo>
                <a:lnTo>
                  <a:pt x="642839" y="704081"/>
                </a:lnTo>
                <a:lnTo>
                  <a:pt x="607499" y="729390"/>
                </a:lnTo>
                <a:lnTo>
                  <a:pt x="569409" y="750763"/>
                </a:lnTo>
                <a:lnTo>
                  <a:pt x="528865" y="767902"/>
                </a:lnTo>
                <a:lnTo>
                  <a:pt x="486164" y="780512"/>
                </a:lnTo>
                <a:lnTo>
                  <a:pt x="441603" y="788295"/>
                </a:lnTo>
                <a:lnTo>
                  <a:pt x="395477" y="790955"/>
                </a:lnTo>
                <a:lnTo>
                  <a:pt x="349352" y="788295"/>
                </a:lnTo>
                <a:lnTo>
                  <a:pt x="304791" y="780512"/>
                </a:lnTo>
                <a:lnTo>
                  <a:pt x="262090" y="767902"/>
                </a:lnTo>
                <a:lnTo>
                  <a:pt x="221546" y="750763"/>
                </a:lnTo>
                <a:lnTo>
                  <a:pt x="183456" y="729390"/>
                </a:lnTo>
                <a:lnTo>
                  <a:pt x="148116" y="704081"/>
                </a:lnTo>
                <a:lnTo>
                  <a:pt x="115824" y="675132"/>
                </a:lnTo>
                <a:lnTo>
                  <a:pt x="86874" y="642839"/>
                </a:lnTo>
                <a:lnTo>
                  <a:pt x="61565" y="607499"/>
                </a:lnTo>
                <a:lnTo>
                  <a:pt x="40192" y="569409"/>
                </a:lnTo>
                <a:lnTo>
                  <a:pt x="23053" y="528865"/>
                </a:lnTo>
                <a:lnTo>
                  <a:pt x="10443" y="486164"/>
                </a:lnTo>
                <a:lnTo>
                  <a:pt x="2660" y="441603"/>
                </a:lnTo>
                <a:lnTo>
                  <a:pt x="0" y="395477"/>
                </a:lnTo>
                <a:close/>
              </a:path>
            </a:pathLst>
          </a:custGeom>
          <a:ln w="63500">
            <a:solidFill>
              <a:srgbClr val="FFC000"/>
            </a:solidFill>
          </a:ln>
        </p:spPr>
        <p:txBody>
          <a:bodyPr wrap="square" lIns="0" tIns="0" rIns="0" bIns="0" rtlCol="0"/>
          <a:lstStyle/>
          <a:p>
            <a:endParaRPr/>
          </a:p>
        </p:txBody>
      </p:sp>
      <p:sp>
        <p:nvSpPr>
          <p:cNvPr id="15" name="object 12">
            <a:extLst>
              <a:ext uri="{FF2B5EF4-FFF2-40B4-BE49-F238E27FC236}">
                <a16:creationId xmlns:a16="http://schemas.microsoft.com/office/drawing/2014/main" id="{051B5B74-3E55-49A9-8362-4C91C55F31C4}"/>
              </a:ext>
            </a:extLst>
          </p:cNvPr>
          <p:cNvSpPr/>
          <p:nvPr/>
        </p:nvSpPr>
        <p:spPr>
          <a:xfrm>
            <a:off x="4085844" y="3303810"/>
            <a:ext cx="433070" cy="368935"/>
          </a:xfrm>
          <a:custGeom>
            <a:avLst/>
            <a:gdLst/>
            <a:ahLst/>
            <a:cxnLst/>
            <a:rect l="l" t="t" r="r" b="b"/>
            <a:pathLst>
              <a:path w="433070" h="368935">
                <a:moveTo>
                  <a:pt x="67818" y="212598"/>
                </a:moveTo>
                <a:lnTo>
                  <a:pt x="0" y="368808"/>
                </a:lnTo>
                <a:lnTo>
                  <a:pt x="165735" y="329311"/>
                </a:lnTo>
                <a:lnTo>
                  <a:pt x="146769" y="306705"/>
                </a:lnTo>
                <a:lnTo>
                  <a:pt x="113664" y="306705"/>
                </a:lnTo>
                <a:lnTo>
                  <a:pt x="81025" y="267843"/>
                </a:lnTo>
                <a:lnTo>
                  <a:pt x="100473" y="251521"/>
                </a:lnTo>
                <a:lnTo>
                  <a:pt x="67818" y="212598"/>
                </a:lnTo>
                <a:close/>
              </a:path>
              <a:path w="433070" h="368935">
                <a:moveTo>
                  <a:pt x="100473" y="251521"/>
                </a:moveTo>
                <a:lnTo>
                  <a:pt x="81025" y="267843"/>
                </a:lnTo>
                <a:lnTo>
                  <a:pt x="113664" y="306705"/>
                </a:lnTo>
                <a:lnTo>
                  <a:pt x="133091" y="290401"/>
                </a:lnTo>
                <a:lnTo>
                  <a:pt x="100473" y="251521"/>
                </a:lnTo>
                <a:close/>
              </a:path>
              <a:path w="433070" h="368935">
                <a:moveTo>
                  <a:pt x="133091" y="290401"/>
                </a:moveTo>
                <a:lnTo>
                  <a:pt x="113664" y="306705"/>
                </a:lnTo>
                <a:lnTo>
                  <a:pt x="146769" y="306705"/>
                </a:lnTo>
                <a:lnTo>
                  <a:pt x="133091" y="290401"/>
                </a:lnTo>
                <a:close/>
              </a:path>
              <a:path w="433070" h="368935">
                <a:moveTo>
                  <a:pt x="400176" y="0"/>
                </a:moveTo>
                <a:lnTo>
                  <a:pt x="100473" y="251521"/>
                </a:lnTo>
                <a:lnTo>
                  <a:pt x="133091" y="290401"/>
                </a:lnTo>
                <a:lnTo>
                  <a:pt x="432815" y="38862"/>
                </a:lnTo>
                <a:lnTo>
                  <a:pt x="400176" y="0"/>
                </a:lnTo>
                <a:close/>
              </a:path>
            </a:pathLst>
          </a:custGeom>
          <a:solidFill>
            <a:srgbClr val="FFC000"/>
          </a:solidFill>
        </p:spPr>
        <p:txBody>
          <a:bodyPr wrap="square" lIns="0" tIns="0" rIns="0" bIns="0" rtlCol="0"/>
          <a:lstStyle/>
          <a:p>
            <a:endParaRPr/>
          </a:p>
        </p:txBody>
      </p:sp>
      <p:sp>
        <p:nvSpPr>
          <p:cNvPr id="16" name="object 13">
            <a:extLst>
              <a:ext uri="{FF2B5EF4-FFF2-40B4-BE49-F238E27FC236}">
                <a16:creationId xmlns:a16="http://schemas.microsoft.com/office/drawing/2014/main" id="{ACD3E140-1426-450B-BD6D-EB266E67F3F7}"/>
              </a:ext>
            </a:extLst>
          </p:cNvPr>
          <p:cNvSpPr/>
          <p:nvPr/>
        </p:nvSpPr>
        <p:spPr>
          <a:xfrm>
            <a:off x="5616702" y="2319687"/>
            <a:ext cx="675131" cy="598932"/>
          </a:xfrm>
          <a:prstGeom prst="rect">
            <a:avLst/>
          </a:prstGeom>
          <a:blipFill>
            <a:blip r:embed="rId5" cstate="print"/>
            <a:stretch>
              <a:fillRect/>
            </a:stretch>
          </a:blipFill>
        </p:spPr>
        <p:txBody>
          <a:bodyPr wrap="square" lIns="0" tIns="0" rIns="0" bIns="0" rtlCol="0"/>
          <a:lstStyle/>
          <a:p>
            <a:endParaRPr/>
          </a:p>
        </p:txBody>
      </p:sp>
      <p:sp>
        <p:nvSpPr>
          <p:cNvPr id="17" name="object 14">
            <a:extLst>
              <a:ext uri="{FF2B5EF4-FFF2-40B4-BE49-F238E27FC236}">
                <a16:creationId xmlns:a16="http://schemas.microsoft.com/office/drawing/2014/main" id="{83DC7265-98CD-4889-9695-8BB9EFDD3268}"/>
              </a:ext>
            </a:extLst>
          </p:cNvPr>
          <p:cNvSpPr/>
          <p:nvPr/>
        </p:nvSpPr>
        <p:spPr>
          <a:xfrm>
            <a:off x="5618226" y="2321211"/>
            <a:ext cx="673735" cy="597535"/>
          </a:xfrm>
          <a:custGeom>
            <a:avLst/>
            <a:gdLst/>
            <a:ahLst/>
            <a:cxnLst/>
            <a:rect l="l" t="t" r="r" b="b"/>
            <a:pathLst>
              <a:path w="673735" h="597535">
                <a:moveTo>
                  <a:pt x="0" y="149351"/>
                </a:moveTo>
                <a:lnTo>
                  <a:pt x="374903" y="149351"/>
                </a:lnTo>
                <a:lnTo>
                  <a:pt x="374903" y="0"/>
                </a:lnTo>
                <a:lnTo>
                  <a:pt x="673607" y="298704"/>
                </a:lnTo>
                <a:lnTo>
                  <a:pt x="374903" y="597408"/>
                </a:lnTo>
                <a:lnTo>
                  <a:pt x="374903" y="448056"/>
                </a:lnTo>
                <a:lnTo>
                  <a:pt x="0" y="448056"/>
                </a:lnTo>
                <a:lnTo>
                  <a:pt x="0" y="149351"/>
                </a:lnTo>
                <a:close/>
              </a:path>
            </a:pathLst>
          </a:custGeom>
          <a:ln w="63500">
            <a:solidFill>
              <a:srgbClr val="FFFFFF"/>
            </a:solidFill>
          </a:ln>
        </p:spPr>
        <p:txBody>
          <a:bodyPr wrap="square" lIns="0" tIns="0" rIns="0" bIns="0" rtlCol="0"/>
          <a:lstStyle/>
          <a:p>
            <a:endParaRPr/>
          </a:p>
        </p:txBody>
      </p:sp>
      <p:sp>
        <p:nvSpPr>
          <p:cNvPr id="18" name="object 15">
            <a:extLst>
              <a:ext uri="{FF2B5EF4-FFF2-40B4-BE49-F238E27FC236}">
                <a16:creationId xmlns:a16="http://schemas.microsoft.com/office/drawing/2014/main" id="{97BF823A-734E-4093-BA34-13E3CFE80CE8}"/>
              </a:ext>
            </a:extLst>
          </p:cNvPr>
          <p:cNvSpPr/>
          <p:nvPr/>
        </p:nvSpPr>
        <p:spPr>
          <a:xfrm>
            <a:off x="5987034" y="2964352"/>
            <a:ext cx="586739" cy="521195"/>
          </a:xfrm>
          <a:prstGeom prst="rect">
            <a:avLst/>
          </a:prstGeom>
          <a:blipFill>
            <a:blip r:embed="rId6" cstate="print"/>
            <a:stretch>
              <a:fillRect/>
            </a:stretch>
          </a:blipFill>
        </p:spPr>
        <p:txBody>
          <a:bodyPr wrap="square" lIns="0" tIns="0" rIns="0" bIns="0" rtlCol="0"/>
          <a:lstStyle/>
          <a:p>
            <a:endParaRPr/>
          </a:p>
        </p:txBody>
      </p:sp>
      <p:sp>
        <p:nvSpPr>
          <p:cNvPr id="19" name="object 16">
            <a:extLst>
              <a:ext uri="{FF2B5EF4-FFF2-40B4-BE49-F238E27FC236}">
                <a16:creationId xmlns:a16="http://schemas.microsoft.com/office/drawing/2014/main" id="{919B9979-6796-496D-A2A9-9A968931B5DC}"/>
              </a:ext>
            </a:extLst>
          </p:cNvPr>
          <p:cNvSpPr/>
          <p:nvPr/>
        </p:nvSpPr>
        <p:spPr>
          <a:xfrm>
            <a:off x="6662165" y="2301399"/>
            <a:ext cx="1203959" cy="1202435"/>
          </a:xfrm>
          <a:prstGeom prst="rect">
            <a:avLst/>
          </a:prstGeom>
          <a:blipFill>
            <a:blip r:embed="rId7" cstate="print"/>
            <a:stretch>
              <a:fillRect/>
            </a:stretch>
          </a:blipFill>
        </p:spPr>
        <p:txBody>
          <a:bodyPr wrap="square" lIns="0" tIns="0" rIns="0" bIns="0" rtlCol="0"/>
          <a:lstStyle/>
          <a:p>
            <a:endParaRPr/>
          </a:p>
        </p:txBody>
      </p:sp>
      <p:sp>
        <p:nvSpPr>
          <p:cNvPr id="20" name="object 17">
            <a:extLst>
              <a:ext uri="{FF2B5EF4-FFF2-40B4-BE49-F238E27FC236}">
                <a16:creationId xmlns:a16="http://schemas.microsoft.com/office/drawing/2014/main" id="{7D553CEF-752E-4FC5-90B4-5F973583083F}"/>
              </a:ext>
            </a:extLst>
          </p:cNvPr>
          <p:cNvSpPr/>
          <p:nvPr/>
        </p:nvSpPr>
        <p:spPr>
          <a:xfrm>
            <a:off x="6663690" y="2302923"/>
            <a:ext cx="1202690" cy="1201420"/>
          </a:xfrm>
          <a:custGeom>
            <a:avLst/>
            <a:gdLst/>
            <a:ahLst/>
            <a:cxnLst/>
            <a:rect l="l" t="t" r="r" b="b"/>
            <a:pathLst>
              <a:path w="1202690" h="1201420">
                <a:moveTo>
                  <a:pt x="1202435" y="600456"/>
                </a:moveTo>
                <a:lnTo>
                  <a:pt x="1200627" y="553534"/>
                </a:lnTo>
                <a:lnTo>
                  <a:pt x="1195291" y="507599"/>
                </a:lnTo>
                <a:lnTo>
                  <a:pt x="1186560" y="462785"/>
                </a:lnTo>
                <a:lnTo>
                  <a:pt x="1174569" y="419225"/>
                </a:lnTo>
                <a:lnTo>
                  <a:pt x="1159450" y="377052"/>
                </a:lnTo>
                <a:lnTo>
                  <a:pt x="1141338" y="336401"/>
                </a:lnTo>
                <a:lnTo>
                  <a:pt x="1120365" y="297405"/>
                </a:lnTo>
                <a:lnTo>
                  <a:pt x="1096666" y="260198"/>
                </a:lnTo>
                <a:lnTo>
                  <a:pt x="1070374" y="224912"/>
                </a:lnTo>
                <a:lnTo>
                  <a:pt x="1041622" y="191681"/>
                </a:lnTo>
                <a:lnTo>
                  <a:pt x="1010545" y="160640"/>
                </a:lnTo>
                <a:lnTo>
                  <a:pt x="977274" y="131921"/>
                </a:lnTo>
                <a:lnTo>
                  <a:pt x="941945" y="105658"/>
                </a:lnTo>
                <a:lnTo>
                  <a:pt x="904691" y="81985"/>
                </a:lnTo>
                <a:lnTo>
                  <a:pt x="865645" y="61035"/>
                </a:lnTo>
                <a:lnTo>
                  <a:pt x="824940" y="42942"/>
                </a:lnTo>
                <a:lnTo>
                  <a:pt x="782711" y="27839"/>
                </a:lnTo>
                <a:lnTo>
                  <a:pt x="739091" y="15859"/>
                </a:lnTo>
                <a:lnTo>
                  <a:pt x="694213" y="7137"/>
                </a:lnTo>
                <a:lnTo>
                  <a:pt x="648210" y="1806"/>
                </a:lnTo>
                <a:lnTo>
                  <a:pt x="601218" y="0"/>
                </a:lnTo>
                <a:lnTo>
                  <a:pt x="554225" y="1806"/>
                </a:lnTo>
                <a:lnTo>
                  <a:pt x="508222" y="7137"/>
                </a:lnTo>
                <a:lnTo>
                  <a:pt x="463344" y="15859"/>
                </a:lnTo>
                <a:lnTo>
                  <a:pt x="419724" y="27839"/>
                </a:lnTo>
                <a:lnTo>
                  <a:pt x="377495" y="42942"/>
                </a:lnTo>
                <a:lnTo>
                  <a:pt x="336790" y="61035"/>
                </a:lnTo>
                <a:lnTo>
                  <a:pt x="297744" y="81985"/>
                </a:lnTo>
                <a:lnTo>
                  <a:pt x="260490" y="105658"/>
                </a:lnTo>
                <a:lnTo>
                  <a:pt x="225161" y="131921"/>
                </a:lnTo>
                <a:lnTo>
                  <a:pt x="191890" y="160640"/>
                </a:lnTo>
                <a:lnTo>
                  <a:pt x="160813" y="191681"/>
                </a:lnTo>
                <a:lnTo>
                  <a:pt x="132061" y="224912"/>
                </a:lnTo>
                <a:lnTo>
                  <a:pt x="105769" y="260198"/>
                </a:lnTo>
                <a:lnTo>
                  <a:pt x="82070" y="297405"/>
                </a:lnTo>
                <a:lnTo>
                  <a:pt x="61097" y="336401"/>
                </a:lnTo>
                <a:lnTo>
                  <a:pt x="42985" y="377052"/>
                </a:lnTo>
                <a:lnTo>
                  <a:pt x="27866" y="419225"/>
                </a:lnTo>
                <a:lnTo>
                  <a:pt x="15875" y="462785"/>
                </a:lnTo>
                <a:lnTo>
                  <a:pt x="7144" y="507599"/>
                </a:lnTo>
                <a:lnTo>
                  <a:pt x="1808" y="553534"/>
                </a:lnTo>
                <a:lnTo>
                  <a:pt x="0" y="600456"/>
                </a:lnTo>
                <a:lnTo>
                  <a:pt x="1808" y="647377"/>
                </a:lnTo>
                <a:lnTo>
                  <a:pt x="7144" y="693312"/>
                </a:lnTo>
                <a:lnTo>
                  <a:pt x="15875" y="738126"/>
                </a:lnTo>
                <a:lnTo>
                  <a:pt x="27866" y="781686"/>
                </a:lnTo>
                <a:lnTo>
                  <a:pt x="42985" y="823859"/>
                </a:lnTo>
                <a:lnTo>
                  <a:pt x="61097" y="864510"/>
                </a:lnTo>
                <a:lnTo>
                  <a:pt x="82070" y="903506"/>
                </a:lnTo>
                <a:lnTo>
                  <a:pt x="105769" y="940713"/>
                </a:lnTo>
                <a:lnTo>
                  <a:pt x="132061" y="975999"/>
                </a:lnTo>
                <a:lnTo>
                  <a:pt x="160813" y="1009230"/>
                </a:lnTo>
                <a:lnTo>
                  <a:pt x="191890" y="1040271"/>
                </a:lnTo>
                <a:lnTo>
                  <a:pt x="225161" y="1068990"/>
                </a:lnTo>
                <a:lnTo>
                  <a:pt x="260490" y="1095253"/>
                </a:lnTo>
                <a:lnTo>
                  <a:pt x="297744" y="1118926"/>
                </a:lnTo>
                <a:lnTo>
                  <a:pt x="336790" y="1139876"/>
                </a:lnTo>
                <a:lnTo>
                  <a:pt x="377495" y="1157969"/>
                </a:lnTo>
                <a:lnTo>
                  <a:pt x="419724" y="1173072"/>
                </a:lnTo>
                <a:lnTo>
                  <a:pt x="463344" y="1185052"/>
                </a:lnTo>
                <a:lnTo>
                  <a:pt x="508222" y="1193774"/>
                </a:lnTo>
                <a:lnTo>
                  <a:pt x="554225" y="1199105"/>
                </a:lnTo>
                <a:lnTo>
                  <a:pt x="601218" y="1200912"/>
                </a:lnTo>
                <a:lnTo>
                  <a:pt x="648210" y="1199105"/>
                </a:lnTo>
                <a:lnTo>
                  <a:pt x="694213" y="1193774"/>
                </a:lnTo>
                <a:lnTo>
                  <a:pt x="739091" y="1185052"/>
                </a:lnTo>
                <a:lnTo>
                  <a:pt x="782711" y="1173072"/>
                </a:lnTo>
                <a:lnTo>
                  <a:pt x="824940" y="1157969"/>
                </a:lnTo>
                <a:lnTo>
                  <a:pt x="865645" y="1139876"/>
                </a:lnTo>
                <a:lnTo>
                  <a:pt x="904691" y="1118926"/>
                </a:lnTo>
                <a:lnTo>
                  <a:pt x="941945" y="1095253"/>
                </a:lnTo>
                <a:lnTo>
                  <a:pt x="977274" y="1068990"/>
                </a:lnTo>
                <a:lnTo>
                  <a:pt x="1010545" y="1040271"/>
                </a:lnTo>
                <a:lnTo>
                  <a:pt x="1041622" y="1009230"/>
                </a:lnTo>
                <a:lnTo>
                  <a:pt x="1070374" y="975999"/>
                </a:lnTo>
                <a:lnTo>
                  <a:pt x="1096666" y="940713"/>
                </a:lnTo>
                <a:lnTo>
                  <a:pt x="1120365" y="903506"/>
                </a:lnTo>
                <a:lnTo>
                  <a:pt x="1141338" y="864510"/>
                </a:lnTo>
                <a:lnTo>
                  <a:pt x="1159450" y="823859"/>
                </a:lnTo>
                <a:lnTo>
                  <a:pt x="1174569" y="781686"/>
                </a:lnTo>
                <a:lnTo>
                  <a:pt x="1186560" y="738126"/>
                </a:lnTo>
                <a:lnTo>
                  <a:pt x="1195291" y="693312"/>
                </a:lnTo>
                <a:lnTo>
                  <a:pt x="1200627" y="647377"/>
                </a:lnTo>
                <a:lnTo>
                  <a:pt x="1202435" y="600456"/>
                </a:lnTo>
                <a:close/>
              </a:path>
            </a:pathLst>
          </a:custGeom>
          <a:ln w="63499">
            <a:solidFill>
              <a:srgbClr val="FFFFFF"/>
            </a:solidFill>
          </a:ln>
        </p:spPr>
        <p:txBody>
          <a:bodyPr wrap="square" lIns="0" tIns="0" rIns="0" bIns="0" rtlCol="0"/>
          <a:lstStyle/>
          <a:p>
            <a:endParaRPr/>
          </a:p>
        </p:txBody>
      </p:sp>
      <p:sp>
        <p:nvSpPr>
          <p:cNvPr id="21" name="object 18">
            <a:extLst>
              <a:ext uri="{FF2B5EF4-FFF2-40B4-BE49-F238E27FC236}">
                <a16:creationId xmlns:a16="http://schemas.microsoft.com/office/drawing/2014/main" id="{D7470CC2-72A7-4B21-8443-0502ABAEAD75}"/>
              </a:ext>
            </a:extLst>
          </p:cNvPr>
          <p:cNvSpPr/>
          <p:nvPr/>
        </p:nvSpPr>
        <p:spPr>
          <a:xfrm>
            <a:off x="7674102" y="2139093"/>
            <a:ext cx="433070" cy="359410"/>
          </a:xfrm>
          <a:custGeom>
            <a:avLst/>
            <a:gdLst/>
            <a:ahLst/>
            <a:cxnLst/>
            <a:rect l="l" t="t" r="r" b="b"/>
            <a:pathLst>
              <a:path w="433070" h="359410">
                <a:moveTo>
                  <a:pt x="298361" y="76608"/>
                </a:moveTo>
                <a:lnTo>
                  <a:pt x="0" y="320039"/>
                </a:lnTo>
                <a:lnTo>
                  <a:pt x="32004" y="359410"/>
                </a:lnTo>
                <a:lnTo>
                  <a:pt x="330484" y="115978"/>
                </a:lnTo>
                <a:lnTo>
                  <a:pt x="298361" y="76608"/>
                </a:lnTo>
                <a:close/>
              </a:path>
              <a:path w="433070" h="359410">
                <a:moveTo>
                  <a:pt x="405269" y="60578"/>
                </a:moveTo>
                <a:lnTo>
                  <a:pt x="318008" y="60578"/>
                </a:lnTo>
                <a:lnTo>
                  <a:pt x="350139" y="99949"/>
                </a:lnTo>
                <a:lnTo>
                  <a:pt x="330484" y="115978"/>
                </a:lnTo>
                <a:lnTo>
                  <a:pt x="362585" y="155321"/>
                </a:lnTo>
                <a:lnTo>
                  <a:pt x="405269" y="60578"/>
                </a:lnTo>
                <a:close/>
              </a:path>
              <a:path w="433070" h="359410">
                <a:moveTo>
                  <a:pt x="318008" y="60578"/>
                </a:moveTo>
                <a:lnTo>
                  <a:pt x="298361" y="76608"/>
                </a:lnTo>
                <a:lnTo>
                  <a:pt x="330484" y="115978"/>
                </a:lnTo>
                <a:lnTo>
                  <a:pt x="350139" y="99949"/>
                </a:lnTo>
                <a:lnTo>
                  <a:pt x="318008" y="60578"/>
                </a:lnTo>
                <a:close/>
              </a:path>
              <a:path w="433070" h="359410">
                <a:moveTo>
                  <a:pt x="432562" y="0"/>
                </a:moveTo>
                <a:lnTo>
                  <a:pt x="266319" y="37337"/>
                </a:lnTo>
                <a:lnTo>
                  <a:pt x="298361" y="76608"/>
                </a:lnTo>
                <a:lnTo>
                  <a:pt x="318008" y="60578"/>
                </a:lnTo>
                <a:lnTo>
                  <a:pt x="405269" y="60578"/>
                </a:lnTo>
                <a:lnTo>
                  <a:pt x="432562" y="0"/>
                </a:lnTo>
                <a:close/>
              </a:path>
            </a:pathLst>
          </a:custGeom>
          <a:solidFill>
            <a:srgbClr val="FFFFFF"/>
          </a:solidFill>
        </p:spPr>
        <p:txBody>
          <a:bodyPr wrap="square" lIns="0" tIns="0" rIns="0" bIns="0" rtlCol="0"/>
          <a:lstStyle/>
          <a:p>
            <a:endParaRPr/>
          </a:p>
        </p:txBody>
      </p:sp>
      <p:sp>
        <p:nvSpPr>
          <p:cNvPr id="22" name="object 19">
            <a:extLst>
              <a:ext uri="{FF2B5EF4-FFF2-40B4-BE49-F238E27FC236}">
                <a16:creationId xmlns:a16="http://schemas.microsoft.com/office/drawing/2014/main" id="{F3B1C29B-52F7-4C21-8341-6C79EC6F55B5}"/>
              </a:ext>
            </a:extLst>
          </p:cNvPr>
          <p:cNvSpPr/>
          <p:nvPr/>
        </p:nvSpPr>
        <p:spPr>
          <a:xfrm>
            <a:off x="7988046" y="3560224"/>
            <a:ext cx="794003" cy="792480"/>
          </a:xfrm>
          <a:prstGeom prst="rect">
            <a:avLst/>
          </a:prstGeom>
          <a:blipFill>
            <a:blip r:embed="rId8" cstate="print"/>
            <a:stretch>
              <a:fillRect/>
            </a:stretch>
          </a:blipFill>
        </p:spPr>
        <p:txBody>
          <a:bodyPr wrap="square" lIns="0" tIns="0" rIns="0" bIns="0" rtlCol="0"/>
          <a:lstStyle/>
          <a:p>
            <a:endParaRPr/>
          </a:p>
        </p:txBody>
      </p:sp>
      <p:sp>
        <p:nvSpPr>
          <p:cNvPr id="23" name="object 20">
            <a:extLst>
              <a:ext uri="{FF2B5EF4-FFF2-40B4-BE49-F238E27FC236}">
                <a16:creationId xmlns:a16="http://schemas.microsoft.com/office/drawing/2014/main" id="{6E09718C-DE07-431E-B75A-38618C5369AC}"/>
              </a:ext>
            </a:extLst>
          </p:cNvPr>
          <p:cNvSpPr/>
          <p:nvPr/>
        </p:nvSpPr>
        <p:spPr>
          <a:xfrm>
            <a:off x="7989570" y="3561747"/>
            <a:ext cx="792480" cy="791210"/>
          </a:xfrm>
          <a:custGeom>
            <a:avLst/>
            <a:gdLst/>
            <a:ahLst/>
            <a:cxnLst/>
            <a:rect l="l" t="t" r="r" b="b"/>
            <a:pathLst>
              <a:path w="792479" h="791210">
                <a:moveTo>
                  <a:pt x="792479" y="395478"/>
                </a:moveTo>
                <a:lnTo>
                  <a:pt x="789813" y="349352"/>
                </a:lnTo>
                <a:lnTo>
                  <a:pt x="782014" y="304791"/>
                </a:lnTo>
                <a:lnTo>
                  <a:pt x="769377" y="262090"/>
                </a:lnTo>
                <a:lnTo>
                  <a:pt x="752202" y="221546"/>
                </a:lnTo>
                <a:lnTo>
                  <a:pt x="730786" y="183456"/>
                </a:lnTo>
                <a:lnTo>
                  <a:pt x="705425" y="148116"/>
                </a:lnTo>
                <a:lnTo>
                  <a:pt x="676417" y="115823"/>
                </a:lnTo>
                <a:lnTo>
                  <a:pt x="644061" y="86874"/>
                </a:lnTo>
                <a:lnTo>
                  <a:pt x="608652" y="61565"/>
                </a:lnTo>
                <a:lnTo>
                  <a:pt x="570489" y="40192"/>
                </a:lnTo>
                <a:lnTo>
                  <a:pt x="529868" y="23053"/>
                </a:lnTo>
                <a:lnTo>
                  <a:pt x="487089" y="10443"/>
                </a:lnTo>
                <a:lnTo>
                  <a:pt x="442446" y="2660"/>
                </a:lnTo>
                <a:lnTo>
                  <a:pt x="396240" y="0"/>
                </a:lnTo>
                <a:lnTo>
                  <a:pt x="350033" y="2660"/>
                </a:lnTo>
                <a:lnTo>
                  <a:pt x="305390" y="10443"/>
                </a:lnTo>
                <a:lnTo>
                  <a:pt x="262611" y="23053"/>
                </a:lnTo>
                <a:lnTo>
                  <a:pt x="221990" y="40192"/>
                </a:lnTo>
                <a:lnTo>
                  <a:pt x="183827" y="61565"/>
                </a:lnTo>
                <a:lnTo>
                  <a:pt x="148418" y="86874"/>
                </a:lnTo>
                <a:lnTo>
                  <a:pt x="116062" y="115823"/>
                </a:lnTo>
                <a:lnTo>
                  <a:pt x="87054" y="148116"/>
                </a:lnTo>
                <a:lnTo>
                  <a:pt x="61693" y="183456"/>
                </a:lnTo>
                <a:lnTo>
                  <a:pt x="40277" y="221546"/>
                </a:lnTo>
                <a:lnTo>
                  <a:pt x="23102" y="262090"/>
                </a:lnTo>
                <a:lnTo>
                  <a:pt x="10465" y="304791"/>
                </a:lnTo>
                <a:lnTo>
                  <a:pt x="2666" y="349352"/>
                </a:lnTo>
                <a:lnTo>
                  <a:pt x="0" y="395478"/>
                </a:lnTo>
                <a:lnTo>
                  <a:pt x="2666" y="441603"/>
                </a:lnTo>
                <a:lnTo>
                  <a:pt x="10465" y="486164"/>
                </a:lnTo>
                <a:lnTo>
                  <a:pt x="23102" y="528865"/>
                </a:lnTo>
                <a:lnTo>
                  <a:pt x="40277" y="569409"/>
                </a:lnTo>
                <a:lnTo>
                  <a:pt x="61693" y="607499"/>
                </a:lnTo>
                <a:lnTo>
                  <a:pt x="87054" y="642839"/>
                </a:lnTo>
                <a:lnTo>
                  <a:pt x="116062" y="675132"/>
                </a:lnTo>
                <a:lnTo>
                  <a:pt x="148418" y="704081"/>
                </a:lnTo>
                <a:lnTo>
                  <a:pt x="183827" y="729390"/>
                </a:lnTo>
                <a:lnTo>
                  <a:pt x="221990" y="750763"/>
                </a:lnTo>
                <a:lnTo>
                  <a:pt x="262611" y="767902"/>
                </a:lnTo>
                <a:lnTo>
                  <a:pt x="305390" y="780512"/>
                </a:lnTo>
                <a:lnTo>
                  <a:pt x="350033" y="788295"/>
                </a:lnTo>
                <a:lnTo>
                  <a:pt x="396240" y="790956"/>
                </a:lnTo>
                <a:lnTo>
                  <a:pt x="442446" y="788295"/>
                </a:lnTo>
                <a:lnTo>
                  <a:pt x="487089" y="780512"/>
                </a:lnTo>
                <a:lnTo>
                  <a:pt x="529868" y="767902"/>
                </a:lnTo>
                <a:lnTo>
                  <a:pt x="570489" y="750763"/>
                </a:lnTo>
                <a:lnTo>
                  <a:pt x="608652" y="729390"/>
                </a:lnTo>
                <a:lnTo>
                  <a:pt x="644061" y="704081"/>
                </a:lnTo>
                <a:lnTo>
                  <a:pt x="676417" y="675132"/>
                </a:lnTo>
                <a:lnTo>
                  <a:pt x="705425" y="642839"/>
                </a:lnTo>
                <a:lnTo>
                  <a:pt x="730786" y="607499"/>
                </a:lnTo>
                <a:lnTo>
                  <a:pt x="752202" y="569409"/>
                </a:lnTo>
                <a:lnTo>
                  <a:pt x="769377" y="528865"/>
                </a:lnTo>
                <a:lnTo>
                  <a:pt x="782014" y="486164"/>
                </a:lnTo>
                <a:lnTo>
                  <a:pt x="789813" y="441603"/>
                </a:lnTo>
                <a:lnTo>
                  <a:pt x="792479" y="395478"/>
                </a:lnTo>
                <a:close/>
              </a:path>
            </a:pathLst>
          </a:custGeom>
          <a:ln w="63500">
            <a:solidFill>
              <a:srgbClr val="FFFFFF"/>
            </a:solidFill>
          </a:ln>
        </p:spPr>
        <p:txBody>
          <a:bodyPr wrap="square" lIns="0" tIns="0" rIns="0" bIns="0" rtlCol="0"/>
          <a:lstStyle/>
          <a:p>
            <a:endParaRPr/>
          </a:p>
        </p:txBody>
      </p:sp>
      <p:sp>
        <p:nvSpPr>
          <p:cNvPr id="24" name="object 21">
            <a:extLst>
              <a:ext uri="{FF2B5EF4-FFF2-40B4-BE49-F238E27FC236}">
                <a16:creationId xmlns:a16="http://schemas.microsoft.com/office/drawing/2014/main" id="{6774E5CE-1407-427F-B9AF-20CA33AD7EE3}"/>
              </a:ext>
            </a:extLst>
          </p:cNvPr>
          <p:cNvSpPr/>
          <p:nvPr/>
        </p:nvSpPr>
        <p:spPr>
          <a:xfrm>
            <a:off x="7673721" y="3308383"/>
            <a:ext cx="433070" cy="368935"/>
          </a:xfrm>
          <a:custGeom>
            <a:avLst/>
            <a:gdLst/>
            <a:ahLst/>
            <a:cxnLst/>
            <a:rect l="l" t="t" r="r" b="b"/>
            <a:pathLst>
              <a:path w="433070" h="368935">
                <a:moveTo>
                  <a:pt x="299848" y="290405"/>
                </a:moveTo>
                <a:lnTo>
                  <a:pt x="267207" y="329311"/>
                </a:lnTo>
                <a:lnTo>
                  <a:pt x="432943" y="368807"/>
                </a:lnTo>
                <a:lnTo>
                  <a:pt x="405981" y="306705"/>
                </a:lnTo>
                <a:lnTo>
                  <a:pt x="319277" y="306705"/>
                </a:lnTo>
                <a:lnTo>
                  <a:pt x="299848" y="290405"/>
                </a:lnTo>
                <a:close/>
              </a:path>
              <a:path w="433070" h="368935">
                <a:moveTo>
                  <a:pt x="332469" y="251521"/>
                </a:moveTo>
                <a:lnTo>
                  <a:pt x="299848" y="290405"/>
                </a:lnTo>
                <a:lnTo>
                  <a:pt x="319277" y="306705"/>
                </a:lnTo>
                <a:lnTo>
                  <a:pt x="351917" y="267843"/>
                </a:lnTo>
                <a:lnTo>
                  <a:pt x="332469" y="251521"/>
                </a:lnTo>
                <a:close/>
              </a:path>
              <a:path w="433070" h="368935">
                <a:moveTo>
                  <a:pt x="365125" y="212598"/>
                </a:moveTo>
                <a:lnTo>
                  <a:pt x="332469" y="251521"/>
                </a:lnTo>
                <a:lnTo>
                  <a:pt x="351917" y="267843"/>
                </a:lnTo>
                <a:lnTo>
                  <a:pt x="319277" y="306705"/>
                </a:lnTo>
                <a:lnTo>
                  <a:pt x="405981" y="306705"/>
                </a:lnTo>
                <a:lnTo>
                  <a:pt x="365125" y="212598"/>
                </a:lnTo>
                <a:close/>
              </a:path>
              <a:path w="433070" h="368935">
                <a:moveTo>
                  <a:pt x="32766" y="0"/>
                </a:moveTo>
                <a:lnTo>
                  <a:pt x="0" y="38862"/>
                </a:lnTo>
                <a:lnTo>
                  <a:pt x="299848" y="290405"/>
                </a:lnTo>
                <a:lnTo>
                  <a:pt x="332469" y="251521"/>
                </a:lnTo>
                <a:lnTo>
                  <a:pt x="32766" y="0"/>
                </a:lnTo>
                <a:close/>
              </a:path>
            </a:pathLst>
          </a:custGeom>
          <a:solidFill>
            <a:srgbClr val="FFFFFF"/>
          </a:solidFill>
        </p:spPr>
        <p:txBody>
          <a:bodyPr wrap="square" lIns="0" tIns="0" rIns="0" bIns="0" rtlCol="0"/>
          <a:lstStyle/>
          <a:p>
            <a:endParaRPr/>
          </a:p>
        </p:txBody>
      </p:sp>
      <p:sp>
        <p:nvSpPr>
          <p:cNvPr id="25" name="object 22">
            <a:extLst>
              <a:ext uri="{FF2B5EF4-FFF2-40B4-BE49-F238E27FC236}">
                <a16:creationId xmlns:a16="http://schemas.microsoft.com/office/drawing/2014/main" id="{EBC4710F-12EE-4EE6-BC55-7C6B90FA9463}"/>
              </a:ext>
            </a:extLst>
          </p:cNvPr>
          <p:cNvSpPr/>
          <p:nvPr/>
        </p:nvSpPr>
        <p:spPr>
          <a:xfrm>
            <a:off x="7975853" y="1451007"/>
            <a:ext cx="792480" cy="794003"/>
          </a:xfrm>
          <a:prstGeom prst="rect">
            <a:avLst/>
          </a:prstGeom>
          <a:blipFill>
            <a:blip r:embed="rId9" cstate="print"/>
            <a:stretch>
              <a:fillRect/>
            </a:stretch>
          </a:blipFill>
        </p:spPr>
        <p:txBody>
          <a:bodyPr wrap="square" lIns="0" tIns="0" rIns="0" bIns="0" rtlCol="0"/>
          <a:lstStyle/>
          <a:p>
            <a:endParaRPr/>
          </a:p>
        </p:txBody>
      </p:sp>
      <p:sp>
        <p:nvSpPr>
          <p:cNvPr id="26" name="object 23">
            <a:extLst>
              <a:ext uri="{FF2B5EF4-FFF2-40B4-BE49-F238E27FC236}">
                <a16:creationId xmlns:a16="http://schemas.microsoft.com/office/drawing/2014/main" id="{8A74D9DA-314C-4060-889A-937077C7335F}"/>
              </a:ext>
            </a:extLst>
          </p:cNvPr>
          <p:cNvSpPr/>
          <p:nvPr/>
        </p:nvSpPr>
        <p:spPr>
          <a:xfrm>
            <a:off x="7977378" y="1452531"/>
            <a:ext cx="791210" cy="792480"/>
          </a:xfrm>
          <a:custGeom>
            <a:avLst/>
            <a:gdLst/>
            <a:ahLst/>
            <a:cxnLst/>
            <a:rect l="l" t="t" r="r" b="b"/>
            <a:pathLst>
              <a:path w="791209" h="792480">
                <a:moveTo>
                  <a:pt x="790956" y="396239"/>
                </a:moveTo>
                <a:lnTo>
                  <a:pt x="788295" y="350033"/>
                </a:lnTo>
                <a:lnTo>
                  <a:pt x="780512" y="305390"/>
                </a:lnTo>
                <a:lnTo>
                  <a:pt x="767902" y="262611"/>
                </a:lnTo>
                <a:lnTo>
                  <a:pt x="750763" y="221990"/>
                </a:lnTo>
                <a:lnTo>
                  <a:pt x="729390" y="183827"/>
                </a:lnTo>
                <a:lnTo>
                  <a:pt x="704081" y="148418"/>
                </a:lnTo>
                <a:lnTo>
                  <a:pt x="675132" y="116062"/>
                </a:lnTo>
                <a:lnTo>
                  <a:pt x="642839" y="87054"/>
                </a:lnTo>
                <a:lnTo>
                  <a:pt x="607499" y="61693"/>
                </a:lnTo>
                <a:lnTo>
                  <a:pt x="569409" y="40277"/>
                </a:lnTo>
                <a:lnTo>
                  <a:pt x="528865" y="23102"/>
                </a:lnTo>
                <a:lnTo>
                  <a:pt x="486164" y="10465"/>
                </a:lnTo>
                <a:lnTo>
                  <a:pt x="441603" y="2666"/>
                </a:lnTo>
                <a:lnTo>
                  <a:pt x="395478" y="0"/>
                </a:lnTo>
                <a:lnTo>
                  <a:pt x="349352" y="2666"/>
                </a:lnTo>
                <a:lnTo>
                  <a:pt x="304791" y="10465"/>
                </a:lnTo>
                <a:lnTo>
                  <a:pt x="262090" y="23102"/>
                </a:lnTo>
                <a:lnTo>
                  <a:pt x="221546" y="40277"/>
                </a:lnTo>
                <a:lnTo>
                  <a:pt x="183456" y="61693"/>
                </a:lnTo>
                <a:lnTo>
                  <a:pt x="148116" y="87054"/>
                </a:lnTo>
                <a:lnTo>
                  <a:pt x="115823" y="116062"/>
                </a:lnTo>
                <a:lnTo>
                  <a:pt x="86874" y="148418"/>
                </a:lnTo>
                <a:lnTo>
                  <a:pt x="61565" y="183827"/>
                </a:lnTo>
                <a:lnTo>
                  <a:pt x="40192" y="221990"/>
                </a:lnTo>
                <a:lnTo>
                  <a:pt x="23053" y="262611"/>
                </a:lnTo>
                <a:lnTo>
                  <a:pt x="10443" y="305390"/>
                </a:lnTo>
                <a:lnTo>
                  <a:pt x="2660" y="350033"/>
                </a:lnTo>
                <a:lnTo>
                  <a:pt x="0" y="396239"/>
                </a:lnTo>
                <a:lnTo>
                  <a:pt x="2660" y="442446"/>
                </a:lnTo>
                <a:lnTo>
                  <a:pt x="10443" y="487089"/>
                </a:lnTo>
                <a:lnTo>
                  <a:pt x="23053" y="529868"/>
                </a:lnTo>
                <a:lnTo>
                  <a:pt x="40192" y="570489"/>
                </a:lnTo>
                <a:lnTo>
                  <a:pt x="61565" y="608652"/>
                </a:lnTo>
                <a:lnTo>
                  <a:pt x="86874" y="644061"/>
                </a:lnTo>
                <a:lnTo>
                  <a:pt x="115824" y="676417"/>
                </a:lnTo>
                <a:lnTo>
                  <a:pt x="148116" y="705425"/>
                </a:lnTo>
                <a:lnTo>
                  <a:pt x="183456" y="730786"/>
                </a:lnTo>
                <a:lnTo>
                  <a:pt x="221546" y="752202"/>
                </a:lnTo>
                <a:lnTo>
                  <a:pt x="262090" y="769377"/>
                </a:lnTo>
                <a:lnTo>
                  <a:pt x="304791" y="782014"/>
                </a:lnTo>
                <a:lnTo>
                  <a:pt x="349352" y="789813"/>
                </a:lnTo>
                <a:lnTo>
                  <a:pt x="395478" y="792479"/>
                </a:lnTo>
                <a:lnTo>
                  <a:pt x="441603" y="789813"/>
                </a:lnTo>
                <a:lnTo>
                  <a:pt x="486164" y="782014"/>
                </a:lnTo>
                <a:lnTo>
                  <a:pt x="528865" y="769377"/>
                </a:lnTo>
                <a:lnTo>
                  <a:pt x="569409" y="752202"/>
                </a:lnTo>
                <a:lnTo>
                  <a:pt x="607499" y="730786"/>
                </a:lnTo>
                <a:lnTo>
                  <a:pt x="642839" y="705425"/>
                </a:lnTo>
                <a:lnTo>
                  <a:pt x="675132" y="676417"/>
                </a:lnTo>
                <a:lnTo>
                  <a:pt x="704081" y="644061"/>
                </a:lnTo>
                <a:lnTo>
                  <a:pt x="729390" y="608652"/>
                </a:lnTo>
                <a:lnTo>
                  <a:pt x="750763" y="570489"/>
                </a:lnTo>
                <a:lnTo>
                  <a:pt x="767902" y="529868"/>
                </a:lnTo>
                <a:lnTo>
                  <a:pt x="780512" y="487089"/>
                </a:lnTo>
                <a:lnTo>
                  <a:pt x="788295" y="442446"/>
                </a:lnTo>
                <a:lnTo>
                  <a:pt x="790956" y="396239"/>
                </a:lnTo>
                <a:close/>
              </a:path>
            </a:pathLst>
          </a:custGeom>
          <a:ln w="63500">
            <a:solidFill>
              <a:srgbClr val="FFFFFF"/>
            </a:solidFill>
          </a:ln>
        </p:spPr>
        <p:txBody>
          <a:bodyPr wrap="square" lIns="0" tIns="0" rIns="0" bIns="0" rtlCol="0"/>
          <a:lstStyle/>
          <a:p>
            <a:endParaRPr/>
          </a:p>
        </p:txBody>
      </p:sp>
      <p:sp>
        <p:nvSpPr>
          <p:cNvPr id="27" name="object 24">
            <a:extLst>
              <a:ext uri="{FF2B5EF4-FFF2-40B4-BE49-F238E27FC236}">
                <a16:creationId xmlns:a16="http://schemas.microsoft.com/office/drawing/2014/main" id="{0F6B0E11-605E-442C-B9D9-BDFF5CBE352A}"/>
              </a:ext>
            </a:extLst>
          </p:cNvPr>
          <p:cNvSpPr/>
          <p:nvPr/>
        </p:nvSpPr>
        <p:spPr>
          <a:xfrm>
            <a:off x="5988558" y="2965863"/>
            <a:ext cx="585470" cy="520065"/>
          </a:xfrm>
          <a:custGeom>
            <a:avLst/>
            <a:gdLst/>
            <a:ahLst/>
            <a:cxnLst/>
            <a:rect l="l" t="t" r="r" b="b"/>
            <a:pathLst>
              <a:path w="585470" h="520064">
                <a:moveTo>
                  <a:pt x="0" y="129921"/>
                </a:moveTo>
                <a:lnTo>
                  <a:pt x="325374" y="129921"/>
                </a:lnTo>
                <a:lnTo>
                  <a:pt x="325374" y="0"/>
                </a:lnTo>
                <a:lnTo>
                  <a:pt x="585215" y="259842"/>
                </a:lnTo>
                <a:lnTo>
                  <a:pt x="325374" y="519684"/>
                </a:lnTo>
                <a:lnTo>
                  <a:pt x="325374" y="389763"/>
                </a:lnTo>
                <a:lnTo>
                  <a:pt x="0" y="389763"/>
                </a:lnTo>
                <a:lnTo>
                  <a:pt x="0" y="129921"/>
                </a:lnTo>
                <a:close/>
              </a:path>
            </a:pathLst>
          </a:custGeom>
          <a:ln w="63500">
            <a:solidFill>
              <a:srgbClr val="FFC000"/>
            </a:solidFill>
          </a:ln>
        </p:spPr>
        <p:txBody>
          <a:bodyPr wrap="square" lIns="0" tIns="0" rIns="0" bIns="0" rtlCol="0"/>
          <a:lstStyle/>
          <a:p>
            <a:endParaRPr/>
          </a:p>
        </p:txBody>
      </p:sp>
      <p:sp>
        <p:nvSpPr>
          <p:cNvPr id="28" name="object 25">
            <a:extLst>
              <a:ext uri="{FF2B5EF4-FFF2-40B4-BE49-F238E27FC236}">
                <a16:creationId xmlns:a16="http://schemas.microsoft.com/office/drawing/2014/main" id="{A877A40B-4CD0-4AA7-B858-837D6DE4B63D}"/>
              </a:ext>
            </a:extLst>
          </p:cNvPr>
          <p:cNvSpPr/>
          <p:nvPr/>
        </p:nvSpPr>
        <p:spPr>
          <a:xfrm>
            <a:off x="7009638" y="2619915"/>
            <a:ext cx="510539" cy="541019"/>
          </a:xfrm>
          <a:prstGeom prst="rect">
            <a:avLst/>
          </a:prstGeom>
          <a:blipFill>
            <a:blip r:embed="rId10" cstate="print"/>
            <a:stretch>
              <a:fillRect/>
            </a:stretch>
          </a:blipFill>
        </p:spPr>
        <p:txBody>
          <a:bodyPr wrap="square" lIns="0" tIns="0" rIns="0" bIns="0" rtlCol="0"/>
          <a:lstStyle/>
          <a:p>
            <a:endParaRPr/>
          </a:p>
        </p:txBody>
      </p:sp>
      <p:sp>
        <p:nvSpPr>
          <p:cNvPr id="29" name="object 26">
            <a:extLst>
              <a:ext uri="{FF2B5EF4-FFF2-40B4-BE49-F238E27FC236}">
                <a16:creationId xmlns:a16="http://schemas.microsoft.com/office/drawing/2014/main" id="{8F27ACAD-F109-422F-BB56-0ACE52340106}"/>
              </a:ext>
            </a:extLst>
          </p:cNvPr>
          <p:cNvSpPr/>
          <p:nvPr/>
        </p:nvSpPr>
        <p:spPr>
          <a:xfrm>
            <a:off x="7201789" y="2859564"/>
            <a:ext cx="123189" cy="304545"/>
          </a:xfrm>
          <a:prstGeom prst="rect">
            <a:avLst/>
          </a:prstGeom>
          <a:blipFill>
            <a:blip r:embed="rId11" cstate="print"/>
            <a:stretch>
              <a:fillRect/>
            </a:stretch>
          </a:blipFill>
        </p:spPr>
        <p:txBody>
          <a:bodyPr wrap="square" lIns="0" tIns="0" rIns="0" bIns="0" rtlCol="0"/>
          <a:lstStyle/>
          <a:p>
            <a:endParaRPr/>
          </a:p>
        </p:txBody>
      </p:sp>
      <p:sp>
        <p:nvSpPr>
          <p:cNvPr id="30" name="object 27">
            <a:extLst>
              <a:ext uri="{FF2B5EF4-FFF2-40B4-BE49-F238E27FC236}">
                <a16:creationId xmlns:a16="http://schemas.microsoft.com/office/drawing/2014/main" id="{C6FA1D6B-9F94-47CF-BA4F-44DB4C9E5AAB}"/>
              </a:ext>
            </a:extLst>
          </p:cNvPr>
          <p:cNvSpPr/>
          <p:nvPr/>
        </p:nvSpPr>
        <p:spPr>
          <a:xfrm>
            <a:off x="7009638" y="2619915"/>
            <a:ext cx="510540" cy="421640"/>
          </a:xfrm>
          <a:custGeom>
            <a:avLst/>
            <a:gdLst/>
            <a:ahLst/>
            <a:cxnLst/>
            <a:rect l="l" t="t" r="r" b="b"/>
            <a:pathLst>
              <a:path w="510540" h="421639">
                <a:moveTo>
                  <a:pt x="13334" y="216534"/>
                </a:moveTo>
                <a:lnTo>
                  <a:pt x="53339" y="216534"/>
                </a:lnTo>
                <a:lnTo>
                  <a:pt x="60705" y="216534"/>
                </a:lnTo>
                <a:lnTo>
                  <a:pt x="66675" y="222503"/>
                </a:lnTo>
                <a:lnTo>
                  <a:pt x="66675" y="229742"/>
                </a:lnTo>
                <a:lnTo>
                  <a:pt x="66675" y="237108"/>
                </a:lnTo>
                <a:lnTo>
                  <a:pt x="60705" y="243077"/>
                </a:lnTo>
                <a:lnTo>
                  <a:pt x="53339" y="243077"/>
                </a:lnTo>
                <a:lnTo>
                  <a:pt x="13334" y="243077"/>
                </a:lnTo>
                <a:lnTo>
                  <a:pt x="5969" y="243077"/>
                </a:lnTo>
                <a:lnTo>
                  <a:pt x="0" y="237108"/>
                </a:lnTo>
                <a:lnTo>
                  <a:pt x="0" y="229742"/>
                </a:lnTo>
                <a:lnTo>
                  <a:pt x="0" y="222503"/>
                </a:lnTo>
                <a:lnTo>
                  <a:pt x="5969" y="216534"/>
                </a:lnTo>
                <a:lnTo>
                  <a:pt x="13334" y="216534"/>
                </a:lnTo>
                <a:close/>
              </a:path>
              <a:path w="510540" h="421639">
                <a:moveTo>
                  <a:pt x="457200" y="216534"/>
                </a:moveTo>
                <a:lnTo>
                  <a:pt x="497204" y="216534"/>
                </a:lnTo>
                <a:lnTo>
                  <a:pt x="504571" y="216534"/>
                </a:lnTo>
                <a:lnTo>
                  <a:pt x="510539" y="222503"/>
                </a:lnTo>
                <a:lnTo>
                  <a:pt x="510539" y="229742"/>
                </a:lnTo>
                <a:lnTo>
                  <a:pt x="510539" y="237108"/>
                </a:lnTo>
                <a:lnTo>
                  <a:pt x="504571" y="243077"/>
                </a:lnTo>
                <a:lnTo>
                  <a:pt x="497204" y="243077"/>
                </a:lnTo>
                <a:lnTo>
                  <a:pt x="457200" y="243077"/>
                </a:lnTo>
                <a:lnTo>
                  <a:pt x="449833" y="243077"/>
                </a:lnTo>
                <a:lnTo>
                  <a:pt x="443864" y="237108"/>
                </a:lnTo>
                <a:lnTo>
                  <a:pt x="443864" y="229742"/>
                </a:lnTo>
                <a:lnTo>
                  <a:pt x="443864" y="222503"/>
                </a:lnTo>
                <a:lnTo>
                  <a:pt x="449833" y="216534"/>
                </a:lnTo>
                <a:lnTo>
                  <a:pt x="457200" y="216534"/>
                </a:lnTo>
                <a:close/>
              </a:path>
              <a:path w="510540" h="421639">
                <a:moveTo>
                  <a:pt x="253746" y="95250"/>
                </a:moveTo>
                <a:lnTo>
                  <a:pt x="304736" y="105155"/>
                </a:lnTo>
                <a:lnTo>
                  <a:pt x="349630" y="134874"/>
                </a:lnTo>
                <a:lnTo>
                  <a:pt x="374990" y="169931"/>
                </a:lnTo>
                <a:lnTo>
                  <a:pt x="387670" y="209743"/>
                </a:lnTo>
                <a:lnTo>
                  <a:pt x="387670" y="251139"/>
                </a:lnTo>
                <a:lnTo>
                  <a:pt x="374990" y="290951"/>
                </a:lnTo>
                <a:lnTo>
                  <a:pt x="349630" y="326008"/>
                </a:lnTo>
                <a:lnTo>
                  <a:pt x="317119" y="358520"/>
                </a:lnTo>
                <a:lnTo>
                  <a:pt x="317119" y="394715"/>
                </a:lnTo>
                <a:lnTo>
                  <a:pt x="315045" y="404931"/>
                </a:lnTo>
                <a:lnTo>
                  <a:pt x="309387" y="413289"/>
                </a:lnTo>
                <a:lnTo>
                  <a:pt x="300991" y="418933"/>
                </a:lnTo>
                <a:lnTo>
                  <a:pt x="290702" y="421004"/>
                </a:lnTo>
                <a:lnTo>
                  <a:pt x="254507" y="421004"/>
                </a:lnTo>
                <a:lnTo>
                  <a:pt x="253746" y="421639"/>
                </a:lnTo>
                <a:lnTo>
                  <a:pt x="253110" y="421004"/>
                </a:lnTo>
                <a:lnTo>
                  <a:pt x="216788" y="421004"/>
                </a:lnTo>
                <a:lnTo>
                  <a:pt x="206573" y="418933"/>
                </a:lnTo>
                <a:lnTo>
                  <a:pt x="198215" y="413289"/>
                </a:lnTo>
                <a:lnTo>
                  <a:pt x="192571" y="404931"/>
                </a:lnTo>
                <a:lnTo>
                  <a:pt x="190500" y="394715"/>
                </a:lnTo>
                <a:lnTo>
                  <a:pt x="190500" y="358520"/>
                </a:lnTo>
                <a:lnTo>
                  <a:pt x="182330" y="350422"/>
                </a:lnTo>
                <a:lnTo>
                  <a:pt x="132567" y="290951"/>
                </a:lnTo>
                <a:lnTo>
                  <a:pt x="119857" y="251139"/>
                </a:lnTo>
                <a:lnTo>
                  <a:pt x="119857" y="209743"/>
                </a:lnTo>
                <a:lnTo>
                  <a:pt x="132567" y="169931"/>
                </a:lnTo>
                <a:lnTo>
                  <a:pt x="157987" y="134874"/>
                </a:lnTo>
                <a:lnTo>
                  <a:pt x="202771" y="105155"/>
                </a:lnTo>
                <a:lnTo>
                  <a:pt x="227871" y="97726"/>
                </a:lnTo>
                <a:lnTo>
                  <a:pt x="253746" y="95250"/>
                </a:lnTo>
                <a:close/>
              </a:path>
              <a:path w="510540" h="421639">
                <a:moveTo>
                  <a:pt x="441832" y="71881"/>
                </a:moveTo>
                <a:lnTo>
                  <a:pt x="445261" y="71881"/>
                </a:lnTo>
                <a:lnTo>
                  <a:pt x="448690" y="73151"/>
                </a:lnTo>
                <a:lnTo>
                  <a:pt x="451230" y="75691"/>
                </a:lnTo>
                <a:lnTo>
                  <a:pt x="456437" y="80899"/>
                </a:lnTo>
                <a:lnTo>
                  <a:pt x="456437" y="89280"/>
                </a:lnTo>
                <a:lnTo>
                  <a:pt x="451230" y="94487"/>
                </a:lnTo>
                <a:lnTo>
                  <a:pt x="422909" y="122681"/>
                </a:lnTo>
                <a:lnTo>
                  <a:pt x="417702" y="127888"/>
                </a:lnTo>
                <a:lnTo>
                  <a:pt x="409321" y="127888"/>
                </a:lnTo>
                <a:lnTo>
                  <a:pt x="404113" y="122681"/>
                </a:lnTo>
                <a:lnTo>
                  <a:pt x="398906" y="117601"/>
                </a:lnTo>
                <a:lnTo>
                  <a:pt x="398906" y="109092"/>
                </a:lnTo>
                <a:lnTo>
                  <a:pt x="404113" y="103886"/>
                </a:lnTo>
                <a:lnTo>
                  <a:pt x="432434" y="75691"/>
                </a:lnTo>
                <a:lnTo>
                  <a:pt x="434975" y="73151"/>
                </a:lnTo>
                <a:lnTo>
                  <a:pt x="438403" y="71881"/>
                </a:lnTo>
                <a:lnTo>
                  <a:pt x="441832" y="71881"/>
                </a:lnTo>
                <a:close/>
              </a:path>
              <a:path w="510540" h="421639">
                <a:moveTo>
                  <a:pt x="67690" y="71881"/>
                </a:moveTo>
                <a:lnTo>
                  <a:pt x="71120" y="71881"/>
                </a:lnTo>
                <a:lnTo>
                  <a:pt x="74549" y="73151"/>
                </a:lnTo>
                <a:lnTo>
                  <a:pt x="77088" y="75691"/>
                </a:lnTo>
                <a:lnTo>
                  <a:pt x="105409" y="103886"/>
                </a:lnTo>
                <a:lnTo>
                  <a:pt x="110617" y="109092"/>
                </a:lnTo>
                <a:lnTo>
                  <a:pt x="110617" y="117601"/>
                </a:lnTo>
                <a:lnTo>
                  <a:pt x="105409" y="122681"/>
                </a:lnTo>
                <a:lnTo>
                  <a:pt x="100202" y="127888"/>
                </a:lnTo>
                <a:lnTo>
                  <a:pt x="91694" y="127888"/>
                </a:lnTo>
                <a:lnTo>
                  <a:pt x="86486" y="122681"/>
                </a:lnTo>
                <a:lnTo>
                  <a:pt x="58293" y="94487"/>
                </a:lnTo>
                <a:lnTo>
                  <a:pt x="53085" y="89280"/>
                </a:lnTo>
                <a:lnTo>
                  <a:pt x="53085" y="80899"/>
                </a:lnTo>
                <a:lnTo>
                  <a:pt x="58293" y="75691"/>
                </a:lnTo>
                <a:lnTo>
                  <a:pt x="60832" y="73151"/>
                </a:lnTo>
                <a:lnTo>
                  <a:pt x="64261" y="71881"/>
                </a:lnTo>
                <a:lnTo>
                  <a:pt x="67690" y="71881"/>
                </a:lnTo>
                <a:close/>
              </a:path>
              <a:path w="510540" h="421639">
                <a:moveTo>
                  <a:pt x="255270" y="0"/>
                </a:moveTo>
                <a:lnTo>
                  <a:pt x="262635" y="0"/>
                </a:lnTo>
                <a:lnTo>
                  <a:pt x="268604" y="5968"/>
                </a:lnTo>
                <a:lnTo>
                  <a:pt x="268604" y="13334"/>
                </a:lnTo>
                <a:lnTo>
                  <a:pt x="268604" y="53212"/>
                </a:lnTo>
                <a:lnTo>
                  <a:pt x="268604" y="60578"/>
                </a:lnTo>
                <a:lnTo>
                  <a:pt x="262635" y="66547"/>
                </a:lnTo>
                <a:lnTo>
                  <a:pt x="255270" y="66547"/>
                </a:lnTo>
                <a:lnTo>
                  <a:pt x="247903" y="66547"/>
                </a:lnTo>
                <a:lnTo>
                  <a:pt x="241934" y="60578"/>
                </a:lnTo>
                <a:lnTo>
                  <a:pt x="241934" y="53212"/>
                </a:lnTo>
                <a:lnTo>
                  <a:pt x="241934" y="13334"/>
                </a:lnTo>
                <a:lnTo>
                  <a:pt x="241934" y="5968"/>
                </a:lnTo>
                <a:lnTo>
                  <a:pt x="247903" y="0"/>
                </a:lnTo>
                <a:lnTo>
                  <a:pt x="255270" y="0"/>
                </a:lnTo>
                <a:close/>
              </a:path>
            </a:pathLst>
          </a:custGeom>
          <a:ln w="6350">
            <a:solidFill>
              <a:srgbClr val="000000"/>
            </a:solidFill>
          </a:ln>
        </p:spPr>
        <p:txBody>
          <a:bodyPr wrap="square" lIns="0" tIns="0" rIns="0" bIns="0" rtlCol="0"/>
          <a:lstStyle/>
          <a:p>
            <a:endParaRPr/>
          </a:p>
        </p:txBody>
      </p:sp>
      <p:sp>
        <p:nvSpPr>
          <p:cNvPr id="31" name="object 28">
            <a:extLst>
              <a:ext uri="{FF2B5EF4-FFF2-40B4-BE49-F238E27FC236}">
                <a16:creationId xmlns:a16="http://schemas.microsoft.com/office/drawing/2014/main" id="{875C38BD-05F9-487F-99E6-1B77140B3839}"/>
              </a:ext>
            </a:extLst>
          </p:cNvPr>
          <p:cNvSpPr/>
          <p:nvPr/>
        </p:nvSpPr>
        <p:spPr>
          <a:xfrm>
            <a:off x="3578860" y="3716180"/>
            <a:ext cx="453072" cy="453072"/>
          </a:xfrm>
          <a:prstGeom prst="rect">
            <a:avLst/>
          </a:prstGeom>
          <a:blipFill>
            <a:blip r:embed="rId12" cstate="print"/>
            <a:stretch>
              <a:fillRect/>
            </a:stretch>
          </a:blipFill>
        </p:spPr>
        <p:txBody>
          <a:bodyPr wrap="square" lIns="0" tIns="0" rIns="0" bIns="0" rtlCol="0"/>
          <a:lstStyle/>
          <a:p>
            <a:endParaRPr/>
          </a:p>
        </p:txBody>
      </p:sp>
      <p:sp>
        <p:nvSpPr>
          <p:cNvPr id="32" name="object 29">
            <a:extLst>
              <a:ext uri="{FF2B5EF4-FFF2-40B4-BE49-F238E27FC236}">
                <a16:creationId xmlns:a16="http://schemas.microsoft.com/office/drawing/2014/main" id="{6722129C-CBEE-4A55-84B7-55A51F623FDC}"/>
              </a:ext>
            </a:extLst>
          </p:cNvPr>
          <p:cNvSpPr/>
          <p:nvPr/>
        </p:nvSpPr>
        <p:spPr>
          <a:xfrm>
            <a:off x="3953637" y="4090956"/>
            <a:ext cx="81470" cy="81470"/>
          </a:xfrm>
          <a:prstGeom prst="rect">
            <a:avLst/>
          </a:prstGeom>
          <a:blipFill>
            <a:blip r:embed="rId13" cstate="print"/>
            <a:stretch>
              <a:fillRect/>
            </a:stretch>
          </a:blipFill>
        </p:spPr>
        <p:txBody>
          <a:bodyPr wrap="square" lIns="0" tIns="0" rIns="0" bIns="0" rtlCol="0"/>
          <a:lstStyle/>
          <a:p>
            <a:endParaRPr/>
          </a:p>
        </p:txBody>
      </p:sp>
      <p:sp>
        <p:nvSpPr>
          <p:cNvPr id="33" name="object 30">
            <a:extLst>
              <a:ext uri="{FF2B5EF4-FFF2-40B4-BE49-F238E27FC236}">
                <a16:creationId xmlns:a16="http://schemas.microsoft.com/office/drawing/2014/main" id="{B5EF5D9A-FF48-47B2-A173-3D3F71AA6304}"/>
              </a:ext>
            </a:extLst>
          </p:cNvPr>
          <p:cNvSpPr/>
          <p:nvPr/>
        </p:nvSpPr>
        <p:spPr>
          <a:xfrm>
            <a:off x="3611753" y="3749072"/>
            <a:ext cx="253364" cy="253365"/>
          </a:xfrm>
          <a:prstGeom prst="rect">
            <a:avLst/>
          </a:prstGeom>
          <a:blipFill>
            <a:blip r:embed="rId14" cstate="print"/>
            <a:stretch>
              <a:fillRect/>
            </a:stretch>
          </a:blipFill>
        </p:spPr>
        <p:txBody>
          <a:bodyPr wrap="square" lIns="0" tIns="0" rIns="0" bIns="0" rtlCol="0"/>
          <a:lstStyle/>
          <a:p>
            <a:endParaRPr/>
          </a:p>
        </p:txBody>
      </p:sp>
      <p:sp>
        <p:nvSpPr>
          <p:cNvPr id="34" name="object 31">
            <a:extLst>
              <a:ext uri="{FF2B5EF4-FFF2-40B4-BE49-F238E27FC236}">
                <a16:creationId xmlns:a16="http://schemas.microsoft.com/office/drawing/2014/main" id="{E4EAA110-B7C2-44D6-9FEB-5712BD25E5E2}"/>
              </a:ext>
            </a:extLst>
          </p:cNvPr>
          <p:cNvSpPr/>
          <p:nvPr/>
        </p:nvSpPr>
        <p:spPr>
          <a:xfrm>
            <a:off x="3578860" y="3716180"/>
            <a:ext cx="426084" cy="426084"/>
          </a:xfrm>
          <a:custGeom>
            <a:avLst/>
            <a:gdLst/>
            <a:ahLst/>
            <a:cxnLst/>
            <a:rect l="l" t="t" r="r" b="b"/>
            <a:pathLst>
              <a:path w="426085" h="426085">
                <a:moveTo>
                  <a:pt x="159639" y="0"/>
                </a:moveTo>
                <a:lnTo>
                  <a:pt x="210073" y="8127"/>
                </a:lnTo>
                <a:lnTo>
                  <a:pt x="253862" y="30764"/>
                </a:lnTo>
                <a:lnTo>
                  <a:pt x="288386" y="65288"/>
                </a:lnTo>
                <a:lnTo>
                  <a:pt x="311023" y="109077"/>
                </a:lnTo>
                <a:lnTo>
                  <a:pt x="319151" y="159511"/>
                </a:lnTo>
                <a:lnTo>
                  <a:pt x="317597" y="181671"/>
                </a:lnTo>
                <a:lnTo>
                  <a:pt x="312912" y="202771"/>
                </a:lnTo>
                <a:lnTo>
                  <a:pt x="305059" y="222466"/>
                </a:lnTo>
                <a:lnTo>
                  <a:pt x="294005" y="240410"/>
                </a:lnTo>
                <a:lnTo>
                  <a:pt x="425831" y="372236"/>
                </a:lnTo>
                <a:lnTo>
                  <a:pt x="372237" y="425830"/>
                </a:lnTo>
                <a:lnTo>
                  <a:pt x="240411" y="294004"/>
                </a:lnTo>
                <a:lnTo>
                  <a:pt x="222486" y="305006"/>
                </a:lnTo>
                <a:lnTo>
                  <a:pt x="202834" y="312864"/>
                </a:lnTo>
                <a:lnTo>
                  <a:pt x="181778" y="317579"/>
                </a:lnTo>
                <a:lnTo>
                  <a:pt x="159639" y="319150"/>
                </a:lnTo>
                <a:lnTo>
                  <a:pt x="109191" y="311009"/>
                </a:lnTo>
                <a:lnTo>
                  <a:pt x="65370" y="288341"/>
                </a:lnTo>
                <a:lnTo>
                  <a:pt x="30809" y="253780"/>
                </a:lnTo>
                <a:lnTo>
                  <a:pt x="8141" y="209959"/>
                </a:lnTo>
                <a:lnTo>
                  <a:pt x="0" y="159511"/>
                </a:lnTo>
                <a:lnTo>
                  <a:pt x="8141" y="109077"/>
                </a:lnTo>
                <a:lnTo>
                  <a:pt x="30809" y="65288"/>
                </a:lnTo>
                <a:lnTo>
                  <a:pt x="65370" y="30764"/>
                </a:lnTo>
                <a:lnTo>
                  <a:pt x="109191" y="8128"/>
                </a:lnTo>
                <a:lnTo>
                  <a:pt x="159639" y="0"/>
                </a:lnTo>
                <a:close/>
              </a:path>
            </a:pathLst>
          </a:custGeom>
          <a:ln w="6349">
            <a:solidFill>
              <a:srgbClr val="000000"/>
            </a:solidFill>
          </a:ln>
        </p:spPr>
        <p:txBody>
          <a:bodyPr wrap="square" lIns="0" tIns="0" rIns="0" bIns="0" rtlCol="0"/>
          <a:lstStyle/>
          <a:p>
            <a:endParaRPr/>
          </a:p>
        </p:txBody>
      </p:sp>
      <p:sp>
        <p:nvSpPr>
          <p:cNvPr id="35" name="object 32">
            <a:extLst>
              <a:ext uri="{FF2B5EF4-FFF2-40B4-BE49-F238E27FC236}">
                <a16:creationId xmlns:a16="http://schemas.microsoft.com/office/drawing/2014/main" id="{EBD0F022-8E83-47C5-B9A9-F225A3694CFC}"/>
              </a:ext>
            </a:extLst>
          </p:cNvPr>
          <p:cNvSpPr/>
          <p:nvPr/>
        </p:nvSpPr>
        <p:spPr>
          <a:xfrm>
            <a:off x="3609467" y="1617885"/>
            <a:ext cx="453072" cy="453040"/>
          </a:xfrm>
          <a:prstGeom prst="rect">
            <a:avLst/>
          </a:prstGeom>
          <a:blipFill>
            <a:blip r:embed="rId15" cstate="print"/>
            <a:stretch>
              <a:fillRect/>
            </a:stretch>
          </a:blipFill>
        </p:spPr>
        <p:txBody>
          <a:bodyPr wrap="square" lIns="0" tIns="0" rIns="0" bIns="0" rtlCol="0"/>
          <a:lstStyle/>
          <a:p>
            <a:endParaRPr/>
          </a:p>
        </p:txBody>
      </p:sp>
      <p:sp>
        <p:nvSpPr>
          <p:cNvPr id="36" name="object 33">
            <a:extLst>
              <a:ext uri="{FF2B5EF4-FFF2-40B4-BE49-F238E27FC236}">
                <a16:creationId xmlns:a16="http://schemas.microsoft.com/office/drawing/2014/main" id="{8F2AC6BA-DC94-4B4B-BA04-4C5EE89AF84A}"/>
              </a:ext>
            </a:extLst>
          </p:cNvPr>
          <p:cNvSpPr/>
          <p:nvPr/>
        </p:nvSpPr>
        <p:spPr>
          <a:xfrm>
            <a:off x="3984244" y="1992535"/>
            <a:ext cx="81470" cy="81565"/>
          </a:xfrm>
          <a:prstGeom prst="rect">
            <a:avLst/>
          </a:prstGeom>
          <a:blipFill>
            <a:blip r:embed="rId16" cstate="print"/>
            <a:stretch>
              <a:fillRect/>
            </a:stretch>
          </a:blipFill>
        </p:spPr>
        <p:txBody>
          <a:bodyPr wrap="square" lIns="0" tIns="0" rIns="0" bIns="0" rtlCol="0"/>
          <a:lstStyle/>
          <a:p>
            <a:endParaRPr/>
          </a:p>
        </p:txBody>
      </p:sp>
      <p:sp>
        <p:nvSpPr>
          <p:cNvPr id="37" name="object 34">
            <a:extLst>
              <a:ext uri="{FF2B5EF4-FFF2-40B4-BE49-F238E27FC236}">
                <a16:creationId xmlns:a16="http://schemas.microsoft.com/office/drawing/2014/main" id="{84A04DCD-751C-4796-A0F5-10E4734BE5D9}"/>
              </a:ext>
            </a:extLst>
          </p:cNvPr>
          <p:cNvSpPr/>
          <p:nvPr/>
        </p:nvSpPr>
        <p:spPr>
          <a:xfrm>
            <a:off x="3642360" y="1650778"/>
            <a:ext cx="253365" cy="253364"/>
          </a:xfrm>
          <a:prstGeom prst="rect">
            <a:avLst/>
          </a:prstGeom>
          <a:blipFill>
            <a:blip r:embed="rId17" cstate="print"/>
            <a:stretch>
              <a:fillRect/>
            </a:stretch>
          </a:blipFill>
        </p:spPr>
        <p:txBody>
          <a:bodyPr wrap="square" lIns="0" tIns="0" rIns="0" bIns="0" rtlCol="0"/>
          <a:lstStyle/>
          <a:p>
            <a:endParaRPr/>
          </a:p>
        </p:txBody>
      </p:sp>
      <p:sp>
        <p:nvSpPr>
          <p:cNvPr id="38" name="object 35">
            <a:extLst>
              <a:ext uri="{FF2B5EF4-FFF2-40B4-BE49-F238E27FC236}">
                <a16:creationId xmlns:a16="http://schemas.microsoft.com/office/drawing/2014/main" id="{E3F43B46-D3BD-442D-9E36-A2F155A0BCA4}"/>
              </a:ext>
            </a:extLst>
          </p:cNvPr>
          <p:cNvSpPr/>
          <p:nvPr/>
        </p:nvSpPr>
        <p:spPr>
          <a:xfrm>
            <a:off x="3609467" y="1617885"/>
            <a:ext cx="426084" cy="426084"/>
          </a:xfrm>
          <a:custGeom>
            <a:avLst/>
            <a:gdLst/>
            <a:ahLst/>
            <a:cxnLst/>
            <a:rect l="l" t="t" r="r" b="b"/>
            <a:pathLst>
              <a:path w="426085" h="426085">
                <a:moveTo>
                  <a:pt x="159638" y="0"/>
                </a:moveTo>
                <a:lnTo>
                  <a:pt x="210024" y="8127"/>
                </a:lnTo>
                <a:lnTo>
                  <a:pt x="253807" y="30764"/>
                </a:lnTo>
                <a:lnTo>
                  <a:pt x="288349" y="65288"/>
                </a:lnTo>
                <a:lnTo>
                  <a:pt x="311010" y="109077"/>
                </a:lnTo>
                <a:lnTo>
                  <a:pt x="319150" y="159512"/>
                </a:lnTo>
                <a:lnTo>
                  <a:pt x="317579" y="181671"/>
                </a:lnTo>
                <a:lnTo>
                  <a:pt x="312864" y="202771"/>
                </a:lnTo>
                <a:lnTo>
                  <a:pt x="305006" y="222466"/>
                </a:lnTo>
                <a:lnTo>
                  <a:pt x="294004" y="240411"/>
                </a:lnTo>
                <a:lnTo>
                  <a:pt x="425830" y="372237"/>
                </a:lnTo>
                <a:lnTo>
                  <a:pt x="372237" y="425704"/>
                </a:lnTo>
                <a:lnTo>
                  <a:pt x="240411" y="293877"/>
                </a:lnTo>
                <a:lnTo>
                  <a:pt x="222486" y="304952"/>
                </a:lnTo>
                <a:lnTo>
                  <a:pt x="202834" y="312848"/>
                </a:lnTo>
                <a:lnTo>
                  <a:pt x="181778" y="317577"/>
                </a:lnTo>
                <a:lnTo>
                  <a:pt x="159638" y="319150"/>
                </a:lnTo>
                <a:lnTo>
                  <a:pt x="109191" y="311009"/>
                </a:lnTo>
                <a:lnTo>
                  <a:pt x="65370" y="288341"/>
                </a:lnTo>
                <a:lnTo>
                  <a:pt x="30809" y="253780"/>
                </a:lnTo>
                <a:lnTo>
                  <a:pt x="8141" y="209959"/>
                </a:lnTo>
                <a:lnTo>
                  <a:pt x="0" y="159512"/>
                </a:lnTo>
                <a:lnTo>
                  <a:pt x="8141" y="109077"/>
                </a:lnTo>
                <a:lnTo>
                  <a:pt x="30809" y="65288"/>
                </a:lnTo>
                <a:lnTo>
                  <a:pt x="65370" y="30764"/>
                </a:lnTo>
                <a:lnTo>
                  <a:pt x="109191" y="8128"/>
                </a:lnTo>
                <a:lnTo>
                  <a:pt x="159638" y="0"/>
                </a:lnTo>
                <a:close/>
              </a:path>
            </a:pathLst>
          </a:custGeom>
          <a:ln w="6350">
            <a:solidFill>
              <a:srgbClr val="000000"/>
            </a:solidFill>
          </a:ln>
        </p:spPr>
        <p:txBody>
          <a:bodyPr wrap="square" lIns="0" tIns="0" rIns="0" bIns="0" rtlCol="0"/>
          <a:lstStyle/>
          <a:p>
            <a:endParaRPr/>
          </a:p>
        </p:txBody>
      </p:sp>
      <p:sp>
        <p:nvSpPr>
          <p:cNvPr id="39" name="object 36">
            <a:extLst>
              <a:ext uri="{FF2B5EF4-FFF2-40B4-BE49-F238E27FC236}">
                <a16:creationId xmlns:a16="http://schemas.microsoft.com/office/drawing/2014/main" id="{2F97BA79-4899-47D7-8400-BBB1090E944D}"/>
              </a:ext>
            </a:extLst>
          </p:cNvPr>
          <p:cNvSpPr/>
          <p:nvPr/>
        </p:nvSpPr>
        <p:spPr>
          <a:xfrm>
            <a:off x="8139201" y="1610265"/>
            <a:ext cx="467308" cy="529589"/>
          </a:xfrm>
          <a:prstGeom prst="rect">
            <a:avLst/>
          </a:prstGeom>
          <a:blipFill>
            <a:blip r:embed="rId18" cstate="print"/>
            <a:stretch>
              <a:fillRect/>
            </a:stretch>
          </a:blipFill>
        </p:spPr>
        <p:txBody>
          <a:bodyPr wrap="square" lIns="0" tIns="0" rIns="0" bIns="0" rtlCol="0"/>
          <a:lstStyle/>
          <a:p>
            <a:endParaRPr/>
          </a:p>
        </p:txBody>
      </p:sp>
      <p:sp>
        <p:nvSpPr>
          <p:cNvPr id="40" name="object 37">
            <a:extLst>
              <a:ext uri="{FF2B5EF4-FFF2-40B4-BE49-F238E27FC236}">
                <a16:creationId xmlns:a16="http://schemas.microsoft.com/office/drawing/2014/main" id="{EDF5FDCC-9648-4416-813C-750CEBB98060}"/>
              </a:ext>
            </a:extLst>
          </p:cNvPr>
          <p:cNvSpPr/>
          <p:nvPr/>
        </p:nvSpPr>
        <p:spPr>
          <a:xfrm>
            <a:off x="8163639" y="1635792"/>
            <a:ext cx="417895" cy="477774"/>
          </a:xfrm>
          <a:prstGeom prst="rect">
            <a:avLst/>
          </a:prstGeom>
          <a:blipFill>
            <a:blip r:embed="rId19" cstate="print"/>
            <a:stretch>
              <a:fillRect/>
            </a:stretch>
          </a:blipFill>
        </p:spPr>
        <p:txBody>
          <a:bodyPr wrap="square" lIns="0" tIns="0" rIns="0" bIns="0" rtlCol="0"/>
          <a:lstStyle/>
          <a:p>
            <a:endParaRPr/>
          </a:p>
        </p:txBody>
      </p:sp>
      <p:sp>
        <p:nvSpPr>
          <p:cNvPr id="41" name="object 38">
            <a:extLst>
              <a:ext uri="{FF2B5EF4-FFF2-40B4-BE49-F238E27FC236}">
                <a16:creationId xmlns:a16="http://schemas.microsoft.com/office/drawing/2014/main" id="{C42DDEDF-12E2-474F-8F16-484FEC9B3107}"/>
              </a:ext>
            </a:extLst>
          </p:cNvPr>
          <p:cNvSpPr/>
          <p:nvPr/>
        </p:nvSpPr>
        <p:spPr>
          <a:xfrm>
            <a:off x="8139201" y="1609503"/>
            <a:ext cx="467359" cy="530860"/>
          </a:xfrm>
          <a:custGeom>
            <a:avLst/>
            <a:gdLst/>
            <a:ahLst/>
            <a:cxnLst/>
            <a:rect l="l" t="t" r="r" b="b"/>
            <a:pathLst>
              <a:path w="467359" h="530860">
                <a:moveTo>
                  <a:pt x="233654" y="0"/>
                </a:moveTo>
                <a:lnTo>
                  <a:pt x="242695" y="1150"/>
                </a:lnTo>
                <a:lnTo>
                  <a:pt x="251497" y="4540"/>
                </a:lnTo>
                <a:lnTo>
                  <a:pt x="260014" y="10072"/>
                </a:lnTo>
                <a:lnTo>
                  <a:pt x="268198" y="17652"/>
                </a:lnTo>
                <a:lnTo>
                  <a:pt x="270357" y="17144"/>
                </a:lnTo>
                <a:lnTo>
                  <a:pt x="272516" y="16890"/>
                </a:lnTo>
                <a:lnTo>
                  <a:pt x="274802" y="16890"/>
                </a:lnTo>
                <a:lnTo>
                  <a:pt x="286970" y="19365"/>
                </a:lnTo>
                <a:lnTo>
                  <a:pt x="296900" y="26114"/>
                </a:lnTo>
                <a:lnTo>
                  <a:pt x="303591" y="36125"/>
                </a:lnTo>
                <a:lnTo>
                  <a:pt x="306044" y="48387"/>
                </a:lnTo>
                <a:lnTo>
                  <a:pt x="306044" y="56133"/>
                </a:lnTo>
                <a:lnTo>
                  <a:pt x="303250" y="63245"/>
                </a:lnTo>
                <a:lnTo>
                  <a:pt x="298424" y="68452"/>
                </a:lnTo>
                <a:lnTo>
                  <a:pt x="303206" y="80899"/>
                </a:lnTo>
                <a:lnTo>
                  <a:pt x="307631" y="94202"/>
                </a:lnTo>
                <a:lnTo>
                  <a:pt x="311675" y="108315"/>
                </a:lnTo>
                <a:lnTo>
                  <a:pt x="315315" y="123189"/>
                </a:lnTo>
                <a:lnTo>
                  <a:pt x="366478" y="111085"/>
                </a:lnTo>
                <a:lnTo>
                  <a:pt x="409628" y="108362"/>
                </a:lnTo>
                <a:lnTo>
                  <a:pt x="442420" y="115403"/>
                </a:lnTo>
                <a:lnTo>
                  <a:pt x="462508" y="132587"/>
                </a:lnTo>
                <a:lnTo>
                  <a:pt x="467308" y="158609"/>
                </a:lnTo>
                <a:lnTo>
                  <a:pt x="456999" y="190642"/>
                </a:lnTo>
                <a:lnTo>
                  <a:pt x="433093" y="226796"/>
                </a:lnTo>
                <a:lnTo>
                  <a:pt x="397103" y="265175"/>
                </a:lnTo>
                <a:lnTo>
                  <a:pt x="433093" y="303555"/>
                </a:lnTo>
                <a:lnTo>
                  <a:pt x="456999" y="339709"/>
                </a:lnTo>
                <a:lnTo>
                  <a:pt x="467308" y="371742"/>
                </a:lnTo>
                <a:lnTo>
                  <a:pt x="462508" y="397763"/>
                </a:lnTo>
                <a:lnTo>
                  <a:pt x="451578" y="409731"/>
                </a:lnTo>
                <a:lnTo>
                  <a:pt x="435361" y="417687"/>
                </a:lnTo>
                <a:lnTo>
                  <a:pt x="414430" y="421713"/>
                </a:lnTo>
                <a:lnTo>
                  <a:pt x="389356" y="421893"/>
                </a:lnTo>
                <a:lnTo>
                  <a:pt x="384675" y="428839"/>
                </a:lnTo>
                <a:lnTo>
                  <a:pt x="378291" y="434213"/>
                </a:lnTo>
                <a:lnTo>
                  <a:pt x="370550" y="437681"/>
                </a:lnTo>
                <a:lnTo>
                  <a:pt x="361797" y="438912"/>
                </a:lnTo>
                <a:lnTo>
                  <a:pt x="350527" y="436804"/>
                </a:lnTo>
                <a:lnTo>
                  <a:pt x="341080" y="431006"/>
                </a:lnTo>
                <a:lnTo>
                  <a:pt x="334275" y="422302"/>
                </a:lnTo>
                <a:lnTo>
                  <a:pt x="330936" y="411479"/>
                </a:lnTo>
                <a:lnTo>
                  <a:pt x="325856" y="410337"/>
                </a:lnTo>
                <a:lnTo>
                  <a:pt x="320649" y="408813"/>
                </a:lnTo>
                <a:lnTo>
                  <a:pt x="315442" y="407288"/>
                </a:lnTo>
                <a:lnTo>
                  <a:pt x="300269" y="457700"/>
                </a:lnTo>
                <a:lnTo>
                  <a:pt x="281025" y="496538"/>
                </a:lnTo>
                <a:lnTo>
                  <a:pt x="258542" y="521517"/>
                </a:lnTo>
                <a:lnTo>
                  <a:pt x="233654" y="530351"/>
                </a:lnTo>
                <a:lnTo>
                  <a:pt x="208768" y="521515"/>
                </a:lnTo>
                <a:lnTo>
                  <a:pt x="186299" y="496522"/>
                </a:lnTo>
                <a:lnTo>
                  <a:pt x="167092" y="457646"/>
                </a:lnTo>
                <a:lnTo>
                  <a:pt x="151993" y="407162"/>
                </a:lnTo>
                <a:lnTo>
                  <a:pt x="100830" y="419266"/>
                </a:lnTo>
                <a:lnTo>
                  <a:pt x="57679" y="421989"/>
                </a:lnTo>
                <a:lnTo>
                  <a:pt x="24888" y="414948"/>
                </a:lnTo>
                <a:lnTo>
                  <a:pt x="4800" y="397763"/>
                </a:lnTo>
                <a:lnTo>
                  <a:pt x="0" y="371742"/>
                </a:lnTo>
                <a:lnTo>
                  <a:pt x="10308" y="339709"/>
                </a:lnTo>
                <a:lnTo>
                  <a:pt x="34214" y="303555"/>
                </a:lnTo>
                <a:lnTo>
                  <a:pt x="70205" y="265175"/>
                </a:lnTo>
                <a:lnTo>
                  <a:pt x="63777" y="259006"/>
                </a:lnTo>
                <a:lnTo>
                  <a:pt x="57648" y="252872"/>
                </a:lnTo>
                <a:lnTo>
                  <a:pt x="51827" y="246762"/>
                </a:lnTo>
                <a:lnTo>
                  <a:pt x="46329" y="240664"/>
                </a:lnTo>
                <a:lnTo>
                  <a:pt x="43408" y="241807"/>
                </a:lnTo>
                <a:lnTo>
                  <a:pt x="40233" y="242188"/>
                </a:lnTo>
                <a:lnTo>
                  <a:pt x="36931" y="242188"/>
                </a:lnTo>
                <a:lnTo>
                  <a:pt x="24763" y="239734"/>
                </a:lnTo>
                <a:lnTo>
                  <a:pt x="14833" y="233029"/>
                </a:lnTo>
                <a:lnTo>
                  <a:pt x="8141" y="223061"/>
                </a:lnTo>
                <a:lnTo>
                  <a:pt x="5689" y="210819"/>
                </a:lnTo>
                <a:lnTo>
                  <a:pt x="5689" y="204088"/>
                </a:lnTo>
                <a:lnTo>
                  <a:pt x="7721" y="197865"/>
                </a:lnTo>
                <a:lnTo>
                  <a:pt x="11785" y="193039"/>
                </a:lnTo>
                <a:lnTo>
                  <a:pt x="4032" y="175700"/>
                </a:lnTo>
                <a:lnTo>
                  <a:pt x="148" y="159670"/>
                </a:lnTo>
                <a:lnTo>
                  <a:pt x="337" y="145212"/>
                </a:lnTo>
                <a:lnTo>
                  <a:pt x="4800" y="132587"/>
                </a:lnTo>
                <a:lnTo>
                  <a:pt x="24886" y="115401"/>
                </a:lnTo>
                <a:lnTo>
                  <a:pt x="57663" y="108346"/>
                </a:lnTo>
                <a:lnTo>
                  <a:pt x="100776" y="111031"/>
                </a:lnTo>
                <a:lnTo>
                  <a:pt x="151866" y="123062"/>
                </a:lnTo>
                <a:lnTo>
                  <a:pt x="167038" y="72651"/>
                </a:lnTo>
                <a:lnTo>
                  <a:pt x="186283" y="33813"/>
                </a:lnTo>
                <a:lnTo>
                  <a:pt x="208766" y="8834"/>
                </a:lnTo>
                <a:lnTo>
                  <a:pt x="233654" y="0"/>
                </a:lnTo>
                <a:close/>
              </a:path>
            </a:pathLst>
          </a:custGeom>
          <a:ln w="6350">
            <a:solidFill>
              <a:srgbClr val="000000"/>
            </a:solidFill>
          </a:ln>
        </p:spPr>
        <p:txBody>
          <a:bodyPr wrap="square" lIns="0" tIns="0" rIns="0" bIns="0" rtlCol="0"/>
          <a:lstStyle/>
          <a:p>
            <a:endParaRPr/>
          </a:p>
        </p:txBody>
      </p:sp>
      <p:sp>
        <p:nvSpPr>
          <p:cNvPr id="42" name="object 39">
            <a:extLst>
              <a:ext uri="{FF2B5EF4-FFF2-40B4-BE49-F238E27FC236}">
                <a16:creationId xmlns:a16="http://schemas.microsoft.com/office/drawing/2014/main" id="{9BFA9FED-9099-47BD-8047-D16578AA3517}"/>
              </a:ext>
            </a:extLst>
          </p:cNvPr>
          <p:cNvSpPr/>
          <p:nvPr/>
        </p:nvSpPr>
        <p:spPr>
          <a:xfrm>
            <a:off x="8151415" y="3708813"/>
            <a:ext cx="468788" cy="529590"/>
          </a:xfrm>
          <a:prstGeom prst="rect">
            <a:avLst/>
          </a:prstGeom>
          <a:blipFill>
            <a:blip r:embed="rId20" cstate="print"/>
            <a:stretch>
              <a:fillRect/>
            </a:stretch>
          </a:blipFill>
        </p:spPr>
        <p:txBody>
          <a:bodyPr wrap="square" lIns="0" tIns="0" rIns="0" bIns="0" rtlCol="0"/>
          <a:lstStyle/>
          <a:p>
            <a:endParaRPr/>
          </a:p>
        </p:txBody>
      </p:sp>
      <p:sp>
        <p:nvSpPr>
          <p:cNvPr id="43" name="object 40">
            <a:extLst>
              <a:ext uri="{FF2B5EF4-FFF2-40B4-BE49-F238E27FC236}">
                <a16:creationId xmlns:a16="http://schemas.microsoft.com/office/drawing/2014/main" id="{D6295E89-122A-4ABF-AE2F-218540A75D0A}"/>
              </a:ext>
            </a:extLst>
          </p:cNvPr>
          <p:cNvSpPr/>
          <p:nvPr/>
        </p:nvSpPr>
        <p:spPr>
          <a:xfrm>
            <a:off x="8175958" y="3734340"/>
            <a:ext cx="419163" cy="477774"/>
          </a:xfrm>
          <a:prstGeom prst="rect">
            <a:avLst/>
          </a:prstGeom>
          <a:blipFill>
            <a:blip r:embed="rId21" cstate="print"/>
            <a:stretch>
              <a:fillRect/>
            </a:stretch>
          </a:blipFill>
        </p:spPr>
        <p:txBody>
          <a:bodyPr wrap="square" lIns="0" tIns="0" rIns="0" bIns="0" rtlCol="0"/>
          <a:lstStyle/>
          <a:p>
            <a:endParaRPr/>
          </a:p>
        </p:txBody>
      </p:sp>
      <p:sp>
        <p:nvSpPr>
          <p:cNvPr id="44" name="object 41">
            <a:extLst>
              <a:ext uri="{FF2B5EF4-FFF2-40B4-BE49-F238E27FC236}">
                <a16:creationId xmlns:a16="http://schemas.microsoft.com/office/drawing/2014/main" id="{EE84891C-048A-45B4-834A-C88E08AD995F}"/>
              </a:ext>
            </a:extLst>
          </p:cNvPr>
          <p:cNvSpPr/>
          <p:nvPr/>
        </p:nvSpPr>
        <p:spPr>
          <a:xfrm>
            <a:off x="8151415" y="3708052"/>
            <a:ext cx="469265" cy="530860"/>
          </a:xfrm>
          <a:custGeom>
            <a:avLst/>
            <a:gdLst/>
            <a:ahLst/>
            <a:cxnLst/>
            <a:rect l="l" t="t" r="r" b="b"/>
            <a:pathLst>
              <a:path w="469265" h="530860">
                <a:moveTo>
                  <a:pt x="234394" y="0"/>
                </a:moveTo>
                <a:lnTo>
                  <a:pt x="243508" y="1150"/>
                </a:lnTo>
                <a:lnTo>
                  <a:pt x="252349" y="4540"/>
                </a:lnTo>
                <a:lnTo>
                  <a:pt x="260879" y="10072"/>
                </a:lnTo>
                <a:lnTo>
                  <a:pt x="269065" y="17652"/>
                </a:lnTo>
                <a:lnTo>
                  <a:pt x="271097" y="17144"/>
                </a:lnTo>
                <a:lnTo>
                  <a:pt x="273383" y="16890"/>
                </a:lnTo>
                <a:lnTo>
                  <a:pt x="275669" y="16890"/>
                </a:lnTo>
                <a:lnTo>
                  <a:pt x="287857" y="19365"/>
                </a:lnTo>
                <a:lnTo>
                  <a:pt x="297830" y="26114"/>
                </a:lnTo>
                <a:lnTo>
                  <a:pt x="304565" y="36125"/>
                </a:lnTo>
                <a:lnTo>
                  <a:pt x="307038" y="48386"/>
                </a:lnTo>
                <a:lnTo>
                  <a:pt x="307038" y="56133"/>
                </a:lnTo>
                <a:lnTo>
                  <a:pt x="304244" y="63245"/>
                </a:lnTo>
                <a:lnTo>
                  <a:pt x="299291" y="68452"/>
                </a:lnTo>
                <a:lnTo>
                  <a:pt x="304131" y="80898"/>
                </a:lnTo>
                <a:lnTo>
                  <a:pt x="308578" y="94202"/>
                </a:lnTo>
                <a:lnTo>
                  <a:pt x="312668" y="108315"/>
                </a:lnTo>
                <a:lnTo>
                  <a:pt x="316436" y="123189"/>
                </a:lnTo>
                <a:lnTo>
                  <a:pt x="367712" y="111085"/>
                </a:lnTo>
                <a:lnTo>
                  <a:pt x="410987" y="108362"/>
                </a:lnTo>
                <a:lnTo>
                  <a:pt x="443880" y="115403"/>
                </a:lnTo>
                <a:lnTo>
                  <a:pt x="464010" y="132587"/>
                </a:lnTo>
                <a:lnTo>
                  <a:pt x="468788" y="158609"/>
                </a:lnTo>
                <a:lnTo>
                  <a:pt x="458422" y="190642"/>
                </a:lnTo>
                <a:lnTo>
                  <a:pt x="434435" y="226796"/>
                </a:lnTo>
                <a:lnTo>
                  <a:pt x="398351" y="265175"/>
                </a:lnTo>
                <a:lnTo>
                  <a:pt x="434435" y="303555"/>
                </a:lnTo>
                <a:lnTo>
                  <a:pt x="458422" y="339709"/>
                </a:lnTo>
                <a:lnTo>
                  <a:pt x="468788" y="371742"/>
                </a:lnTo>
                <a:lnTo>
                  <a:pt x="464010" y="397763"/>
                </a:lnTo>
                <a:lnTo>
                  <a:pt x="453058" y="409731"/>
                </a:lnTo>
                <a:lnTo>
                  <a:pt x="436784" y="417687"/>
                </a:lnTo>
                <a:lnTo>
                  <a:pt x="415772" y="421713"/>
                </a:lnTo>
                <a:lnTo>
                  <a:pt x="390604" y="421893"/>
                </a:lnTo>
                <a:lnTo>
                  <a:pt x="385905" y="428839"/>
                </a:lnTo>
                <a:lnTo>
                  <a:pt x="379491" y="434212"/>
                </a:lnTo>
                <a:lnTo>
                  <a:pt x="371744" y="437681"/>
                </a:lnTo>
                <a:lnTo>
                  <a:pt x="363045" y="438911"/>
                </a:lnTo>
                <a:lnTo>
                  <a:pt x="351700" y="436804"/>
                </a:lnTo>
                <a:lnTo>
                  <a:pt x="342201" y="431006"/>
                </a:lnTo>
                <a:lnTo>
                  <a:pt x="335345" y="422302"/>
                </a:lnTo>
                <a:lnTo>
                  <a:pt x="331930" y="411479"/>
                </a:lnTo>
                <a:lnTo>
                  <a:pt x="326850" y="410336"/>
                </a:lnTo>
                <a:lnTo>
                  <a:pt x="321643" y="408812"/>
                </a:lnTo>
                <a:lnTo>
                  <a:pt x="316436" y="407288"/>
                </a:lnTo>
                <a:lnTo>
                  <a:pt x="301242" y="457700"/>
                </a:lnTo>
                <a:lnTo>
                  <a:pt x="281940" y="496538"/>
                </a:lnTo>
                <a:lnTo>
                  <a:pt x="259375" y="521517"/>
                </a:lnTo>
                <a:lnTo>
                  <a:pt x="234394" y="530351"/>
                </a:lnTo>
                <a:lnTo>
                  <a:pt x="209413" y="521515"/>
                </a:lnTo>
                <a:lnTo>
                  <a:pt x="186848" y="496522"/>
                </a:lnTo>
                <a:lnTo>
                  <a:pt x="167546" y="457646"/>
                </a:lnTo>
                <a:lnTo>
                  <a:pt x="152352" y="407161"/>
                </a:lnTo>
                <a:lnTo>
                  <a:pt x="101076" y="419266"/>
                </a:lnTo>
                <a:lnTo>
                  <a:pt x="57800" y="421989"/>
                </a:lnTo>
                <a:lnTo>
                  <a:pt x="24907" y="414948"/>
                </a:lnTo>
                <a:lnTo>
                  <a:pt x="4778" y="397763"/>
                </a:lnTo>
                <a:lnTo>
                  <a:pt x="0" y="371742"/>
                </a:lnTo>
                <a:lnTo>
                  <a:pt x="10366" y="339709"/>
                </a:lnTo>
                <a:lnTo>
                  <a:pt x="34353" y="303555"/>
                </a:lnTo>
                <a:lnTo>
                  <a:pt x="70437" y="265175"/>
                </a:lnTo>
                <a:lnTo>
                  <a:pt x="64007" y="259006"/>
                </a:lnTo>
                <a:lnTo>
                  <a:pt x="57864" y="252872"/>
                </a:lnTo>
                <a:lnTo>
                  <a:pt x="52006" y="246762"/>
                </a:lnTo>
                <a:lnTo>
                  <a:pt x="46434" y="240664"/>
                </a:lnTo>
                <a:lnTo>
                  <a:pt x="43513" y="241680"/>
                </a:lnTo>
                <a:lnTo>
                  <a:pt x="40338" y="242188"/>
                </a:lnTo>
                <a:lnTo>
                  <a:pt x="37036" y="242188"/>
                </a:lnTo>
                <a:lnTo>
                  <a:pt x="24794" y="239734"/>
                </a:lnTo>
                <a:lnTo>
                  <a:pt x="14827" y="233029"/>
                </a:lnTo>
                <a:lnTo>
                  <a:pt x="8122" y="223061"/>
                </a:lnTo>
                <a:lnTo>
                  <a:pt x="5667" y="210819"/>
                </a:lnTo>
                <a:lnTo>
                  <a:pt x="5667" y="204088"/>
                </a:lnTo>
                <a:lnTo>
                  <a:pt x="7699" y="197865"/>
                </a:lnTo>
                <a:lnTo>
                  <a:pt x="11763" y="193039"/>
                </a:lnTo>
                <a:lnTo>
                  <a:pt x="4010" y="175700"/>
                </a:lnTo>
                <a:lnTo>
                  <a:pt x="126" y="159670"/>
                </a:lnTo>
                <a:lnTo>
                  <a:pt x="315" y="145212"/>
                </a:lnTo>
                <a:lnTo>
                  <a:pt x="4778" y="132587"/>
                </a:lnTo>
                <a:lnTo>
                  <a:pt x="24907" y="115401"/>
                </a:lnTo>
                <a:lnTo>
                  <a:pt x="57800" y="108346"/>
                </a:lnTo>
                <a:lnTo>
                  <a:pt x="101076" y="111031"/>
                </a:lnTo>
                <a:lnTo>
                  <a:pt x="152352" y="123062"/>
                </a:lnTo>
                <a:lnTo>
                  <a:pt x="167546" y="72651"/>
                </a:lnTo>
                <a:lnTo>
                  <a:pt x="186848" y="33813"/>
                </a:lnTo>
                <a:lnTo>
                  <a:pt x="209413" y="8834"/>
                </a:lnTo>
                <a:lnTo>
                  <a:pt x="234394" y="0"/>
                </a:lnTo>
                <a:close/>
              </a:path>
            </a:pathLst>
          </a:custGeom>
          <a:ln w="6350">
            <a:solidFill>
              <a:srgbClr val="000000"/>
            </a:solidFill>
          </a:ln>
        </p:spPr>
        <p:txBody>
          <a:bodyPr wrap="square" lIns="0" tIns="0" rIns="0" bIns="0" rtlCol="0"/>
          <a:lstStyle/>
          <a:p>
            <a:endParaRPr/>
          </a:p>
        </p:txBody>
      </p:sp>
      <p:sp>
        <p:nvSpPr>
          <p:cNvPr id="45" name="object 42">
            <a:extLst>
              <a:ext uri="{FF2B5EF4-FFF2-40B4-BE49-F238E27FC236}">
                <a16:creationId xmlns:a16="http://schemas.microsoft.com/office/drawing/2014/main" id="{3062EFEE-757D-4630-9E3F-263355D58732}"/>
              </a:ext>
            </a:extLst>
          </p:cNvPr>
          <p:cNvSpPr/>
          <p:nvPr/>
        </p:nvSpPr>
        <p:spPr>
          <a:xfrm>
            <a:off x="4668901" y="2643410"/>
            <a:ext cx="550671" cy="550672"/>
          </a:xfrm>
          <a:prstGeom prst="rect">
            <a:avLst/>
          </a:prstGeom>
          <a:blipFill>
            <a:blip r:embed="rId22" cstate="print"/>
            <a:stretch>
              <a:fillRect/>
            </a:stretch>
          </a:blipFill>
        </p:spPr>
        <p:txBody>
          <a:bodyPr wrap="square" lIns="0" tIns="0" rIns="0" bIns="0" rtlCol="0"/>
          <a:lstStyle/>
          <a:p>
            <a:endParaRPr/>
          </a:p>
        </p:txBody>
      </p:sp>
      <p:sp>
        <p:nvSpPr>
          <p:cNvPr id="46" name="object 43">
            <a:extLst>
              <a:ext uri="{FF2B5EF4-FFF2-40B4-BE49-F238E27FC236}">
                <a16:creationId xmlns:a16="http://schemas.microsoft.com/office/drawing/2014/main" id="{86E121E7-7F09-4A8D-9E81-0C87856E9610}"/>
              </a:ext>
            </a:extLst>
          </p:cNvPr>
          <p:cNvSpPr/>
          <p:nvPr/>
        </p:nvSpPr>
        <p:spPr>
          <a:xfrm>
            <a:off x="4668901" y="2643410"/>
            <a:ext cx="551180" cy="551180"/>
          </a:xfrm>
          <a:custGeom>
            <a:avLst/>
            <a:gdLst/>
            <a:ahLst/>
            <a:cxnLst/>
            <a:rect l="l" t="t" r="r" b="b"/>
            <a:pathLst>
              <a:path w="551179" h="551179">
                <a:moveTo>
                  <a:pt x="522604" y="28194"/>
                </a:moveTo>
                <a:lnTo>
                  <a:pt x="533808" y="45267"/>
                </a:lnTo>
                <a:lnTo>
                  <a:pt x="538892" y="65627"/>
                </a:lnTo>
                <a:lnTo>
                  <a:pt x="536499" y="86987"/>
                </a:lnTo>
                <a:lnTo>
                  <a:pt x="525271" y="107061"/>
                </a:lnTo>
                <a:lnTo>
                  <a:pt x="505555" y="124382"/>
                </a:lnTo>
                <a:lnTo>
                  <a:pt x="484219" y="132953"/>
                </a:lnTo>
                <a:lnTo>
                  <a:pt x="462264" y="143119"/>
                </a:lnTo>
                <a:lnTo>
                  <a:pt x="440689" y="165226"/>
                </a:lnTo>
                <a:lnTo>
                  <a:pt x="550671" y="275336"/>
                </a:lnTo>
                <a:lnTo>
                  <a:pt x="440816" y="385191"/>
                </a:lnTo>
                <a:lnTo>
                  <a:pt x="419623" y="363900"/>
                </a:lnTo>
                <a:lnTo>
                  <a:pt x="409765" y="342217"/>
                </a:lnTo>
                <a:lnTo>
                  <a:pt x="401240" y="321129"/>
                </a:lnTo>
                <a:lnTo>
                  <a:pt x="384048" y="301625"/>
                </a:lnTo>
                <a:lnTo>
                  <a:pt x="363974" y="290397"/>
                </a:lnTo>
                <a:lnTo>
                  <a:pt x="342614" y="288004"/>
                </a:lnTo>
                <a:lnTo>
                  <a:pt x="322254" y="293088"/>
                </a:lnTo>
                <a:lnTo>
                  <a:pt x="305180" y="304292"/>
                </a:lnTo>
                <a:lnTo>
                  <a:pt x="294681" y="320788"/>
                </a:lnTo>
                <a:lnTo>
                  <a:pt x="289480" y="342439"/>
                </a:lnTo>
                <a:lnTo>
                  <a:pt x="292447" y="366067"/>
                </a:lnTo>
                <a:lnTo>
                  <a:pt x="306450" y="388493"/>
                </a:lnTo>
                <a:lnTo>
                  <a:pt x="330084" y="403107"/>
                </a:lnTo>
                <a:lnTo>
                  <a:pt x="348837" y="408924"/>
                </a:lnTo>
                <a:lnTo>
                  <a:pt x="367351" y="416335"/>
                </a:lnTo>
                <a:lnTo>
                  <a:pt x="390270" y="435737"/>
                </a:lnTo>
                <a:lnTo>
                  <a:pt x="275336" y="550672"/>
                </a:lnTo>
                <a:lnTo>
                  <a:pt x="160781" y="435991"/>
                </a:lnTo>
                <a:lnTo>
                  <a:pt x="140944" y="459188"/>
                </a:lnTo>
                <a:lnTo>
                  <a:pt x="133429" y="477837"/>
                </a:lnTo>
                <a:lnTo>
                  <a:pt x="127652" y="496677"/>
                </a:lnTo>
                <a:lnTo>
                  <a:pt x="113029" y="520446"/>
                </a:lnTo>
                <a:lnTo>
                  <a:pt x="90531" y="534503"/>
                </a:lnTo>
                <a:lnTo>
                  <a:pt x="66865" y="537464"/>
                </a:lnTo>
                <a:lnTo>
                  <a:pt x="45200" y="532233"/>
                </a:lnTo>
                <a:lnTo>
                  <a:pt x="28701" y="521716"/>
                </a:lnTo>
                <a:lnTo>
                  <a:pt x="17551" y="504642"/>
                </a:lnTo>
                <a:lnTo>
                  <a:pt x="12461" y="484282"/>
                </a:lnTo>
                <a:lnTo>
                  <a:pt x="14825" y="462922"/>
                </a:lnTo>
                <a:lnTo>
                  <a:pt x="26035" y="442849"/>
                </a:lnTo>
                <a:lnTo>
                  <a:pt x="45654" y="425575"/>
                </a:lnTo>
                <a:lnTo>
                  <a:pt x="66881" y="417052"/>
                </a:lnTo>
                <a:lnTo>
                  <a:pt x="88703" y="407076"/>
                </a:lnTo>
                <a:lnTo>
                  <a:pt x="110108" y="385445"/>
                </a:lnTo>
                <a:lnTo>
                  <a:pt x="0" y="275336"/>
                </a:lnTo>
                <a:lnTo>
                  <a:pt x="113029" y="162306"/>
                </a:lnTo>
                <a:lnTo>
                  <a:pt x="135320" y="183919"/>
                </a:lnTo>
                <a:lnTo>
                  <a:pt x="145526" y="205962"/>
                </a:lnTo>
                <a:lnTo>
                  <a:pt x="154088" y="227385"/>
                </a:lnTo>
                <a:lnTo>
                  <a:pt x="171450" y="247142"/>
                </a:lnTo>
                <a:lnTo>
                  <a:pt x="191504" y="258351"/>
                </a:lnTo>
                <a:lnTo>
                  <a:pt x="212820" y="260715"/>
                </a:lnTo>
                <a:lnTo>
                  <a:pt x="233136" y="255625"/>
                </a:lnTo>
                <a:lnTo>
                  <a:pt x="250189" y="244475"/>
                </a:lnTo>
                <a:lnTo>
                  <a:pt x="260760" y="227976"/>
                </a:lnTo>
                <a:lnTo>
                  <a:pt x="265985" y="206311"/>
                </a:lnTo>
                <a:lnTo>
                  <a:pt x="262995" y="182645"/>
                </a:lnTo>
                <a:lnTo>
                  <a:pt x="248919" y="160147"/>
                </a:lnTo>
                <a:lnTo>
                  <a:pt x="225067" y="145492"/>
                </a:lnTo>
                <a:lnTo>
                  <a:pt x="206120" y="139684"/>
                </a:lnTo>
                <a:lnTo>
                  <a:pt x="187269" y="131947"/>
                </a:lnTo>
                <a:lnTo>
                  <a:pt x="163702" y="111506"/>
                </a:lnTo>
                <a:lnTo>
                  <a:pt x="275336" y="0"/>
                </a:lnTo>
                <a:lnTo>
                  <a:pt x="389889" y="114554"/>
                </a:lnTo>
                <a:lnTo>
                  <a:pt x="410186" y="91114"/>
                </a:lnTo>
                <a:lnTo>
                  <a:pt x="417861" y="72294"/>
                </a:lnTo>
                <a:lnTo>
                  <a:pt x="423679" y="53332"/>
                </a:lnTo>
                <a:lnTo>
                  <a:pt x="438403" y="29463"/>
                </a:lnTo>
                <a:lnTo>
                  <a:pt x="460847" y="15460"/>
                </a:lnTo>
                <a:lnTo>
                  <a:pt x="484505" y="12493"/>
                </a:lnTo>
                <a:lnTo>
                  <a:pt x="506162" y="17694"/>
                </a:lnTo>
                <a:lnTo>
                  <a:pt x="522604" y="28194"/>
                </a:lnTo>
                <a:close/>
              </a:path>
            </a:pathLst>
          </a:custGeom>
          <a:ln w="6350">
            <a:solidFill>
              <a:srgbClr val="000000"/>
            </a:solidFill>
          </a:ln>
        </p:spPr>
        <p:txBody>
          <a:bodyPr wrap="square" lIns="0" tIns="0" rIns="0" bIns="0" rtlCol="0"/>
          <a:lstStyle/>
          <a:p>
            <a:endParaRPr/>
          </a:p>
        </p:txBody>
      </p:sp>
      <p:sp>
        <p:nvSpPr>
          <p:cNvPr id="47" name="object 44">
            <a:extLst>
              <a:ext uri="{FF2B5EF4-FFF2-40B4-BE49-F238E27FC236}">
                <a16:creationId xmlns:a16="http://schemas.microsoft.com/office/drawing/2014/main" id="{2D65D090-07C0-4CF1-BD9A-D71E885C3A2F}"/>
              </a:ext>
            </a:extLst>
          </p:cNvPr>
          <p:cNvSpPr txBox="1"/>
          <p:nvPr/>
        </p:nvSpPr>
        <p:spPr>
          <a:xfrm>
            <a:off x="8976868" y="1424391"/>
            <a:ext cx="1795780" cy="796628"/>
          </a:xfrm>
          <a:prstGeom prst="rect">
            <a:avLst/>
          </a:prstGeom>
        </p:spPr>
        <p:txBody>
          <a:bodyPr vert="horz" wrap="square" lIns="0" tIns="23495" rIns="0" bIns="0" rtlCol="0">
            <a:spAutoFit/>
          </a:bodyPr>
          <a:lstStyle/>
          <a:p>
            <a:pPr marL="36195" marR="5080" indent="-24130">
              <a:lnSpc>
                <a:spcPct val="101899"/>
              </a:lnSpc>
              <a:spcBef>
                <a:spcPts val="185"/>
              </a:spcBef>
            </a:pPr>
            <a:r>
              <a:rPr sz="1400" b="1" dirty="0">
                <a:latin typeface="Arial"/>
                <a:cs typeface="Arial"/>
              </a:rPr>
              <a:t>Machine </a:t>
            </a:r>
            <a:r>
              <a:rPr sz="1400" b="1" spc="-5" dirty="0">
                <a:latin typeface="Arial"/>
                <a:cs typeface="Arial"/>
              </a:rPr>
              <a:t>Learning  </a:t>
            </a:r>
            <a:r>
              <a:rPr sz="1200" spc="-5" dirty="0">
                <a:latin typeface="Arial"/>
                <a:cs typeface="Arial"/>
              </a:rPr>
              <a:t>Apply </a:t>
            </a:r>
            <a:r>
              <a:rPr sz="1200" dirty="0">
                <a:latin typeface="Arial"/>
                <a:cs typeface="Arial"/>
              </a:rPr>
              <a:t>machine learning</a:t>
            </a:r>
            <a:r>
              <a:rPr sz="1200" spc="-155" dirty="0">
                <a:latin typeface="Arial"/>
                <a:cs typeface="Arial"/>
              </a:rPr>
              <a:t> </a:t>
            </a:r>
            <a:r>
              <a:rPr sz="1200" dirty="0">
                <a:latin typeface="Arial"/>
                <a:cs typeface="Arial"/>
              </a:rPr>
              <a:t>to  </a:t>
            </a:r>
            <a:r>
              <a:rPr sz="1200" spc="-5" dirty="0">
                <a:latin typeface="Arial"/>
                <a:cs typeface="Arial"/>
              </a:rPr>
              <a:t>data with classification  modelling</a:t>
            </a:r>
            <a:endParaRPr sz="1200">
              <a:latin typeface="Arial"/>
              <a:cs typeface="Arial"/>
            </a:endParaRPr>
          </a:p>
        </p:txBody>
      </p:sp>
      <p:sp>
        <p:nvSpPr>
          <p:cNvPr id="48" name="object 45">
            <a:extLst>
              <a:ext uri="{FF2B5EF4-FFF2-40B4-BE49-F238E27FC236}">
                <a16:creationId xmlns:a16="http://schemas.microsoft.com/office/drawing/2014/main" id="{D8C4423A-7015-44B7-865B-1C9F966B5516}"/>
              </a:ext>
            </a:extLst>
          </p:cNvPr>
          <p:cNvSpPr txBox="1"/>
          <p:nvPr/>
        </p:nvSpPr>
        <p:spPr>
          <a:xfrm>
            <a:off x="8976868" y="3533675"/>
            <a:ext cx="1746885" cy="624530"/>
          </a:xfrm>
          <a:prstGeom prst="rect">
            <a:avLst/>
          </a:prstGeom>
        </p:spPr>
        <p:txBody>
          <a:bodyPr vert="horz" wrap="square" lIns="0" tIns="26670" rIns="0" bIns="0" rtlCol="0">
            <a:spAutoFit/>
          </a:bodyPr>
          <a:lstStyle/>
          <a:p>
            <a:pPr marL="12700">
              <a:lnSpc>
                <a:spcPct val="100000"/>
              </a:lnSpc>
              <a:spcBef>
                <a:spcPts val="210"/>
              </a:spcBef>
            </a:pPr>
            <a:r>
              <a:rPr sz="1400" b="1" spc="-5" dirty="0">
                <a:latin typeface="Arial"/>
                <a:cs typeface="Arial"/>
              </a:rPr>
              <a:t>Explore</a:t>
            </a:r>
            <a:r>
              <a:rPr sz="1400" b="1" spc="-35" dirty="0">
                <a:latin typeface="Arial"/>
                <a:cs typeface="Arial"/>
              </a:rPr>
              <a:t> </a:t>
            </a:r>
            <a:r>
              <a:rPr sz="1400" b="1" spc="-5" dirty="0">
                <a:latin typeface="Arial"/>
                <a:cs typeface="Arial"/>
              </a:rPr>
              <a:t>Data</a:t>
            </a:r>
            <a:endParaRPr sz="1400" dirty="0">
              <a:latin typeface="Arial"/>
              <a:cs typeface="Arial"/>
            </a:endParaRPr>
          </a:p>
          <a:p>
            <a:pPr marL="23495" marR="5080">
              <a:lnSpc>
                <a:spcPct val="100000"/>
              </a:lnSpc>
              <a:spcBef>
                <a:spcPts val="95"/>
              </a:spcBef>
            </a:pPr>
            <a:r>
              <a:rPr sz="1200" spc="-5" dirty="0">
                <a:latin typeface="Arial"/>
                <a:cs typeface="Arial"/>
              </a:rPr>
              <a:t>Do EDA </a:t>
            </a:r>
            <a:r>
              <a:rPr sz="1200" dirty="0">
                <a:latin typeface="Arial"/>
                <a:cs typeface="Arial"/>
              </a:rPr>
              <a:t>for </a:t>
            </a:r>
            <a:r>
              <a:rPr lang="en-ID" sz="1200" dirty="0">
                <a:latin typeface="Arial"/>
                <a:cs typeface="Arial"/>
              </a:rPr>
              <a:t>subscription</a:t>
            </a:r>
            <a:r>
              <a:rPr sz="1200" dirty="0">
                <a:latin typeface="Arial"/>
                <a:cs typeface="Arial"/>
              </a:rPr>
              <a:t> status</a:t>
            </a:r>
          </a:p>
        </p:txBody>
      </p:sp>
      <p:sp>
        <p:nvSpPr>
          <p:cNvPr id="49" name="object 46">
            <a:extLst>
              <a:ext uri="{FF2B5EF4-FFF2-40B4-BE49-F238E27FC236}">
                <a16:creationId xmlns:a16="http://schemas.microsoft.com/office/drawing/2014/main" id="{71F295FD-D53D-40BF-8D74-D3E7904246FA}"/>
              </a:ext>
            </a:extLst>
          </p:cNvPr>
          <p:cNvSpPr txBox="1"/>
          <p:nvPr/>
        </p:nvSpPr>
        <p:spPr>
          <a:xfrm>
            <a:off x="1034542" y="1408017"/>
            <a:ext cx="2132583" cy="822533"/>
          </a:xfrm>
          <a:prstGeom prst="rect">
            <a:avLst/>
          </a:prstGeom>
        </p:spPr>
        <p:txBody>
          <a:bodyPr vert="horz" wrap="square" lIns="0" tIns="34925" rIns="0" bIns="0" rtlCol="0">
            <a:spAutoFit/>
          </a:bodyPr>
          <a:lstStyle/>
          <a:p>
            <a:pPr marL="12700" marR="5080" indent="151765" algn="r">
              <a:lnSpc>
                <a:spcPct val="104099"/>
              </a:lnSpc>
              <a:spcBef>
                <a:spcPts val="275"/>
              </a:spcBef>
            </a:pPr>
            <a:r>
              <a:rPr lang="en-ID" sz="1400" b="1" spc="-5" dirty="0">
                <a:latin typeface="Arial"/>
                <a:cs typeface="Arial"/>
              </a:rPr>
              <a:t>Subscription</a:t>
            </a:r>
            <a:r>
              <a:rPr sz="1400" b="1" spc="-110" dirty="0">
                <a:latin typeface="Arial"/>
                <a:cs typeface="Arial"/>
              </a:rPr>
              <a:t> </a:t>
            </a:r>
            <a:r>
              <a:rPr sz="1400" b="1" dirty="0">
                <a:latin typeface="Arial"/>
                <a:cs typeface="Arial"/>
              </a:rPr>
              <a:t>Predictor  </a:t>
            </a:r>
            <a:r>
              <a:rPr sz="1200" spc="-5" dirty="0">
                <a:latin typeface="Arial"/>
                <a:cs typeface="Arial"/>
              </a:rPr>
              <a:t>Searching</a:t>
            </a:r>
            <a:r>
              <a:rPr sz="1200" spc="-70" dirty="0">
                <a:latin typeface="Arial"/>
                <a:cs typeface="Arial"/>
              </a:rPr>
              <a:t> </a:t>
            </a:r>
            <a:r>
              <a:rPr sz="1200" dirty="0">
                <a:latin typeface="Arial"/>
                <a:cs typeface="Arial"/>
              </a:rPr>
              <a:t>the</a:t>
            </a:r>
            <a:r>
              <a:rPr sz="1200" spc="-40" dirty="0">
                <a:latin typeface="Arial"/>
                <a:cs typeface="Arial"/>
              </a:rPr>
              <a:t> </a:t>
            </a:r>
            <a:r>
              <a:rPr sz="1200" dirty="0">
                <a:latin typeface="Arial"/>
                <a:cs typeface="Arial"/>
              </a:rPr>
              <a:t>best </a:t>
            </a:r>
            <a:r>
              <a:rPr sz="1200" spc="-5" dirty="0">
                <a:latin typeface="Arial"/>
                <a:cs typeface="Arial"/>
              </a:rPr>
              <a:t>modelling</a:t>
            </a:r>
            <a:r>
              <a:rPr lang="en-ID" sz="1200" spc="-5" dirty="0">
                <a:latin typeface="Arial"/>
                <a:cs typeface="Arial"/>
              </a:rPr>
              <a:t> that </a:t>
            </a:r>
            <a:r>
              <a:rPr sz="1200" spc="-60" dirty="0">
                <a:latin typeface="Arial"/>
                <a:cs typeface="Arial"/>
              </a:rPr>
              <a:t> </a:t>
            </a:r>
            <a:r>
              <a:rPr sz="1200" spc="-5" dirty="0">
                <a:latin typeface="Arial"/>
                <a:cs typeface="Arial"/>
              </a:rPr>
              <a:t>possible</a:t>
            </a:r>
            <a:r>
              <a:rPr sz="1200" spc="-45" dirty="0">
                <a:latin typeface="Arial"/>
                <a:cs typeface="Arial"/>
              </a:rPr>
              <a:t> </a:t>
            </a:r>
            <a:r>
              <a:rPr sz="1200" dirty="0">
                <a:latin typeface="Arial"/>
                <a:cs typeface="Arial"/>
              </a:rPr>
              <a:t>to  </a:t>
            </a:r>
            <a:r>
              <a:rPr sz="1200" spc="-5" dirty="0">
                <a:latin typeface="Arial"/>
                <a:cs typeface="Arial"/>
              </a:rPr>
              <a:t>predict </a:t>
            </a:r>
            <a:r>
              <a:rPr lang="en-ID" sz="1200" dirty="0">
                <a:latin typeface="Arial"/>
                <a:cs typeface="Arial"/>
              </a:rPr>
              <a:t>the decision of the customer.</a:t>
            </a:r>
            <a:r>
              <a:rPr sz="1200" dirty="0">
                <a:latin typeface="Arial"/>
                <a:cs typeface="Arial"/>
              </a:rPr>
              <a:t>.</a:t>
            </a:r>
          </a:p>
        </p:txBody>
      </p:sp>
      <p:sp>
        <p:nvSpPr>
          <p:cNvPr id="51" name="object 48">
            <a:extLst>
              <a:ext uri="{FF2B5EF4-FFF2-40B4-BE49-F238E27FC236}">
                <a16:creationId xmlns:a16="http://schemas.microsoft.com/office/drawing/2014/main" id="{CD682F61-F9AC-4029-AEE8-067526F6B1A8}"/>
              </a:ext>
            </a:extLst>
          </p:cNvPr>
          <p:cNvSpPr txBox="1"/>
          <p:nvPr/>
        </p:nvSpPr>
        <p:spPr>
          <a:xfrm>
            <a:off x="4685664" y="4605180"/>
            <a:ext cx="838200"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Problems</a:t>
            </a:r>
            <a:endParaRPr sz="1400">
              <a:latin typeface="Arial"/>
              <a:cs typeface="Arial"/>
            </a:endParaRPr>
          </a:p>
        </p:txBody>
      </p:sp>
      <p:sp>
        <p:nvSpPr>
          <p:cNvPr id="52" name="object 49">
            <a:extLst>
              <a:ext uri="{FF2B5EF4-FFF2-40B4-BE49-F238E27FC236}">
                <a16:creationId xmlns:a16="http://schemas.microsoft.com/office/drawing/2014/main" id="{01D8BC2F-09B8-4069-BB18-173218773DEA}"/>
              </a:ext>
            </a:extLst>
          </p:cNvPr>
          <p:cNvSpPr txBox="1"/>
          <p:nvPr/>
        </p:nvSpPr>
        <p:spPr>
          <a:xfrm>
            <a:off x="6760083" y="4605180"/>
            <a:ext cx="836294" cy="228268"/>
          </a:xfrm>
          <a:prstGeom prst="rect">
            <a:avLst/>
          </a:prstGeom>
        </p:spPr>
        <p:txBody>
          <a:bodyPr vert="horz" wrap="square" lIns="0" tIns="12700" rIns="0" bIns="0" rtlCol="0">
            <a:spAutoFit/>
          </a:bodyPr>
          <a:lstStyle/>
          <a:p>
            <a:pPr marL="12700">
              <a:lnSpc>
                <a:spcPct val="100000"/>
              </a:lnSpc>
              <a:spcBef>
                <a:spcPts val="100"/>
              </a:spcBef>
            </a:pPr>
            <a:r>
              <a:rPr sz="1400" b="1" spc="-5" dirty="0">
                <a:latin typeface="Arial"/>
                <a:cs typeface="Arial"/>
              </a:rPr>
              <a:t>Solutions</a:t>
            </a:r>
            <a:endParaRPr sz="1400">
              <a:latin typeface="Arial"/>
              <a:cs typeface="Arial"/>
            </a:endParaRPr>
          </a:p>
        </p:txBody>
      </p:sp>
      <p:sp>
        <p:nvSpPr>
          <p:cNvPr id="53" name="object 46">
            <a:extLst>
              <a:ext uri="{FF2B5EF4-FFF2-40B4-BE49-F238E27FC236}">
                <a16:creationId xmlns:a16="http://schemas.microsoft.com/office/drawing/2014/main" id="{A0FF4EF9-66BE-4AB5-8EC6-40440728F3C0}"/>
              </a:ext>
            </a:extLst>
          </p:cNvPr>
          <p:cNvSpPr txBox="1"/>
          <p:nvPr/>
        </p:nvSpPr>
        <p:spPr>
          <a:xfrm>
            <a:off x="763162" y="3749072"/>
            <a:ext cx="2383993" cy="1053045"/>
          </a:xfrm>
          <a:prstGeom prst="rect">
            <a:avLst/>
          </a:prstGeom>
        </p:spPr>
        <p:txBody>
          <a:bodyPr vert="horz" wrap="square" lIns="0" tIns="34925" rIns="0" bIns="0" rtlCol="0">
            <a:spAutoFit/>
          </a:bodyPr>
          <a:lstStyle/>
          <a:p>
            <a:pPr marL="12700" marR="5080" indent="151765" algn="r">
              <a:lnSpc>
                <a:spcPct val="104099"/>
              </a:lnSpc>
              <a:spcBef>
                <a:spcPts val="275"/>
              </a:spcBef>
            </a:pPr>
            <a:r>
              <a:rPr lang="en-ID" sz="1400" b="1" spc="-5" dirty="0" err="1">
                <a:latin typeface="Arial"/>
                <a:cs typeface="Arial"/>
              </a:rPr>
              <a:t>Satements</a:t>
            </a:r>
            <a:endParaRPr lang="en-ID" sz="1400" b="1" spc="-5" dirty="0">
              <a:latin typeface="Arial"/>
              <a:cs typeface="Arial"/>
            </a:endParaRPr>
          </a:p>
          <a:p>
            <a:pPr marL="12700" marR="5080" indent="151765" algn="r">
              <a:lnSpc>
                <a:spcPct val="104099"/>
              </a:lnSpc>
              <a:spcBef>
                <a:spcPts val="275"/>
              </a:spcBef>
            </a:pPr>
            <a:r>
              <a:rPr lang="en-ID" sz="1200" spc="-5" dirty="0">
                <a:latin typeface="Arial"/>
                <a:cs typeface="Arial"/>
              </a:rPr>
              <a:t>Company wants to restructuring the campaign system. Company wants to make an efficient budget and time during .this campaign</a:t>
            </a:r>
            <a:endParaRPr sz="1200" dirty="0">
              <a:latin typeface="Arial"/>
              <a:cs typeface="Arial"/>
            </a:endParaRPr>
          </a:p>
        </p:txBody>
      </p:sp>
      <p:pic>
        <p:nvPicPr>
          <p:cNvPr id="54" name="Picture 2" descr="Bank of England: DLT Shift Could Lead to New Securities Monopolies -  CoinDesk">
            <a:extLst>
              <a:ext uri="{FF2B5EF4-FFF2-40B4-BE49-F238E27FC236}">
                <a16:creationId xmlns:a16="http://schemas.microsoft.com/office/drawing/2014/main" id="{4A6B7C31-3295-49B2-B552-2DB60058960A}"/>
              </a:ext>
            </a:extLst>
          </p:cNvPr>
          <p:cNvPicPr>
            <a:picLocks noChangeAspect="1" noChangeArrowheads="1"/>
          </p:cNvPicPr>
          <p:nvPr/>
        </p:nvPicPr>
        <p:blipFill rotWithShape="1">
          <a:blip r:embed="rId23">
            <a:extLst>
              <a:ext uri="{28A0092B-C50C-407E-A947-70E740481C1C}">
                <a14:useLocalDpi xmlns:a14="http://schemas.microsoft.com/office/drawing/2010/main" val="0"/>
              </a:ext>
            </a:extLst>
          </a:blip>
          <a:srcRect l="2159" t="84321" r="6932" b="-1"/>
          <a:stretch/>
        </p:blipFill>
        <p:spPr bwMode="auto">
          <a:xfrm>
            <a:off x="0" y="5470861"/>
            <a:ext cx="12191980" cy="1398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1609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Bank of England: DLT Shift Could Lead to New Securities Monopolies -  CoinDesk">
            <a:extLst>
              <a:ext uri="{FF2B5EF4-FFF2-40B4-BE49-F238E27FC236}">
                <a16:creationId xmlns:a16="http://schemas.microsoft.com/office/drawing/2014/main" id="{A373F723-0194-4619-94F6-BB2C7357FE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9" t="19984" r="6932" b="2"/>
          <a:stretch/>
        </p:blipFill>
        <p:spPr bwMode="auto">
          <a:xfrm>
            <a:off x="0" y="-266699"/>
            <a:ext cx="12191980" cy="7135962"/>
          </a:xfrm>
          <a:prstGeom prst="rect">
            <a:avLst/>
          </a:prstGeom>
          <a:noFill/>
          <a:extLst>
            <a:ext uri="{909E8E84-426E-40DD-AFC4-6F175D3DCCD1}">
              <a14:hiddenFill xmlns:a14="http://schemas.microsoft.com/office/drawing/2010/main">
                <a:solidFill>
                  <a:srgbClr val="FFFFFF"/>
                </a:solidFill>
              </a14:hiddenFill>
            </a:ext>
          </a:extLst>
        </p:spPr>
      </p:pic>
      <p:sp>
        <p:nvSpPr>
          <p:cNvPr id="34" name="Parallelogram 33">
            <a:extLst>
              <a:ext uri="{FF2B5EF4-FFF2-40B4-BE49-F238E27FC236}">
                <a16:creationId xmlns:a16="http://schemas.microsoft.com/office/drawing/2014/main" id="{6BD13550-94DE-402C-9194-43BCDAB0AF68}"/>
              </a:ext>
            </a:extLst>
          </p:cNvPr>
          <p:cNvSpPr/>
          <p:nvPr/>
        </p:nvSpPr>
        <p:spPr>
          <a:xfrm>
            <a:off x="-2960370" y="-267080"/>
            <a:ext cx="13907770" cy="7328279"/>
          </a:xfrm>
          <a:prstGeom prst="parallelogram">
            <a:avLst/>
          </a:prstGeom>
          <a:solidFill>
            <a:srgbClr val="000000">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5" name="object 4">
            <a:extLst>
              <a:ext uri="{FF2B5EF4-FFF2-40B4-BE49-F238E27FC236}">
                <a16:creationId xmlns:a16="http://schemas.microsoft.com/office/drawing/2014/main" id="{D2E5831A-E8C8-495B-B718-F463DD9188E3}"/>
              </a:ext>
            </a:extLst>
          </p:cNvPr>
          <p:cNvSpPr txBox="1">
            <a:spLocks noGrp="1"/>
          </p:cNvSpPr>
          <p:nvPr>
            <p:ph type="title"/>
          </p:nvPr>
        </p:nvSpPr>
        <p:spPr>
          <a:xfrm>
            <a:off x="475615" y="28951"/>
            <a:ext cx="2960370" cy="1589405"/>
          </a:xfrm>
          <a:prstGeom prst="rect">
            <a:avLst/>
          </a:prstGeom>
        </p:spPr>
        <p:txBody>
          <a:bodyPr vert="horz" wrap="square" lIns="0" tIns="106045" rIns="0" bIns="0" rtlCol="0">
            <a:spAutoFit/>
          </a:bodyPr>
          <a:lstStyle/>
          <a:p>
            <a:pPr marL="12700" marR="5080">
              <a:lnSpc>
                <a:spcPts val="5830"/>
              </a:lnSpc>
              <a:spcBef>
                <a:spcPts val="835"/>
              </a:spcBef>
            </a:pPr>
            <a:r>
              <a:rPr spc="-5" dirty="0">
                <a:solidFill>
                  <a:srgbClr val="FFFFFF"/>
                </a:solidFill>
              </a:rPr>
              <a:t>Modelling  Strategy</a:t>
            </a:r>
          </a:p>
        </p:txBody>
      </p:sp>
      <p:grpSp>
        <p:nvGrpSpPr>
          <p:cNvPr id="6" name="object 5">
            <a:extLst>
              <a:ext uri="{FF2B5EF4-FFF2-40B4-BE49-F238E27FC236}">
                <a16:creationId xmlns:a16="http://schemas.microsoft.com/office/drawing/2014/main" id="{EA255A85-2DEC-48A6-8D39-A15D5846F4B7}"/>
              </a:ext>
            </a:extLst>
          </p:cNvPr>
          <p:cNvGrpSpPr/>
          <p:nvPr/>
        </p:nvGrpSpPr>
        <p:grpSpPr>
          <a:xfrm>
            <a:off x="4951731" y="1224032"/>
            <a:ext cx="1692275" cy="4308475"/>
            <a:chOff x="3162173" y="1085088"/>
            <a:chExt cx="1692275" cy="4308475"/>
          </a:xfrm>
        </p:grpSpPr>
        <p:sp>
          <p:nvSpPr>
            <p:cNvPr id="7" name="object 6">
              <a:extLst>
                <a:ext uri="{FF2B5EF4-FFF2-40B4-BE49-F238E27FC236}">
                  <a16:creationId xmlns:a16="http://schemas.microsoft.com/office/drawing/2014/main" id="{5B41C52D-2684-4513-8BD5-C1C519E531B2}"/>
                </a:ext>
              </a:extLst>
            </p:cNvPr>
            <p:cNvSpPr/>
            <p:nvPr/>
          </p:nvSpPr>
          <p:spPr>
            <a:xfrm>
              <a:off x="3832860" y="1085087"/>
              <a:ext cx="352425" cy="4305300"/>
            </a:xfrm>
            <a:custGeom>
              <a:avLst/>
              <a:gdLst/>
              <a:ahLst/>
              <a:cxnLst/>
              <a:rect l="l" t="t" r="r" b="b"/>
              <a:pathLst>
                <a:path w="352425" h="4305300">
                  <a:moveTo>
                    <a:pt x="352044" y="252984"/>
                  </a:moveTo>
                  <a:lnTo>
                    <a:pt x="176022" y="0"/>
                  </a:lnTo>
                  <a:lnTo>
                    <a:pt x="0" y="252984"/>
                  </a:lnTo>
                  <a:lnTo>
                    <a:pt x="111252" y="252984"/>
                  </a:lnTo>
                  <a:lnTo>
                    <a:pt x="111252" y="4305300"/>
                  </a:lnTo>
                  <a:lnTo>
                    <a:pt x="242316" y="4305300"/>
                  </a:lnTo>
                  <a:lnTo>
                    <a:pt x="242316" y="252984"/>
                  </a:lnTo>
                  <a:lnTo>
                    <a:pt x="352044" y="252984"/>
                  </a:lnTo>
                  <a:close/>
                </a:path>
              </a:pathLst>
            </a:custGeom>
            <a:solidFill>
              <a:srgbClr val="FFC000"/>
            </a:solidFill>
          </p:spPr>
          <p:txBody>
            <a:bodyPr wrap="square" lIns="0" tIns="0" rIns="0" bIns="0" rtlCol="0"/>
            <a:lstStyle/>
            <a:p>
              <a:endParaRPr/>
            </a:p>
          </p:txBody>
        </p:sp>
        <p:sp>
          <p:nvSpPr>
            <p:cNvPr id="8" name="object 7">
              <a:extLst>
                <a:ext uri="{FF2B5EF4-FFF2-40B4-BE49-F238E27FC236}">
                  <a16:creationId xmlns:a16="http://schemas.microsoft.com/office/drawing/2014/main" id="{BFB1C17B-5ED3-4992-B637-1E5C662A929A}"/>
                </a:ext>
              </a:extLst>
            </p:cNvPr>
            <p:cNvSpPr/>
            <p:nvPr/>
          </p:nvSpPr>
          <p:spPr>
            <a:xfrm>
              <a:off x="3747516" y="2125980"/>
              <a:ext cx="120396" cy="3264408"/>
            </a:xfrm>
            <a:prstGeom prst="rect">
              <a:avLst/>
            </a:prstGeom>
            <a:blipFill>
              <a:blip r:embed="rId3" cstate="print"/>
              <a:stretch>
                <a:fillRect/>
              </a:stretch>
            </a:blipFill>
          </p:spPr>
          <p:txBody>
            <a:bodyPr wrap="square" lIns="0" tIns="0" rIns="0" bIns="0" rtlCol="0"/>
            <a:lstStyle/>
            <a:p>
              <a:endParaRPr/>
            </a:p>
          </p:txBody>
        </p:sp>
        <p:sp>
          <p:nvSpPr>
            <p:cNvPr id="9" name="object 8">
              <a:extLst>
                <a:ext uri="{FF2B5EF4-FFF2-40B4-BE49-F238E27FC236}">
                  <a16:creationId xmlns:a16="http://schemas.microsoft.com/office/drawing/2014/main" id="{DAA20DFB-97B6-421D-85A5-66B1B4FCFB25}"/>
                </a:ext>
              </a:extLst>
            </p:cNvPr>
            <p:cNvSpPr/>
            <p:nvPr/>
          </p:nvSpPr>
          <p:spPr>
            <a:xfrm>
              <a:off x="3747516" y="2125980"/>
              <a:ext cx="120650" cy="3264535"/>
            </a:xfrm>
            <a:custGeom>
              <a:avLst/>
              <a:gdLst/>
              <a:ahLst/>
              <a:cxnLst/>
              <a:rect l="l" t="t" r="r" b="b"/>
              <a:pathLst>
                <a:path w="120650" h="3264535">
                  <a:moveTo>
                    <a:pt x="0" y="3264408"/>
                  </a:moveTo>
                  <a:lnTo>
                    <a:pt x="120396" y="3264408"/>
                  </a:lnTo>
                  <a:lnTo>
                    <a:pt x="120396" y="0"/>
                  </a:lnTo>
                  <a:lnTo>
                    <a:pt x="0" y="0"/>
                  </a:lnTo>
                  <a:lnTo>
                    <a:pt x="0" y="3264408"/>
                  </a:lnTo>
                  <a:close/>
                </a:path>
              </a:pathLst>
            </a:custGeom>
            <a:ln w="6350">
              <a:solidFill>
                <a:srgbClr val="7E7E7E"/>
              </a:solidFill>
            </a:ln>
          </p:spPr>
          <p:txBody>
            <a:bodyPr wrap="square" lIns="0" tIns="0" rIns="0" bIns="0" rtlCol="0"/>
            <a:lstStyle/>
            <a:p>
              <a:endParaRPr/>
            </a:p>
          </p:txBody>
        </p:sp>
        <p:sp>
          <p:nvSpPr>
            <p:cNvPr id="10" name="object 9">
              <a:extLst>
                <a:ext uri="{FF2B5EF4-FFF2-40B4-BE49-F238E27FC236}">
                  <a16:creationId xmlns:a16="http://schemas.microsoft.com/office/drawing/2014/main" id="{575965E4-196D-426C-AA01-3ADD573A8D1A}"/>
                </a:ext>
              </a:extLst>
            </p:cNvPr>
            <p:cNvSpPr/>
            <p:nvPr/>
          </p:nvSpPr>
          <p:spPr>
            <a:xfrm>
              <a:off x="3177540" y="1540764"/>
              <a:ext cx="699515" cy="792480"/>
            </a:xfrm>
            <a:prstGeom prst="rect">
              <a:avLst/>
            </a:prstGeom>
            <a:blipFill>
              <a:blip r:embed="rId4" cstate="print"/>
              <a:stretch>
                <a:fillRect/>
              </a:stretch>
            </a:blipFill>
          </p:spPr>
          <p:txBody>
            <a:bodyPr wrap="square" lIns="0" tIns="0" rIns="0" bIns="0" rtlCol="0"/>
            <a:lstStyle/>
            <a:p>
              <a:endParaRPr/>
            </a:p>
          </p:txBody>
        </p:sp>
        <p:sp>
          <p:nvSpPr>
            <p:cNvPr id="11" name="object 10">
              <a:extLst>
                <a:ext uri="{FF2B5EF4-FFF2-40B4-BE49-F238E27FC236}">
                  <a16:creationId xmlns:a16="http://schemas.microsoft.com/office/drawing/2014/main" id="{16332903-5DE9-4863-9946-CB3783B6A300}"/>
                </a:ext>
              </a:extLst>
            </p:cNvPr>
            <p:cNvSpPr/>
            <p:nvPr/>
          </p:nvSpPr>
          <p:spPr>
            <a:xfrm>
              <a:off x="3177540" y="1540764"/>
              <a:ext cx="699770" cy="792480"/>
            </a:xfrm>
            <a:custGeom>
              <a:avLst/>
              <a:gdLst/>
              <a:ahLst/>
              <a:cxnLst/>
              <a:rect l="l" t="t" r="r" b="b"/>
              <a:pathLst>
                <a:path w="699770" h="792480">
                  <a:moveTo>
                    <a:pt x="699515" y="792480"/>
                  </a:moveTo>
                  <a:lnTo>
                    <a:pt x="699515" y="418719"/>
                  </a:lnTo>
                  <a:lnTo>
                    <a:pt x="695510" y="369073"/>
                  </a:lnTo>
                  <a:lnTo>
                    <a:pt x="683912" y="321977"/>
                  </a:lnTo>
                  <a:lnTo>
                    <a:pt x="665352" y="278062"/>
                  </a:lnTo>
                  <a:lnTo>
                    <a:pt x="640462" y="237958"/>
                  </a:lnTo>
                  <a:lnTo>
                    <a:pt x="609869" y="202295"/>
                  </a:lnTo>
                  <a:lnTo>
                    <a:pt x="574206" y="171702"/>
                  </a:lnTo>
                  <a:lnTo>
                    <a:pt x="534102" y="146812"/>
                  </a:lnTo>
                  <a:lnTo>
                    <a:pt x="490187" y="128252"/>
                  </a:lnTo>
                  <a:lnTo>
                    <a:pt x="443091" y="116654"/>
                  </a:lnTo>
                  <a:lnTo>
                    <a:pt x="393446" y="112649"/>
                  </a:lnTo>
                  <a:lnTo>
                    <a:pt x="232029" y="112649"/>
                  </a:lnTo>
                  <a:lnTo>
                    <a:pt x="232029" y="0"/>
                  </a:lnTo>
                  <a:lnTo>
                    <a:pt x="0" y="174878"/>
                  </a:lnTo>
                  <a:lnTo>
                    <a:pt x="232029" y="349758"/>
                  </a:lnTo>
                  <a:lnTo>
                    <a:pt x="232029" y="237109"/>
                  </a:lnTo>
                  <a:lnTo>
                    <a:pt x="393446" y="237109"/>
                  </a:lnTo>
                  <a:lnTo>
                    <a:pt x="441735" y="243594"/>
                  </a:lnTo>
                  <a:lnTo>
                    <a:pt x="485121" y="261897"/>
                  </a:lnTo>
                  <a:lnTo>
                    <a:pt x="521874" y="290290"/>
                  </a:lnTo>
                  <a:lnTo>
                    <a:pt x="550267" y="327043"/>
                  </a:lnTo>
                  <a:lnTo>
                    <a:pt x="568570" y="370429"/>
                  </a:lnTo>
                  <a:lnTo>
                    <a:pt x="575056" y="418719"/>
                  </a:lnTo>
                  <a:lnTo>
                    <a:pt x="575056" y="792480"/>
                  </a:lnTo>
                  <a:lnTo>
                    <a:pt x="699515" y="792480"/>
                  </a:lnTo>
                  <a:close/>
                </a:path>
              </a:pathLst>
            </a:custGeom>
            <a:ln w="6350">
              <a:solidFill>
                <a:srgbClr val="7E7E7E"/>
              </a:solidFill>
            </a:ln>
          </p:spPr>
          <p:txBody>
            <a:bodyPr wrap="square" lIns="0" tIns="0" rIns="0" bIns="0" rtlCol="0"/>
            <a:lstStyle/>
            <a:p>
              <a:endParaRPr/>
            </a:p>
          </p:txBody>
        </p:sp>
        <p:sp>
          <p:nvSpPr>
            <p:cNvPr id="12" name="object 11">
              <a:extLst>
                <a:ext uri="{FF2B5EF4-FFF2-40B4-BE49-F238E27FC236}">
                  <a16:creationId xmlns:a16="http://schemas.microsoft.com/office/drawing/2014/main" id="{3CA6822D-19FC-4FC9-BCDF-8E08428CD753}"/>
                </a:ext>
              </a:extLst>
            </p:cNvPr>
            <p:cNvSpPr/>
            <p:nvPr/>
          </p:nvSpPr>
          <p:spPr>
            <a:xfrm>
              <a:off x="3165348" y="2796539"/>
              <a:ext cx="699515" cy="794004"/>
            </a:xfrm>
            <a:prstGeom prst="rect">
              <a:avLst/>
            </a:prstGeom>
            <a:blipFill>
              <a:blip r:embed="rId5" cstate="print"/>
              <a:stretch>
                <a:fillRect/>
              </a:stretch>
            </a:blipFill>
          </p:spPr>
          <p:txBody>
            <a:bodyPr wrap="square" lIns="0" tIns="0" rIns="0" bIns="0" rtlCol="0"/>
            <a:lstStyle/>
            <a:p>
              <a:endParaRPr/>
            </a:p>
          </p:txBody>
        </p:sp>
        <p:sp>
          <p:nvSpPr>
            <p:cNvPr id="13" name="object 12">
              <a:extLst>
                <a:ext uri="{FF2B5EF4-FFF2-40B4-BE49-F238E27FC236}">
                  <a16:creationId xmlns:a16="http://schemas.microsoft.com/office/drawing/2014/main" id="{B0BD264A-7311-4CCC-B390-D55C3B16BBEB}"/>
                </a:ext>
              </a:extLst>
            </p:cNvPr>
            <p:cNvSpPr/>
            <p:nvPr/>
          </p:nvSpPr>
          <p:spPr>
            <a:xfrm>
              <a:off x="3165348" y="2796539"/>
              <a:ext cx="699770" cy="794385"/>
            </a:xfrm>
            <a:custGeom>
              <a:avLst/>
              <a:gdLst/>
              <a:ahLst/>
              <a:cxnLst/>
              <a:rect l="l" t="t" r="r" b="b"/>
              <a:pathLst>
                <a:path w="699770" h="794385">
                  <a:moveTo>
                    <a:pt x="699515" y="794004"/>
                  </a:moveTo>
                  <a:lnTo>
                    <a:pt x="699515" y="418719"/>
                  </a:lnTo>
                  <a:lnTo>
                    <a:pt x="695510" y="369073"/>
                  </a:lnTo>
                  <a:lnTo>
                    <a:pt x="683912" y="321977"/>
                  </a:lnTo>
                  <a:lnTo>
                    <a:pt x="665352" y="278062"/>
                  </a:lnTo>
                  <a:lnTo>
                    <a:pt x="640462" y="237958"/>
                  </a:lnTo>
                  <a:lnTo>
                    <a:pt x="609869" y="202295"/>
                  </a:lnTo>
                  <a:lnTo>
                    <a:pt x="574206" y="171702"/>
                  </a:lnTo>
                  <a:lnTo>
                    <a:pt x="534102" y="146812"/>
                  </a:lnTo>
                  <a:lnTo>
                    <a:pt x="490187" y="128252"/>
                  </a:lnTo>
                  <a:lnTo>
                    <a:pt x="443091" y="116654"/>
                  </a:lnTo>
                  <a:lnTo>
                    <a:pt x="393446" y="112649"/>
                  </a:lnTo>
                  <a:lnTo>
                    <a:pt x="232028" y="112649"/>
                  </a:lnTo>
                  <a:lnTo>
                    <a:pt x="232028" y="0"/>
                  </a:lnTo>
                  <a:lnTo>
                    <a:pt x="0" y="174879"/>
                  </a:lnTo>
                  <a:lnTo>
                    <a:pt x="232028" y="349758"/>
                  </a:lnTo>
                  <a:lnTo>
                    <a:pt x="232028" y="237109"/>
                  </a:lnTo>
                  <a:lnTo>
                    <a:pt x="393446" y="237109"/>
                  </a:lnTo>
                  <a:lnTo>
                    <a:pt x="441735" y="243594"/>
                  </a:lnTo>
                  <a:lnTo>
                    <a:pt x="485121" y="261897"/>
                  </a:lnTo>
                  <a:lnTo>
                    <a:pt x="521874" y="290290"/>
                  </a:lnTo>
                  <a:lnTo>
                    <a:pt x="550267" y="327043"/>
                  </a:lnTo>
                  <a:lnTo>
                    <a:pt x="568570" y="370429"/>
                  </a:lnTo>
                  <a:lnTo>
                    <a:pt x="575055" y="418719"/>
                  </a:lnTo>
                  <a:lnTo>
                    <a:pt x="575055" y="794004"/>
                  </a:lnTo>
                  <a:lnTo>
                    <a:pt x="699515" y="794004"/>
                  </a:lnTo>
                  <a:close/>
                </a:path>
              </a:pathLst>
            </a:custGeom>
            <a:ln w="6350">
              <a:solidFill>
                <a:srgbClr val="7E7E7E"/>
              </a:solidFill>
            </a:ln>
          </p:spPr>
          <p:txBody>
            <a:bodyPr wrap="square" lIns="0" tIns="0" rIns="0" bIns="0" rtlCol="0"/>
            <a:lstStyle/>
            <a:p>
              <a:endParaRPr/>
            </a:p>
          </p:txBody>
        </p:sp>
        <p:sp>
          <p:nvSpPr>
            <p:cNvPr id="14" name="object 13">
              <a:extLst>
                <a:ext uri="{FF2B5EF4-FFF2-40B4-BE49-F238E27FC236}">
                  <a16:creationId xmlns:a16="http://schemas.microsoft.com/office/drawing/2014/main" id="{99F7A7D2-5339-47A5-81E4-9A3893F52EF5}"/>
                </a:ext>
              </a:extLst>
            </p:cNvPr>
            <p:cNvSpPr/>
            <p:nvPr/>
          </p:nvSpPr>
          <p:spPr>
            <a:xfrm>
              <a:off x="3168396" y="4046220"/>
              <a:ext cx="701040" cy="792480"/>
            </a:xfrm>
            <a:prstGeom prst="rect">
              <a:avLst/>
            </a:prstGeom>
            <a:blipFill>
              <a:blip r:embed="rId6" cstate="print"/>
              <a:stretch>
                <a:fillRect/>
              </a:stretch>
            </a:blipFill>
          </p:spPr>
          <p:txBody>
            <a:bodyPr wrap="square" lIns="0" tIns="0" rIns="0" bIns="0" rtlCol="0"/>
            <a:lstStyle/>
            <a:p>
              <a:endParaRPr/>
            </a:p>
          </p:txBody>
        </p:sp>
        <p:sp>
          <p:nvSpPr>
            <p:cNvPr id="15" name="object 14">
              <a:extLst>
                <a:ext uri="{FF2B5EF4-FFF2-40B4-BE49-F238E27FC236}">
                  <a16:creationId xmlns:a16="http://schemas.microsoft.com/office/drawing/2014/main" id="{0CAC66AA-7E63-4A6B-B51A-7BDDE961E58C}"/>
                </a:ext>
              </a:extLst>
            </p:cNvPr>
            <p:cNvSpPr/>
            <p:nvPr/>
          </p:nvSpPr>
          <p:spPr>
            <a:xfrm>
              <a:off x="3168396" y="4046220"/>
              <a:ext cx="701040" cy="792480"/>
            </a:xfrm>
            <a:custGeom>
              <a:avLst/>
              <a:gdLst/>
              <a:ahLst/>
              <a:cxnLst/>
              <a:rect l="l" t="t" r="r" b="b"/>
              <a:pathLst>
                <a:path w="701039" h="792479">
                  <a:moveTo>
                    <a:pt x="701040" y="792479"/>
                  </a:moveTo>
                  <a:lnTo>
                    <a:pt x="701040" y="419607"/>
                  </a:lnTo>
                  <a:lnTo>
                    <a:pt x="697026" y="369851"/>
                  </a:lnTo>
                  <a:lnTo>
                    <a:pt x="685406" y="322654"/>
                  </a:lnTo>
                  <a:lnTo>
                    <a:pt x="666811" y="278646"/>
                  </a:lnTo>
                  <a:lnTo>
                    <a:pt x="641872" y="238459"/>
                  </a:lnTo>
                  <a:lnTo>
                    <a:pt x="611219" y="202723"/>
                  </a:lnTo>
                  <a:lnTo>
                    <a:pt x="575483" y="172070"/>
                  </a:lnTo>
                  <a:lnTo>
                    <a:pt x="535296" y="147131"/>
                  </a:lnTo>
                  <a:lnTo>
                    <a:pt x="491288" y="128536"/>
                  </a:lnTo>
                  <a:lnTo>
                    <a:pt x="444091" y="116916"/>
                  </a:lnTo>
                  <a:lnTo>
                    <a:pt x="394334" y="112902"/>
                  </a:lnTo>
                  <a:lnTo>
                    <a:pt x="232537" y="112902"/>
                  </a:lnTo>
                  <a:lnTo>
                    <a:pt x="232537" y="0"/>
                  </a:lnTo>
                  <a:lnTo>
                    <a:pt x="0" y="175259"/>
                  </a:lnTo>
                  <a:lnTo>
                    <a:pt x="232537" y="350519"/>
                  </a:lnTo>
                  <a:lnTo>
                    <a:pt x="232537" y="237616"/>
                  </a:lnTo>
                  <a:lnTo>
                    <a:pt x="394334" y="237616"/>
                  </a:lnTo>
                  <a:lnTo>
                    <a:pt x="442696" y="244121"/>
                  </a:lnTo>
                  <a:lnTo>
                    <a:pt x="486165" y="262476"/>
                  </a:lnTo>
                  <a:lnTo>
                    <a:pt x="523001" y="290941"/>
                  </a:lnTo>
                  <a:lnTo>
                    <a:pt x="551466" y="327777"/>
                  </a:lnTo>
                  <a:lnTo>
                    <a:pt x="569821" y="371246"/>
                  </a:lnTo>
                  <a:lnTo>
                    <a:pt x="576326" y="419607"/>
                  </a:lnTo>
                  <a:lnTo>
                    <a:pt x="576326" y="792479"/>
                  </a:lnTo>
                  <a:lnTo>
                    <a:pt x="701040" y="792479"/>
                  </a:lnTo>
                  <a:close/>
                </a:path>
              </a:pathLst>
            </a:custGeom>
            <a:ln w="6350">
              <a:solidFill>
                <a:srgbClr val="7E7E7E"/>
              </a:solidFill>
            </a:ln>
          </p:spPr>
          <p:txBody>
            <a:bodyPr wrap="square" lIns="0" tIns="0" rIns="0" bIns="0" rtlCol="0"/>
            <a:lstStyle/>
            <a:p>
              <a:endParaRPr/>
            </a:p>
          </p:txBody>
        </p:sp>
        <p:sp>
          <p:nvSpPr>
            <p:cNvPr id="16" name="object 15">
              <a:extLst>
                <a:ext uri="{FF2B5EF4-FFF2-40B4-BE49-F238E27FC236}">
                  <a16:creationId xmlns:a16="http://schemas.microsoft.com/office/drawing/2014/main" id="{29DEDF75-2284-4272-BBCD-55776A146B77}"/>
                </a:ext>
              </a:extLst>
            </p:cNvPr>
            <p:cNvSpPr/>
            <p:nvPr/>
          </p:nvSpPr>
          <p:spPr>
            <a:xfrm>
              <a:off x="4157472" y="2125979"/>
              <a:ext cx="696595" cy="3264535"/>
            </a:xfrm>
            <a:custGeom>
              <a:avLst/>
              <a:gdLst/>
              <a:ahLst/>
              <a:cxnLst/>
              <a:rect l="l" t="t" r="r" b="b"/>
              <a:pathLst>
                <a:path w="696595" h="3264535">
                  <a:moveTo>
                    <a:pt x="696468" y="1447419"/>
                  </a:moveTo>
                  <a:lnTo>
                    <a:pt x="466471" y="1274064"/>
                  </a:lnTo>
                  <a:lnTo>
                    <a:pt x="466471" y="1385697"/>
                  </a:lnTo>
                  <a:lnTo>
                    <a:pt x="306451" y="1385697"/>
                  </a:lnTo>
                  <a:lnTo>
                    <a:pt x="257213" y="1389672"/>
                  </a:lnTo>
                  <a:lnTo>
                    <a:pt x="210515" y="1401178"/>
                  </a:lnTo>
                  <a:lnTo>
                    <a:pt x="166979" y="1419580"/>
                  </a:lnTo>
                  <a:lnTo>
                    <a:pt x="127228" y="1444256"/>
                  </a:lnTo>
                  <a:lnTo>
                    <a:pt x="120396" y="1450124"/>
                  </a:lnTo>
                  <a:lnTo>
                    <a:pt x="120396" y="772668"/>
                  </a:lnTo>
                  <a:lnTo>
                    <a:pt x="123063" y="772668"/>
                  </a:lnTo>
                  <a:lnTo>
                    <a:pt x="123063" y="414147"/>
                  </a:lnTo>
                  <a:lnTo>
                    <a:pt x="129476" y="366407"/>
                  </a:lnTo>
                  <a:lnTo>
                    <a:pt x="147574" y="323507"/>
                  </a:lnTo>
                  <a:lnTo>
                    <a:pt x="175666" y="287172"/>
                  </a:lnTo>
                  <a:lnTo>
                    <a:pt x="212026" y="259092"/>
                  </a:lnTo>
                  <a:lnTo>
                    <a:pt x="254965" y="240995"/>
                  </a:lnTo>
                  <a:lnTo>
                    <a:pt x="302768" y="234569"/>
                  </a:lnTo>
                  <a:lnTo>
                    <a:pt x="462407" y="234569"/>
                  </a:lnTo>
                  <a:lnTo>
                    <a:pt x="462407" y="345948"/>
                  </a:lnTo>
                  <a:lnTo>
                    <a:pt x="691896" y="172974"/>
                  </a:lnTo>
                  <a:lnTo>
                    <a:pt x="462407" y="0"/>
                  </a:lnTo>
                  <a:lnTo>
                    <a:pt x="462407" y="111379"/>
                  </a:lnTo>
                  <a:lnTo>
                    <a:pt x="302768" y="111379"/>
                  </a:lnTo>
                  <a:lnTo>
                    <a:pt x="253644" y="115341"/>
                  </a:lnTo>
                  <a:lnTo>
                    <a:pt x="207048" y="126822"/>
                  </a:lnTo>
                  <a:lnTo>
                    <a:pt x="163601" y="145173"/>
                  </a:lnTo>
                  <a:lnTo>
                    <a:pt x="123926" y="169786"/>
                  </a:lnTo>
                  <a:lnTo>
                    <a:pt x="88658" y="200050"/>
                  </a:lnTo>
                  <a:lnTo>
                    <a:pt x="58394" y="235318"/>
                  </a:lnTo>
                  <a:lnTo>
                    <a:pt x="33782" y="274993"/>
                  </a:lnTo>
                  <a:lnTo>
                    <a:pt x="15430" y="318439"/>
                  </a:lnTo>
                  <a:lnTo>
                    <a:pt x="3949" y="365036"/>
                  </a:lnTo>
                  <a:lnTo>
                    <a:pt x="0" y="414147"/>
                  </a:lnTo>
                  <a:lnTo>
                    <a:pt x="0" y="618744"/>
                  </a:lnTo>
                  <a:lnTo>
                    <a:pt x="0" y="772668"/>
                  </a:lnTo>
                  <a:lnTo>
                    <a:pt x="0" y="2843530"/>
                  </a:lnTo>
                  <a:lnTo>
                    <a:pt x="0" y="3264408"/>
                  </a:lnTo>
                  <a:lnTo>
                    <a:pt x="120396" y="3264408"/>
                  </a:lnTo>
                  <a:lnTo>
                    <a:pt x="123063" y="3264408"/>
                  </a:lnTo>
                  <a:lnTo>
                    <a:pt x="123063" y="2843530"/>
                  </a:lnTo>
                  <a:lnTo>
                    <a:pt x="129476" y="2802953"/>
                  </a:lnTo>
                  <a:lnTo>
                    <a:pt x="147574" y="2766517"/>
                  </a:lnTo>
                  <a:lnTo>
                    <a:pt x="175653" y="2735643"/>
                  </a:lnTo>
                  <a:lnTo>
                    <a:pt x="211988" y="2711818"/>
                  </a:lnTo>
                  <a:lnTo>
                    <a:pt x="254889" y="2696451"/>
                  </a:lnTo>
                  <a:lnTo>
                    <a:pt x="302641" y="2691003"/>
                  </a:lnTo>
                  <a:lnTo>
                    <a:pt x="462407" y="2691003"/>
                  </a:lnTo>
                  <a:lnTo>
                    <a:pt x="462407" y="2785618"/>
                  </a:lnTo>
                  <a:lnTo>
                    <a:pt x="691896" y="2638679"/>
                  </a:lnTo>
                  <a:lnTo>
                    <a:pt x="462407" y="2491740"/>
                  </a:lnTo>
                  <a:lnTo>
                    <a:pt x="462407" y="2586355"/>
                  </a:lnTo>
                  <a:lnTo>
                    <a:pt x="302641" y="2586355"/>
                  </a:lnTo>
                  <a:lnTo>
                    <a:pt x="253542" y="2589733"/>
                  </a:lnTo>
                  <a:lnTo>
                    <a:pt x="206984" y="2599474"/>
                  </a:lnTo>
                  <a:lnTo>
                    <a:pt x="163563" y="2615069"/>
                  </a:lnTo>
                  <a:lnTo>
                    <a:pt x="123901" y="2635999"/>
                  </a:lnTo>
                  <a:lnTo>
                    <a:pt x="120396" y="2638564"/>
                  </a:lnTo>
                  <a:lnTo>
                    <a:pt x="120396" y="2046732"/>
                  </a:lnTo>
                  <a:lnTo>
                    <a:pt x="126365" y="2046732"/>
                  </a:lnTo>
                  <a:lnTo>
                    <a:pt x="126365" y="1689100"/>
                  </a:lnTo>
                  <a:lnTo>
                    <a:pt x="132791" y="1641246"/>
                  </a:lnTo>
                  <a:lnTo>
                    <a:pt x="150952" y="1598256"/>
                  </a:lnTo>
                  <a:lnTo>
                    <a:pt x="179108" y="1561833"/>
                  </a:lnTo>
                  <a:lnTo>
                    <a:pt x="215557" y="1533702"/>
                  </a:lnTo>
                  <a:lnTo>
                    <a:pt x="258572" y="1515567"/>
                  </a:lnTo>
                  <a:lnTo>
                    <a:pt x="306451" y="1509141"/>
                  </a:lnTo>
                  <a:lnTo>
                    <a:pt x="466471" y="1509141"/>
                  </a:lnTo>
                  <a:lnTo>
                    <a:pt x="466471" y="1620774"/>
                  </a:lnTo>
                  <a:lnTo>
                    <a:pt x="696468" y="1447419"/>
                  </a:lnTo>
                  <a:close/>
                </a:path>
              </a:pathLst>
            </a:custGeom>
            <a:solidFill>
              <a:srgbClr val="FFFFFF"/>
            </a:solidFill>
          </p:spPr>
          <p:txBody>
            <a:bodyPr wrap="square" lIns="0" tIns="0" rIns="0" bIns="0" rtlCol="0"/>
            <a:lstStyle/>
            <a:p>
              <a:endParaRPr/>
            </a:p>
          </p:txBody>
        </p:sp>
      </p:grpSp>
      <p:sp>
        <p:nvSpPr>
          <p:cNvPr id="17" name="object 16">
            <a:extLst>
              <a:ext uri="{FF2B5EF4-FFF2-40B4-BE49-F238E27FC236}">
                <a16:creationId xmlns:a16="http://schemas.microsoft.com/office/drawing/2014/main" id="{9D90D9C8-1A04-481E-9635-38F2A17E3154}"/>
              </a:ext>
            </a:extLst>
          </p:cNvPr>
          <p:cNvSpPr txBox="1"/>
          <p:nvPr/>
        </p:nvSpPr>
        <p:spPr>
          <a:xfrm>
            <a:off x="4462040" y="175798"/>
            <a:ext cx="2270463" cy="843821"/>
          </a:xfrm>
          <a:prstGeom prst="rect">
            <a:avLst/>
          </a:prstGeom>
        </p:spPr>
        <p:txBody>
          <a:bodyPr vert="horz" wrap="square" lIns="0" tIns="12700" rIns="0" bIns="0" rtlCol="0">
            <a:spAutoFit/>
          </a:bodyPr>
          <a:lstStyle/>
          <a:p>
            <a:pPr marL="76200" marR="5080" indent="-64135" algn="ctr">
              <a:lnSpc>
                <a:spcPct val="100000"/>
              </a:lnSpc>
              <a:spcBef>
                <a:spcPts val="100"/>
              </a:spcBef>
            </a:pPr>
            <a:r>
              <a:rPr sz="1800" b="1" dirty="0">
                <a:solidFill>
                  <a:srgbClr val="FFFFFF"/>
                </a:solidFill>
                <a:latin typeface="Arial"/>
                <a:cs typeface="Arial"/>
              </a:rPr>
              <a:t>MODEL</a:t>
            </a:r>
            <a:r>
              <a:rPr sz="1800" b="1" spc="5" dirty="0">
                <a:solidFill>
                  <a:srgbClr val="FFFFFF"/>
                </a:solidFill>
                <a:latin typeface="Arial"/>
                <a:cs typeface="Arial"/>
              </a:rPr>
              <a:t>I</a:t>
            </a:r>
            <a:r>
              <a:rPr sz="1800" b="1" dirty="0">
                <a:solidFill>
                  <a:srgbClr val="FFFFFF"/>
                </a:solidFill>
                <a:latin typeface="Arial"/>
                <a:cs typeface="Arial"/>
              </a:rPr>
              <a:t>NG  </a:t>
            </a:r>
            <a:r>
              <a:rPr sz="1800" b="1" spc="-5" dirty="0">
                <a:solidFill>
                  <a:srgbClr val="FFFFFF"/>
                </a:solidFill>
                <a:latin typeface="Arial"/>
                <a:cs typeface="Arial"/>
              </a:rPr>
              <a:t>SUCCESS</a:t>
            </a:r>
            <a:r>
              <a:rPr lang="en-ID" sz="1800" b="1" spc="-5" dirty="0">
                <a:solidFill>
                  <a:srgbClr val="FFFFFF"/>
                </a:solidFill>
                <a:latin typeface="Arial"/>
                <a:cs typeface="Arial"/>
              </a:rPr>
              <a:t> AND DEPLOYMENT</a:t>
            </a:r>
            <a:endParaRPr sz="1800" dirty="0">
              <a:latin typeface="Arial"/>
              <a:cs typeface="Arial"/>
            </a:endParaRPr>
          </a:p>
        </p:txBody>
      </p:sp>
      <p:sp>
        <p:nvSpPr>
          <p:cNvPr id="18" name="object 17">
            <a:extLst>
              <a:ext uri="{FF2B5EF4-FFF2-40B4-BE49-F238E27FC236}">
                <a16:creationId xmlns:a16="http://schemas.microsoft.com/office/drawing/2014/main" id="{D76F18EB-1476-4AD3-AEDE-8B1508065112}"/>
              </a:ext>
            </a:extLst>
          </p:cNvPr>
          <p:cNvSpPr txBox="1"/>
          <p:nvPr/>
        </p:nvSpPr>
        <p:spPr>
          <a:xfrm>
            <a:off x="6805803" y="1849902"/>
            <a:ext cx="2270464" cy="567463"/>
          </a:xfrm>
          <a:prstGeom prst="rect">
            <a:avLst/>
          </a:prstGeom>
        </p:spPr>
        <p:txBody>
          <a:bodyPr vert="horz" wrap="square" lIns="0" tIns="13335" rIns="0" bIns="0" rtlCol="0">
            <a:spAutoFit/>
          </a:bodyPr>
          <a:lstStyle/>
          <a:p>
            <a:pPr marL="19685">
              <a:lnSpc>
                <a:spcPct val="100000"/>
              </a:lnSpc>
              <a:spcBef>
                <a:spcPts val="105"/>
              </a:spcBef>
            </a:pPr>
            <a:r>
              <a:rPr lang="en-ID" sz="1400" b="1" spc="-5" dirty="0">
                <a:solidFill>
                  <a:srgbClr val="FFFFFF"/>
                </a:solidFill>
                <a:latin typeface="Arial"/>
                <a:cs typeface="Arial"/>
              </a:rPr>
              <a:t>Hyperparameter Tuning</a:t>
            </a:r>
            <a:endParaRPr sz="1400" dirty="0">
              <a:latin typeface="Arial"/>
              <a:cs typeface="Arial"/>
            </a:endParaRPr>
          </a:p>
          <a:p>
            <a:pPr marL="12700" marR="5080">
              <a:lnSpc>
                <a:spcPct val="100000"/>
              </a:lnSpc>
              <a:spcBef>
                <a:spcPts val="30"/>
              </a:spcBef>
            </a:pPr>
            <a:r>
              <a:rPr sz="1100" spc="-5" dirty="0">
                <a:solidFill>
                  <a:srgbClr val="FFFFFF"/>
                </a:solidFill>
                <a:latin typeface="Arial"/>
                <a:cs typeface="Arial"/>
              </a:rPr>
              <a:t>Find </a:t>
            </a:r>
            <a:r>
              <a:rPr sz="1100" dirty="0">
                <a:solidFill>
                  <a:srgbClr val="FFFFFF"/>
                </a:solidFill>
                <a:latin typeface="Arial"/>
                <a:cs typeface="Arial"/>
              </a:rPr>
              <a:t>best </a:t>
            </a:r>
            <a:r>
              <a:rPr lang="en-ID" sz="1100" spc="-5" dirty="0" err="1">
                <a:solidFill>
                  <a:srgbClr val="FFFFFF"/>
                </a:solidFill>
                <a:latin typeface="Arial"/>
                <a:cs typeface="Arial"/>
              </a:rPr>
              <a:t>precison</a:t>
            </a:r>
            <a:r>
              <a:rPr sz="1100" spc="-5" dirty="0">
                <a:solidFill>
                  <a:srgbClr val="FFFFFF"/>
                </a:solidFill>
                <a:latin typeface="Arial"/>
                <a:cs typeface="Arial"/>
              </a:rPr>
              <a:t> </a:t>
            </a:r>
            <a:r>
              <a:rPr lang="en-ID" sz="1100" spc="-5" dirty="0">
                <a:solidFill>
                  <a:srgbClr val="FFFFFF"/>
                </a:solidFill>
                <a:latin typeface="Arial"/>
                <a:cs typeface="Arial"/>
              </a:rPr>
              <a:t>score</a:t>
            </a:r>
            <a:r>
              <a:rPr sz="1100" spc="-5" dirty="0">
                <a:solidFill>
                  <a:srgbClr val="FFFFFF"/>
                </a:solidFill>
                <a:latin typeface="Arial"/>
                <a:cs typeface="Arial"/>
              </a:rPr>
              <a:t> with  </a:t>
            </a:r>
            <a:r>
              <a:rPr lang="en-ID" sz="1100" spc="-5" dirty="0">
                <a:solidFill>
                  <a:srgbClr val="FFFFFF"/>
                </a:solidFill>
                <a:latin typeface="Arial"/>
                <a:cs typeface="Arial"/>
              </a:rPr>
              <a:t>Hyperparameter tuning</a:t>
            </a:r>
            <a:endParaRPr sz="1100" dirty="0">
              <a:latin typeface="Arial"/>
              <a:cs typeface="Arial"/>
            </a:endParaRPr>
          </a:p>
        </p:txBody>
      </p:sp>
      <p:sp>
        <p:nvSpPr>
          <p:cNvPr id="19" name="object 18">
            <a:extLst>
              <a:ext uri="{FF2B5EF4-FFF2-40B4-BE49-F238E27FC236}">
                <a16:creationId xmlns:a16="http://schemas.microsoft.com/office/drawing/2014/main" id="{2F79EFA3-A1DB-4E79-804D-6E4F57504F54}"/>
              </a:ext>
            </a:extLst>
          </p:cNvPr>
          <p:cNvSpPr txBox="1"/>
          <p:nvPr/>
        </p:nvSpPr>
        <p:spPr>
          <a:xfrm>
            <a:off x="6771366" y="3332485"/>
            <a:ext cx="2710729" cy="906017"/>
          </a:xfrm>
          <a:prstGeom prst="rect">
            <a:avLst/>
          </a:prstGeom>
        </p:spPr>
        <p:txBody>
          <a:bodyPr vert="horz" wrap="square" lIns="0" tIns="13335" rIns="0" bIns="0" rtlCol="0">
            <a:spAutoFit/>
          </a:bodyPr>
          <a:lstStyle/>
          <a:p>
            <a:pPr marL="19050">
              <a:lnSpc>
                <a:spcPct val="100000"/>
              </a:lnSpc>
              <a:spcBef>
                <a:spcPts val="105"/>
              </a:spcBef>
            </a:pPr>
            <a:r>
              <a:rPr sz="1400" b="1" spc="-5" dirty="0">
                <a:solidFill>
                  <a:srgbClr val="FFFFFF"/>
                </a:solidFill>
                <a:latin typeface="Arial"/>
                <a:cs typeface="Arial"/>
              </a:rPr>
              <a:t>Classification</a:t>
            </a:r>
            <a:r>
              <a:rPr sz="1400" b="1" spc="-90" dirty="0">
                <a:solidFill>
                  <a:srgbClr val="FFFFFF"/>
                </a:solidFill>
                <a:latin typeface="Arial"/>
                <a:cs typeface="Arial"/>
              </a:rPr>
              <a:t> </a:t>
            </a:r>
            <a:r>
              <a:rPr sz="1400" b="1" dirty="0">
                <a:solidFill>
                  <a:srgbClr val="FFFFFF"/>
                </a:solidFill>
                <a:latin typeface="Arial"/>
                <a:cs typeface="Arial"/>
              </a:rPr>
              <a:t>Modelling</a:t>
            </a:r>
            <a:endParaRPr sz="1400" dirty="0">
              <a:latin typeface="Arial"/>
              <a:cs typeface="Arial"/>
            </a:endParaRPr>
          </a:p>
          <a:p>
            <a:pPr marL="12700" marR="602615">
              <a:lnSpc>
                <a:spcPct val="100000"/>
              </a:lnSpc>
              <a:spcBef>
                <a:spcPts val="30"/>
              </a:spcBef>
            </a:pPr>
            <a:r>
              <a:rPr sz="1100" dirty="0">
                <a:solidFill>
                  <a:srgbClr val="FFFFFF"/>
                </a:solidFill>
                <a:latin typeface="Arial"/>
                <a:cs typeface="Arial"/>
              </a:rPr>
              <a:t>Train original data </a:t>
            </a:r>
            <a:r>
              <a:rPr sz="1100" spc="-10" dirty="0">
                <a:solidFill>
                  <a:srgbClr val="FFFFFF"/>
                </a:solidFill>
                <a:latin typeface="Arial"/>
                <a:cs typeface="Arial"/>
              </a:rPr>
              <a:t>with  </a:t>
            </a:r>
            <a:r>
              <a:rPr lang="en-ID" sz="1100" spc="5" dirty="0">
                <a:solidFill>
                  <a:srgbClr val="FFFFFF"/>
                </a:solidFill>
                <a:latin typeface="Arial"/>
                <a:cs typeface="Arial"/>
              </a:rPr>
              <a:t>default</a:t>
            </a:r>
            <a:r>
              <a:rPr sz="1100" spc="5" dirty="0">
                <a:solidFill>
                  <a:srgbClr val="FFFFFF"/>
                </a:solidFill>
                <a:latin typeface="Arial"/>
                <a:cs typeface="Arial"/>
              </a:rPr>
              <a:t> </a:t>
            </a:r>
            <a:r>
              <a:rPr sz="1100" dirty="0">
                <a:solidFill>
                  <a:srgbClr val="FFFFFF"/>
                </a:solidFill>
                <a:latin typeface="Arial"/>
                <a:cs typeface="Arial"/>
              </a:rPr>
              <a:t>classification  </a:t>
            </a:r>
            <a:r>
              <a:rPr sz="1100" spc="-5" dirty="0">
                <a:solidFill>
                  <a:srgbClr val="FFFFFF"/>
                </a:solidFill>
                <a:latin typeface="Arial"/>
                <a:cs typeface="Arial"/>
              </a:rPr>
              <a:t>modelling  (</a:t>
            </a:r>
            <a:r>
              <a:rPr lang="en-ID" sz="1100" spc="-5" dirty="0">
                <a:solidFill>
                  <a:srgbClr val="FFFFFF"/>
                </a:solidFill>
                <a:latin typeface="Arial"/>
                <a:cs typeface="Arial"/>
              </a:rPr>
              <a:t>Logistic Regression, </a:t>
            </a:r>
            <a:r>
              <a:rPr lang="en-ID" sz="1100" spc="-5" dirty="0" err="1">
                <a:solidFill>
                  <a:srgbClr val="FFFFFF"/>
                </a:solidFill>
                <a:latin typeface="Arial"/>
                <a:cs typeface="Arial"/>
              </a:rPr>
              <a:t>Kneighbors</a:t>
            </a:r>
            <a:r>
              <a:rPr lang="en-ID" sz="1100" spc="-5" dirty="0">
                <a:solidFill>
                  <a:srgbClr val="FFFFFF"/>
                </a:solidFill>
                <a:latin typeface="Arial"/>
                <a:cs typeface="Arial"/>
              </a:rPr>
              <a:t>, Random  </a:t>
            </a:r>
            <a:r>
              <a:rPr lang="en-ID" sz="1100" spc="-5" dirty="0" err="1">
                <a:solidFill>
                  <a:srgbClr val="FFFFFF"/>
                </a:solidFill>
                <a:latin typeface="Arial"/>
                <a:cs typeface="Arial"/>
              </a:rPr>
              <a:t>Foresest</a:t>
            </a:r>
            <a:r>
              <a:rPr lang="en-ID" sz="1100" spc="-5" dirty="0">
                <a:solidFill>
                  <a:srgbClr val="FFFFFF"/>
                </a:solidFill>
                <a:latin typeface="Arial"/>
                <a:cs typeface="Arial"/>
              </a:rPr>
              <a:t>, </a:t>
            </a:r>
            <a:r>
              <a:rPr sz="1100" spc="-5" dirty="0" err="1">
                <a:solidFill>
                  <a:srgbClr val="FFFFFF"/>
                </a:solidFill>
                <a:latin typeface="Arial"/>
                <a:cs typeface="Arial"/>
              </a:rPr>
              <a:t>DecisionTree</a:t>
            </a:r>
            <a:r>
              <a:rPr lang="en-ID" sz="1100" spc="-5" dirty="0">
                <a:solidFill>
                  <a:srgbClr val="FFFFFF"/>
                </a:solidFill>
                <a:latin typeface="Arial"/>
                <a:cs typeface="Arial"/>
              </a:rPr>
              <a:t>.</a:t>
            </a:r>
            <a:endParaRPr sz="1100" dirty="0">
              <a:latin typeface="Arial"/>
              <a:cs typeface="Arial"/>
            </a:endParaRPr>
          </a:p>
        </p:txBody>
      </p:sp>
      <p:sp>
        <p:nvSpPr>
          <p:cNvPr id="20" name="object 19">
            <a:extLst>
              <a:ext uri="{FF2B5EF4-FFF2-40B4-BE49-F238E27FC236}">
                <a16:creationId xmlns:a16="http://schemas.microsoft.com/office/drawing/2014/main" id="{21493C68-178E-45E6-9C97-A0E0CDE95E25}"/>
              </a:ext>
            </a:extLst>
          </p:cNvPr>
          <p:cNvSpPr txBox="1"/>
          <p:nvPr/>
        </p:nvSpPr>
        <p:spPr>
          <a:xfrm>
            <a:off x="6793952" y="4609594"/>
            <a:ext cx="1750060" cy="736099"/>
          </a:xfrm>
          <a:prstGeom prst="rect">
            <a:avLst/>
          </a:prstGeom>
        </p:spPr>
        <p:txBody>
          <a:bodyPr vert="horz" wrap="square" lIns="0" tIns="12700" rIns="0" bIns="0" rtlCol="0">
            <a:spAutoFit/>
          </a:bodyPr>
          <a:lstStyle/>
          <a:p>
            <a:pPr marL="19050">
              <a:lnSpc>
                <a:spcPct val="100000"/>
              </a:lnSpc>
              <a:spcBef>
                <a:spcPts val="100"/>
              </a:spcBef>
            </a:pPr>
            <a:r>
              <a:rPr lang="en-ID" sz="1400" b="1" spc="-5" dirty="0">
                <a:solidFill>
                  <a:srgbClr val="FFFFFF"/>
                </a:solidFill>
                <a:latin typeface="Arial"/>
                <a:cs typeface="Arial"/>
              </a:rPr>
              <a:t>EDA</a:t>
            </a:r>
            <a:endParaRPr lang="en-ID" sz="1400" dirty="0">
              <a:latin typeface="Arial"/>
              <a:cs typeface="Arial"/>
            </a:endParaRPr>
          </a:p>
          <a:p>
            <a:pPr marL="12700">
              <a:lnSpc>
                <a:spcPct val="100000"/>
              </a:lnSpc>
              <a:spcBef>
                <a:spcPts val="30"/>
              </a:spcBef>
            </a:pPr>
            <a:r>
              <a:rPr lang="en-ID" sz="1100" spc="-5" dirty="0">
                <a:solidFill>
                  <a:srgbClr val="FFFFFF"/>
                </a:solidFill>
                <a:latin typeface="Arial"/>
                <a:cs typeface="Arial"/>
              </a:rPr>
              <a:t>Handling missing value</a:t>
            </a:r>
          </a:p>
          <a:p>
            <a:pPr marL="12700">
              <a:lnSpc>
                <a:spcPct val="100000"/>
              </a:lnSpc>
              <a:spcBef>
                <a:spcPts val="30"/>
              </a:spcBef>
            </a:pPr>
            <a:r>
              <a:rPr lang="en-ID" sz="1100" spc="-5" dirty="0">
                <a:solidFill>
                  <a:srgbClr val="FFFFFF"/>
                </a:solidFill>
                <a:latin typeface="Arial"/>
                <a:cs typeface="Arial"/>
              </a:rPr>
              <a:t>Drop unnecessary feature</a:t>
            </a:r>
          </a:p>
          <a:p>
            <a:pPr marL="12700">
              <a:lnSpc>
                <a:spcPct val="100000"/>
              </a:lnSpc>
              <a:spcBef>
                <a:spcPts val="30"/>
              </a:spcBef>
            </a:pPr>
            <a:r>
              <a:rPr lang="en-ID" sz="1100" spc="-5" dirty="0">
                <a:solidFill>
                  <a:srgbClr val="FFFFFF"/>
                </a:solidFill>
                <a:latin typeface="Arial"/>
                <a:cs typeface="Arial"/>
              </a:rPr>
              <a:t>Data Visualization</a:t>
            </a:r>
            <a:endParaRPr lang="en-ID" sz="1100" dirty="0">
              <a:latin typeface="Arial"/>
              <a:cs typeface="Arial"/>
            </a:endParaRPr>
          </a:p>
        </p:txBody>
      </p:sp>
      <p:sp>
        <p:nvSpPr>
          <p:cNvPr id="29" name="object 28">
            <a:extLst>
              <a:ext uri="{FF2B5EF4-FFF2-40B4-BE49-F238E27FC236}">
                <a16:creationId xmlns:a16="http://schemas.microsoft.com/office/drawing/2014/main" id="{DD28B78E-91AD-48E0-891E-A74F1E73B1C6}"/>
              </a:ext>
            </a:extLst>
          </p:cNvPr>
          <p:cNvSpPr txBox="1"/>
          <p:nvPr/>
        </p:nvSpPr>
        <p:spPr>
          <a:xfrm>
            <a:off x="2759465" y="1779745"/>
            <a:ext cx="2235857" cy="228909"/>
          </a:xfrm>
          <a:prstGeom prst="rect">
            <a:avLst/>
          </a:prstGeom>
        </p:spPr>
        <p:txBody>
          <a:bodyPr vert="horz" wrap="square" lIns="0" tIns="13335" rIns="0" bIns="0" rtlCol="0">
            <a:spAutoFit/>
          </a:bodyPr>
          <a:lstStyle/>
          <a:p>
            <a:pPr marL="337820">
              <a:lnSpc>
                <a:spcPct val="100000"/>
              </a:lnSpc>
              <a:spcBef>
                <a:spcPts val="105"/>
              </a:spcBef>
            </a:pPr>
            <a:r>
              <a:rPr lang="en-ID" sz="1400" b="1" dirty="0">
                <a:solidFill>
                  <a:schemeClr val="bg1"/>
                </a:solidFill>
                <a:latin typeface="Arial"/>
                <a:cs typeface="Arial"/>
              </a:rPr>
              <a:t>Adjusting Threshold</a:t>
            </a:r>
            <a:endParaRPr sz="1400" dirty="0">
              <a:solidFill>
                <a:schemeClr val="bg1"/>
              </a:solidFill>
              <a:latin typeface="Arial"/>
              <a:cs typeface="Arial"/>
            </a:endParaRPr>
          </a:p>
        </p:txBody>
      </p:sp>
      <p:sp>
        <p:nvSpPr>
          <p:cNvPr id="30" name="object 29">
            <a:extLst>
              <a:ext uri="{FF2B5EF4-FFF2-40B4-BE49-F238E27FC236}">
                <a16:creationId xmlns:a16="http://schemas.microsoft.com/office/drawing/2014/main" id="{BBDDB028-B98C-4388-9632-4EF1DDD99120}"/>
              </a:ext>
            </a:extLst>
          </p:cNvPr>
          <p:cNvSpPr txBox="1"/>
          <p:nvPr/>
        </p:nvSpPr>
        <p:spPr>
          <a:xfrm>
            <a:off x="2537333" y="2716389"/>
            <a:ext cx="2235857" cy="1106072"/>
          </a:xfrm>
          <a:prstGeom prst="rect">
            <a:avLst/>
          </a:prstGeom>
        </p:spPr>
        <p:txBody>
          <a:bodyPr vert="horz" wrap="square" lIns="0" tIns="31115" rIns="0" bIns="0" rtlCol="0">
            <a:spAutoFit/>
          </a:bodyPr>
          <a:lstStyle/>
          <a:p>
            <a:pPr marL="12700">
              <a:lnSpc>
                <a:spcPct val="100000"/>
              </a:lnSpc>
              <a:spcBef>
                <a:spcPts val="245"/>
              </a:spcBef>
            </a:pPr>
            <a:r>
              <a:rPr sz="1400" b="1" spc="-5" dirty="0">
                <a:solidFill>
                  <a:schemeClr val="bg1"/>
                </a:solidFill>
                <a:latin typeface="Arial"/>
                <a:cs typeface="Arial"/>
              </a:rPr>
              <a:t>Classification</a:t>
            </a:r>
            <a:r>
              <a:rPr sz="1400" b="1" spc="-85" dirty="0">
                <a:solidFill>
                  <a:schemeClr val="bg1"/>
                </a:solidFill>
                <a:latin typeface="Arial"/>
                <a:cs typeface="Arial"/>
              </a:rPr>
              <a:t> </a:t>
            </a:r>
            <a:r>
              <a:rPr sz="1400" b="1" spc="-5" dirty="0">
                <a:solidFill>
                  <a:schemeClr val="bg1"/>
                </a:solidFill>
                <a:latin typeface="Arial"/>
                <a:cs typeface="Arial"/>
              </a:rPr>
              <a:t>Modelling</a:t>
            </a:r>
            <a:endParaRPr lang="en-US" sz="1400" dirty="0">
              <a:solidFill>
                <a:schemeClr val="bg1"/>
              </a:solidFill>
              <a:latin typeface="Arial"/>
              <a:cs typeface="Arial"/>
            </a:endParaRPr>
          </a:p>
          <a:p>
            <a:pPr marL="981075" marR="15240" indent="-399415" algn="r">
              <a:lnSpc>
                <a:spcPct val="100000"/>
              </a:lnSpc>
              <a:spcBef>
                <a:spcPts val="120"/>
              </a:spcBef>
            </a:pPr>
            <a:r>
              <a:rPr lang="en-US" sz="1100" dirty="0">
                <a:solidFill>
                  <a:schemeClr val="bg1"/>
                </a:solidFill>
                <a:latin typeface="Arial"/>
                <a:cs typeface="Arial"/>
              </a:rPr>
              <a:t>Train data</a:t>
            </a:r>
            <a:r>
              <a:rPr lang="en-US" sz="1100" spc="-30" dirty="0">
                <a:solidFill>
                  <a:schemeClr val="bg1"/>
                </a:solidFill>
                <a:latin typeface="Arial"/>
                <a:cs typeface="Arial"/>
              </a:rPr>
              <a:t> </a:t>
            </a:r>
            <a:r>
              <a:rPr lang="en-US" sz="1100" spc="-10" dirty="0">
                <a:solidFill>
                  <a:schemeClr val="bg1"/>
                </a:solidFill>
                <a:latin typeface="Arial"/>
                <a:cs typeface="Arial"/>
              </a:rPr>
              <a:t>with </a:t>
            </a:r>
            <a:r>
              <a:rPr lang="en-US" sz="1100" dirty="0">
                <a:solidFill>
                  <a:schemeClr val="bg1"/>
                </a:solidFill>
                <a:latin typeface="Arial"/>
                <a:cs typeface="Arial"/>
              </a:rPr>
              <a:t> </a:t>
            </a:r>
            <a:r>
              <a:rPr lang="en-US" sz="1100" spc="5" dirty="0">
                <a:solidFill>
                  <a:schemeClr val="bg1"/>
                </a:solidFill>
                <a:latin typeface="Arial"/>
                <a:cs typeface="Arial"/>
              </a:rPr>
              <a:t>each feature engineering method</a:t>
            </a:r>
            <a:endParaRPr lang="en-US" sz="1100" dirty="0">
              <a:solidFill>
                <a:schemeClr val="bg1"/>
              </a:solidFill>
              <a:latin typeface="Arial"/>
              <a:cs typeface="Arial"/>
            </a:endParaRPr>
          </a:p>
          <a:p>
            <a:pPr marL="506095" marR="15240" indent="926465" algn="r">
              <a:lnSpc>
                <a:spcPct val="100000"/>
              </a:lnSpc>
            </a:pPr>
            <a:r>
              <a:rPr lang="en-ID" sz="1100" spc="5" dirty="0">
                <a:solidFill>
                  <a:schemeClr val="bg1"/>
                </a:solidFill>
                <a:latin typeface="Arial"/>
                <a:cs typeface="Arial"/>
              </a:rPr>
              <a:t>and do classification </a:t>
            </a:r>
            <a:r>
              <a:rPr sz="1100" spc="5" dirty="0">
                <a:solidFill>
                  <a:schemeClr val="bg1"/>
                </a:solidFill>
                <a:latin typeface="Arial"/>
                <a:cs typeface="Arial"/>
              </a:rPr>
              <a:t>m</a:t>
            </a:r>
            <a:r>
              <a:rPr sz="1100" dirty="0">
                <a:solidFill>
                  <a:schemeClr val="bg1"/>
                </a:solidFill>
                <a:latin typeface="Arial"/>
                <a:cs typeface="Arial"/>
              </a:rPr>
              <a:t>ode</a:t>
            </a:r>
            <a:r>
              <a:rPr sz="1100" spc="-5" dirty="0">
                <a:solidFill>
                  <a:schemeClr val="bg1"/>
                </a:solidFill>
                <a:latin typeface="Arial"/>
                <a:cs typeface="Arial"/>
              </a:rPr>
              <a:t>l</a:t>
            </a:r>
            <a:r>
              <a:rPr sz="1100" spc="-10" dirty="0">
                <a:solidFill>
                  <a:schemeClr val="bg1"/>
                </a:solidFill>
                <a:latin typeface="Arial"/>
                <a:cs typeface="Arial"/>
              </a:rPr>
              <a:t>li</a:t>
            </a:r>
            <a:r>
              <a:rPr sz="1100" dirty="0">
                <a:solidFill>
                  <a:schemeClr val="bg1"/>
                </a:solidFill>
                <a:latin typeface="Arial"/>
                <a:cs typeface="Arial"/>
              </a:rPr>
              <a:t>ng</a:t>
            </a:r>
          </a:p>
        </p:txBody>
      </p:sp>
      <p:sp>
        <p:nvSpPr>
          <p:cNvPr id="31" name="object 30">
            <a:extLst>
              <a:ext uri="{FF2B5EF4-FFF2-40B4-BE49-F238E27FC236}">
                <a16:creationId xmlns:a16="http://schemas.microsoft.com/office/drawing/2014/main" id="{3A1D5249-B689-45BA-8317-ECA050779B9F}"/>
              </a:ext>
            </a:extLst>
          </p:cNvPr>
          <p:cNvSpPr txBox="1"/>
          <p:nvPr/>
        </p:nvSpPr>
        <p:spPr>
          <a:xfrm>
            <a:off x="2963332" y="4170861"/>
            <a:ext cx="1828125" cy="1243930"/>
          </a:xfrm>
          <a:prstGeom prst="rect">
            <a:avLst/>
          </a:prstGeom>
        </p:spPr>
        <p:txBody>
          <a:bodyPr vert="horz" wrap="square" lIns="0" tIns="12700" rIns="0" bIns="0" rtlCol="0">
            <a:spAutoFit/>
          </a:bodyPr>
          <a:lstStyle/>
          <a:p>
            <a:pPr marL="109855">
              <a:lnSpc>
                <a:spcPct val="100000"/>
              </a:lnSpc>
              <a:spcBef>
                <a:spcPts val="100"/>
              </a:spcBef>
            </a:pPr>
            <a:r>
              <a:rPr lang="en-ID" sz="1400" b="1" dirty="0">
                <a:solidFill>
                  <a:schemeClr val="bg1"/>
                </a:solidFill>
                <a:latin typeface="Arial"/>
                <a:cs typeface="Arial"/>
              </a:rPr>
              <a:t>Feature Engineering</a:t>
            </a:r>
            <a:endParaRPr lang="en-ID" sz="1100" spc="-5" dirty="0">
              <a:solidFill>
                <a:schemeClr val="bg1"/>
              </a:solidFill>
              <a:latin typeface="Arial"/>
              <a:cs typeface="Arial"/>
            </a:endParaRPr>
          </a:p>
          <a:p>
            <a:pPr marL="12700" algn="r">
              <a:lnSpc>
                <a:spcPct val="100000"/>
              </a:lnSpc>
              <a:spcBef>
                <a:spcPts val="30"/>
              </a:spcBef>
            </a:pPr>
            <a:r>
              <a:rPr lang="en-ID" sz="1100" spc="-5" dirty="0" err="1">
                <a:solidFill>
                  <a:srgbClr val="FFFFFF"/>
                </a:solidFill>
                <a:latin typeface="Arial"/>
                <a:cs typeface="Arial"/>
              </a:rPr>
              <a:t>Scalling</a:t>
            </a:r>
            <a:endParaRPr lang="en-ID" sz="1100" spc="-5" dirty="0">
              <a:solidFill>
                <a:srgbClr val="FFFFFF"/>
              </a:solidFill>
              <a:latin typeface="Arial"/>
              <a:cs typeface="Arial"/>
            </a:endParaRPr>
          </a:p>
          <a:p>
            <a:pPr marL="12700" algn="r">
              <a:lnSpc>
                <a:spcPct val="100000"/>
              </a:lnSpc>
              <a:spcBef>
                <a:spcPts val="30"/>
              </a:spcBef>
            </a:pPr>
            <a:r>
              <a:rPr lang="en-ID" sz="1100" spc="-5" dirty="0" err="1">
                <a:solidFill>
                  <a:srgbClr val="FFFFFF"/>
                </a:solidFill>
                <a:latin typeface="Arial"/>
                <a:cs typeface="Arial"/>
              </a:rPr>
              <a:t>Ecoding</a:t>
            </a:r>
            <a:endParaRPr lang="en-ID" sz="1100" spc="-5" dirty="0">
              <a:solidFill>
                <a:srgbClr val="FFFFFF"/>
              </a:solidFill>
              <a:latin typeface="Arial"/>
              <a:cs typeface="Arial"/>
            </a:endParaRPr>
          </a:p>
          <a:p>
            <a:pPr marL="12700" algn="r">
              <a:lnSpc>
                <a:spcPct val="100000"/>
              </a:lnSpc>
              <a:spcBef>
                <a:spcPts val="30"/>
              </a:spcBef>
            </a:pPr>
            <a:r>
              <a:rPr lang="en-ID" sz="1100" spc="-5" dirty="0">
                <a:solidFill>
                  <a:srgbClr val="FFFFFF"/>
                </a:solidFill>
                <a:latin typeface="Arial"/>
                <a:cs typeface="Arial"/>
              </a:rPr>
              <a:t>Polynomial</a:t>
            </a:r>
          </a:p>
          <a:p>
            <a:pPr marL="12700" algn="r">
              <a:lnSpc>
                <a:spcPct val="100000"/>
              </a:lnSpc>
              <a:spcBef>
                <a:spcPts val="30"/>
              </a:spcBef>
            </a:pPr>
            <a:r>
              <a:rPr lang="en-ID" sz="1100" spc="-5" dirty="0">
                <a:solidFill>
                  <a:srgbClr val="FFFFFF"/>
                </a:solidFill>
                <a:latin typeface="Arial"/>
                <a:cs typeface="Arial"/>
              </a:rPr>
              <a:t>SMOTE, RUS</a:t>
            </a:r>
          </a:p>
          <a:p>
            <a:pPr marL="12700" algn="r">
              <a:lnSpc>
                <a:spcPct val="100000"/>
              </a:lnSpc>
              <a:spcBef>
                <a:spcPts val="30"/>
              </a:spcBef>
            </a:pPr>
            <a:r>
              <a:rPr lang="en-ID" sz="1100" spc="-5" dirty="0">
                <a:solidFill>
                  <a:srgbClr val="FFFFFF"/>
                </a:solidFill>
                <a:latin typeface="Arial"/>
                <a:cs typeface="Arial"/>
              </a:rPr>
              <a:t>Selection Features</a:t>
            </a:r>
          </a:p>
          <a:p>
            <a:pPr marL="12700" algn="r">
              <a:lnSpc>
                <a:spcPct val="100000"/>
              </a:lnSpc>
              <a:spcBef>
                <a:spcPts val="30"/>
              </a:spcBef>
            </a:pPr>
            <a:endParaRPr sz="1100" dirty="0">
              <a:solidFill>
                <a:schemeClr val="bg1"/>
              </a:solidFill>
              <a:latin typeface="Arial"/>
              <a:cs typeface="Arial"/>
            </a:endParaRPr>
          </a:p>
        </p:txBody>
      </p:sp>
    </p:spTree>
    <p:extLst>
      <p:ext uri="{BB962C8B-B14F-4D97-AF65-F5344CB8AC3E}">
        <p14:creationId xmlns:p14="http://schemas.microsoft.com/office/powerpoint/2010/main" val="619005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a:extLst>
              <a:ext uri="{FF2B5EF4-FFF2-40B4-BE49-F238E27FC236}">
                <a16:creationId xmlns:a16="http://schemas.microsoft.com/office/drawing/2014/main" id="{69AC07B0-CAAF-4F97-B76B-CE35C586392F}"/>
              </a:ext>
            </a:extLst>
          </p:cNvPr>
          <p:cNvSpPr txBox="1">
            <a:spLocks noGrp="1"/>
          </p:cNvSpPr>
          <p:nvPr>
            <p:ph type="title"/>
          </p:nvPr>
        </p:nvSpPr>
        <p:spPr>
          <a:xfrm>
            <a:off x="197205" y="1583368"/>
            <a:ext cx="2921635" cy="689932"/>
          </a:xfrm>
          <a:prstGeom prst="rect">
            <a:avLst/>
          </a:prstGeom>
        </p:spPr>
        <p:txBody>
          <a:bodyPr vert="horz" wrap="square" lIns="0" tIns="12700" rIns="0" bIns="0" rtlCol="0">
            <a:spAutoFit/>
          </a:bodyPr>
          <a:lstStyle/>
          <a:p>
            <a:pPr marL="12700">
              <a:lnSpc>
                <a:spcPct val="100000"/>
              </a:lnSpc>
              <a:spcBef>
                <a:spcPts val="100"/>
              </a:spcBef>
            </a:pPr>
            <a:r>
              <a:rPr lang="en-ID" spc="-5" dirty="0" err="1"/>
              <a:t>Conclussion</a:t>
            </a:r>
            <a:endParaRPr spc="-5" dirty="0"/>
          </a:p>
        </p:txBody>
      </p:sp>
      <p:pic>
        <p:nvPicPr>
          <p:cNvPr id="54" name="Picture 2" descr="Bank of England: DLT Shift Could Lead to New Securities Monopolies -  CoinDesk">
            <a:extLst>
              <a:ext uri="{FF2B5EF4-FFF2-40B4-BE49-F238E27FC236}">
                <a16:creationId xmlns:a16="http://schemas.microsoft.com/office/drawing/2014/main" id="{4A6B7C31-3295-49B2-B552-2DB60058960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59" t="84321" r="6932" b="-1"/>
          <a:stretch/>
        </p:blipFill>
        <p:spPr bwMode="auto">
          <a:xfrm>
            <a:off x="0" y="0"/>
            <a:ext cx="12191980" cy="1398401"/>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BF19630-01B7-4DA6-B936-EE5213BCBB52}"/>
              </a:ext>
            </a:extLst>
          </p:cNvPr>
          <p:cNvSpPr txBox="1"/>
          <p:nvPr/>
        </p:nvSpPr>
        <p:spPr>
          <a:xfrm>
            <a:off x="763588" y="2653437"/>
            <a:ext cx="8584598" cy="2308324"/>
          </a:xfrm>
          <a:prstGeom prst="rect">
            <a:avLst/>
          </a:prstGeom>
          <a:noFill/>
        </p:spPr>
        <p:txBody>
          <a:bodyPr wrap="square">
            <a:spAutoFit/>
          </a:bodyPr>
          <a:lstStyle/>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We got 71% on Precision score</a:t>
            </a: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Threshold = 0,61</a:t>
            </a:r>
          </a:p>
          <a:p>
            <a:pPr marL="285750" indent="-285750">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600" dirty="0">
                <a:latin typeface="Arial" panose="020B0604020202020204" pitchFamily="34" charset="0"/>
                <a:cs typeface="Arial" panose="020B0604020202020204" pitchFamily="34" charset="0"/>
              </a:rPr>
              <a:t>We have an issue with imbalanced method. This data couldn’t receive for any imbalanced method such as SMOTE, RUS, and </a:t>
            </a:r>
            <a:r>
              <a:rPr lang="en-US" sz="1600" dirty="0" err="1">
                <a:latin typeface="Arial" panose="020B0604020202020204" pitchFamily="34" charset="0"/>
                <a:cs typeface="Arial" panose="020B0604020202020204" pitchFamily="34" charset="0"/>
              </a:rPr>
              <a:t>Nearmiss</a:t>
            </a:r>
            <a:r>
              <a:rPr lang="en-US" sz="1600" dirty="0">
                <a:latin typeface="Arial" panose="020B0604020202020204" pitchFamily="34" charset="0"/>
                <a:cs typeface="Arial" panose="020B0604020202020204" pitchFamily="34" charset="0"/>
              </a:rPr>
              <a:t>. The </a:t>
            </a:r>
            <a:r>
              <a:rPr lang="en-US" sz="1600" dirty="0" err="1">
                <a:latin typeface="Arial" panose="020B0604020202020204" pitchFamily="34" charset="0"/>
                <a:cs typeface="Arial" panose="020B0604020202020204" pitchFamily="34" charset="0"/>
              </a:rPr>
              <a:t>modell</a:t>
            </a:r>
            <a:r>
              <a:rPr lang="en-US" sz="1600" dirty="0">
                <a:latin typeface="Arial" panose="020B0604020202020204" pitchFamily="34" charset="0"/>
                <a:cs typeface="Arial" panose="020B0604020202020204" pitchFamily="34" charset="0"/>
              </a:rPr>
              <a:t> could be better than before if we adding new data that have ‘yes’ in subscription</a:t>
            </a:r>
          </a:p>
          <a:p>
            <a:pPr marL="285750" indent="-285750">
              <a:buFont typeface="Wingdings" panose="05000000000000000000" pitchFamily="2" charset="2"/>
              <a:buChar char="ü"/>
            </a:pPr>
            <a:endParaRPr lang="en-US" sz="1600"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ü"/>
            </a:pPr>
            <a:r>
              <a:rPr lang="en-US" sz="1600" dirty="0">
                <a:highlight>
                  <a:srgbClr val="FFFF00"/>
                </a:highlight>
                <a:latin typeface="Arial" panose="020B0604020202020204" pitchFamily="34" charset="0"/>
                <a:cs typeface="Arial" panose="020B0604020202020204" pitchFamily="34" charset="0"/>
              </a:rPr>
              <a:t>=&gt; weight on Logistic Regression</a:t>
            </a:r>
            <a:endParaRPr lang="en-ID" sz="1600" dirty="0">
              <a:highlight>
                <a:srgbClr val="FFFF00"/>
              </a:highligh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102938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394</Words>
  <Application>Microsoft Office PowerPoint</Application>
  <PresentationFormat>Widescreen</PresentationFormat>
  <Paragraphs>64</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Calibri Light</vt:lpstr>
      <vt:lpstr>Wingdings</vt:lpstr>
      <vt:lpstr>Office Theme</vt:lpstr>
      <vt:lpstr>FINAL PROJECT PURWADHIKA</vt:lpstr>
      <vt:lpstr>PowerPoint Presentation</vt:lpstr>
      <vt:lpstr>PowerPoint Presentation</vt:lpstr>
      <vt:lpstr>Problems</vt:lpstr>
      <vt:lpstr>Modelling  Strategy</vt:lpstr>
      <vt:lpstr>Conclussion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Nov 053</dc:creator>
  <cp:lastModifiedBy>Nov 053</cp:lastModifiedBy>
  <cp:revision>37</cp:revision>
  <dcterms:created xsi:type="dcterms:W3CDTF">2021-04-13T07:10:58Z</dcterms:created>
  <dcterms:modified xsi:type="dcterms:W3CDTF">2021-04-21T14:07:38Z</dcterms:modified>
</cp:coreProperties>
</file>